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1"/>
  </p:notesMasterIdLst>
  <p:sldIdLst>
    <p:sldId id="256" r:id="rId2"/>
    <p:sldId id="268" r:id="rId3"/>
    <p:sldId id="289" r:id="rId4"/>
    <p:sldId id="275" r:id="rId5"/>
    <p:sldId id="281" r:id="rId6"/>
    <p:sldId id="283" r:id="rId7"/>
    <p:sldId id="286" r:id="rId8"/>
    <p:sldId id="282" r:id="rId9"/>
    <p:sldId id="284" r:id="rId10"/>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7670B"/>
    <a:srgbClr val="6B231D"/>
    <a:srgbClr val="FDADAA"/>
    <a:srgbClr val="FCF7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19" autoAdjust="0"/>
    <p:restoredTop sz="94796" autoAdjust="0"/>
  </p:normalViewPr>
  <p:slideViewPr>
    <p:cSldViewPr>
      <p:cViewPr>
        <p:scale>
          <a:sx n="70" d="100"/>
          <a:sy n="70" d="100"/>
        </p:scale>
        <p:origin x="-990" y="-4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1866" y="-108"/>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523" cy="461647"/>
          </a:xfrm>
          <a:prstGeom prst="rect">
            <a:avLst/>
          </a:prstGeom>
        </p:spPr>
        <p:txBody>
          <a:bodyPr vert="horz" lIns="92298" tIns="46150" rIns="92298" bIns="4615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1293" y="0"/>
            <a:ext cx="3037523" cy="461647"/>
          </a:xfrm>
          <a:prstGeom prst="rect">
            <a:avLst/>
          </a:prstGeom>
        </p:spPr>
        <p:txBody>
          <a:bodyPr vert="horz" lIns="92298" tIns="46150" rIns="92298" bIns="46150" rtlCol="0"/>
          <a:lstStyle>
            <a:lvl1pPr algn="r" fontAlgn="auto">
              <a:spcBef>
                <a:spcPts val="0"/>
              </a:spcBef>
              <a:spcAft>
                <a:spcPts val="0"/>
              </a:spcAft>
              <a:defRPr sz="1200" smtClean="0">
                <a:latin typeface="+mn-lt"/>
              </a:defRPr>
            </a:lvl1pPr>
          </a:lstStyle>
          <a:p>
            <a:pPr>
              <a:defRPr/>
            </a:pPr>
            <a:fld id="{0D110157-C683-4535-B492-ECD72E7A3DBC}" type="datetimeFigureOut">
              <a:rPr lang="en-US"/>
              <a:pPr>
                <a:defRPr/>
              </a:pPr>
              <a:t>1/28/2013</a:t>
            </a:fld>
            <a:endParaRPr lang="en-US"/>
          </a:p>
        </p:txBody>
      </p:sp>
      <p:sp>
        <p:nvSpPr>
          <p:cNvPr id="4" name="Slide Image Placeholder 3"/>
          <p:cNvSpPr>
            <a:spLocks noGrp="1" noRot="1" noChangeAspect="1"/>
          </p:cNvSpPr>
          <p:nvPr>
            <p:ph type="sldImg" idx="2"/>
          </p:nvPr>
        </p:nvSpPr>
        <p:spPr>
          <a:xfrm>
            <a:off x="1196975" y="693738"/>
            <a:ext cx="4616450" cy="3462337"/>
          </a:xfrm>
          <a:prstGeom prst="rect">
            <a:avLst/>
          </a:prstGeom>
          <a:noFill/>
          <a:ln w="12700">
            <a:solidFill>
              <a:prstClr val="black"/>
            </a:solidFill>
          </a:ln>
        </p:spPr>
        <p:txBody>
          <a:bodyPr vert="horz" lIns="92298" tIns="46150" rIns="92298" bIns="46150" rtlCol="0" anchor="ctr"/>
          <a:lstStyle/>
          <a:p>
            <a:pPr lvl="0"/>
            <a:endParaRPr lang="en-US" noProof="0"/>
          </a:p>
        </p:txBody>
      </p:sp>
      <p:sp>
        <p:nvSpPr>
          <p:cNvPr id="5" name="Notes Placeholder 4"/>
          <p:cNvSpPr>
            <a:spLocks noGrp="1"/>
          </p:cNvSpPr>
          <p:nvPr>
            <p:ph type="body" sz="quarter" idx="3"/>
          </p:nvPr>
        </p:nvSpPr>
        <p:spPr>
          <a:xfrm>
            <a:off x="700723" y="4386428"/>
            <a:ext cx="5608954" cy="4156392"/>
          </a:xfrm>
          <a:prstGeom prst="rect">
            <a:avLst/>
          </a:prstGeom>
        </p:spPr>
        <p:txBody>
          <a:bodyPr vert="horz" lIns="92298" tIns="46150" rIns="92298" bIns="4615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772853"/>
            <a:ext cx="3037523" cy="461647"/>
          </a:xfrm>
          <a:prstGeom prst="rect">
            <a:avLst/>
          </a:prstGeom>
        </p:spPr>
        <p:txBody>
          <a:bodyPr vert="horz" lIns="92298" tIns="46150" rIns="92298" bIns="4615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1293" y="8772853"/>
            <a:ext cx="3037523" cy="461647"/>
          </a:xfrm>
          <a:prstGeom prst="rect">
            <a:avLst/>
          </a:prstGeom>
        </p:spPr>
        <p:txBody>
          <a:bodyPr vert="horz" lIns="92298" tIns="46150" rIns="92298" bIns="46150" rtlCol="0" anchor="b"/>
          <a:lstStyle>
            <a:lvl1pPr algn="r" fontAlgn="auto">
              <a:spcBef>
                <a:spcPts val="0"/>
              </a:spcBef>
              <a:spcAft>
                <a:spcPts val="0"/>
              </a:spcAft>
              <a:defRPr sz="1200" smtClean="0">
                <a:latin typeface="+mn-lt"/>
              </a:defRPr>
            </a:lvl1pPr>
          </a:lstStyle>
          <a:p>
            <a:pPr>
              <a:defRPr/>
            </a:pPr>
            <a:fld id="{68F44E56-E87E-4C98-952D-F9513CB643CF}" type="slidenum">
              <a:rPr lang="en-US"/>
              <a:pPr>
                <a:defRPr/>
              </a:pPr>
              <a:t>‹#›</a:t>
            </a:fld>
            <a:endParaRPr lang="en-US"/>
          </a:p>
        </p:txBody>
      </p:sp>
    </p:spTree>
    <p:extLst>
      <p:ext uri="{BB962C8B-B14F-4D97-AF65-F5344CB8AC3E}">
        <p14:creationId xmlns:p14="http://schemas.microsoft.com/office/powerpoint/2010/main" val="160779823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8F44E56-E87E-4C98-952D-F9513CB643CF}" type="slidenum">
              <a:rPr lang="en-US" smtClean="0"/>
              <a:pPr>
                <a:defRPr/>
              </a:pPr>
              <a:t>1</a:t>
            </a:fld>
            <a:endParaRPr lang="en-US"/>
          </a:p>
        </p:txBody>
      </p:sp>
    </p:spTree>
    <p:extLst>
      <p:ext uri="{BB962C8B-B14F-4D97-AF65-F5344CB8AC3E}">
        <p14:creationId xmlns:p14="http://schemas.microsoft.com/office/powerpoint/2010/main" val="16128240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0DB02F9-292B-4D04-9BDF-07EABA619890}" type="datetimeFigureOut">
              <a:rPr lang="en-US"/>
              <a:pPr>
                <a:defRPr/>
              </a:pPr>
              <a:t>1/28/2013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68A9007-E98D-4BAB-8338-BD84AE050DE0}" type="slidenum">
              <a:rPr lang="en-US"/>
              <a:pPr>
                <a:defRPr/>
              </a:pPr>
              <a:t>‹#›</a:t>
            </a:fld>
            <a:endParaRPr lang="en-US"/>
          </a:p>
        </p:txBody>
      </p:sp>
    </p:spTree>
    <p:extLst>
      <p:ext uri="{BB962C8B-B14F-4D97-AF65-F5344CB8AC3E}">
        <p14:creationId xmlns:p14="http://schemas.microsoft.com/office/powerpoint/2010/main" val="2553174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79C5201-2837-4D26-A8AF-237AD1F74DFC}" type="datetimeFigureOut">
              <a:rPr lang="en-US"/>
              <a:pPr>
                <a:defRPr/>
              </a:pPr>
              <a:t>1/28/2013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1C13DEC-62CA-4290-B5D9-96129F985EFC}" type="slidenum">
              <a:rPr lang="en-US"/>
              <a:pPr>
                <a:defRPr/>
              </a:pPr>
              <a:t>‹#›</a:t>
            </a:fld>
            <a:endParaRPr lang="en-US"/>
          </a:p>
        </p:txBody>
      </p:sp>
    </p:spTree>
    <p:extLst>
      <p:ext uri="{BB962C8B-B14F-4D97-AF65-F5344CB8AC3E}">
        <p14:creationId xmlns:p14="http://schemas.microsoft.com/office/powerpoint/2010/main" val="1575232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B6F2169-F597-4512-AE95-777613C31776}" type="datetimeFigureOut">
              <a:rPr lang="en-US"/>
              <a:pPr>
                <a:defRPr/>
              </a:pPr>
              <a:t>1/28/2013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24AAE53-B9B0-4B65-B96C-6ADBF047C92E}" type="slidenum">
              <a:rPr lang="en-US"/>
              <a:pPr>
                <a:defRPr/>
              </a:pPr>
              <a:t>‹#›</a:t>
            </a:fld>
            <a:endParaRPr lang="en-US"/>
          </a:p>
        </p:txBody>
      </p:sp>
    </p:spTree>
    <p:extLst>
      <p:ext uri="{BB962C8B-B14F-4D97-AF65-F5344CB8AC3E}">
        <p14:creationId xmlns:p14="http://schemas.microsoft.com/office/powerpoint/2010/main" val="49508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DECE375-CCA8-4230-8612-FCEADB0598EA}" type="datetimeFigureOut">
              <a:rPr lang="en-US"/>
              <a:pPr>
                <a:defRPr/>
              </a:pPr>
              <a:t>1/28/2013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A942223-647E-43AB-BDD4-6320EC0B72DD}" type="slidenum">
              <a:rPr lang="en-US"/>
              <a:pPr>
                <a:defRPr/>
              </a:pPr>
              <a:t>‹#›</a:t>
            </a:fld>
            <a:endParaRPr lang="en-US"/>
          </a:p>
        </p:txBody>
      </p:sp>
    </p:spTree>
    <p:extLst>
      <p:ext uri="{BB962C8B-B14F-4D97-AF65-F5344CB8AC3E}">
        <p14:creationId xmlns:p14="http://schemas.microsoft.com/office/powerpoint/2010/main" val="1572880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C71934C-D463-480C-8487-7F5F8ED70DB5}" type="datetimeFigureOut">
              <a:rPr lang="en-US"/>
              <a:pPr>
                <a:defRPr/>
              </a:pPr>
              <a:t>1/28/2013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CFBBBF3-C7BC-46B2-B91A-6EDC8BBA0A67}" type="slidenum">
              <a:rPr lang="en-US"/>
              <a:pPr>
                <a:defRPr/>
              </a:pPr>
              <a:t>‹#›</a:t>
            </a:fld>
            <a:endParaRPr lang="en-US"/>
          </a:p>
        </p:txBody>
      </p:sp>
    </p:spTree>
    <p:extLst>
      <p:ext uri="{BB962C8B-B14F-4D97-AF65-F5344CB8AC3E}">
        <p14:creationId xmlns:p14="http://schemas.microsoft.com/office/powerpoint/2010/main" val="2026316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478297F-409C-4D62-A968-93B51E3AA39F}" type="datetimeFigureOut">
              <a:rPr lang="en-US"/>
              <a:pPr>
                <a:defRPr/>
              </a:pPr>
              <a:t>1/28/2013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C3B9B6E-1D7D-4054-B67D-563E113F9382}" type="slidenum">
              <a:rPr lang="en-US"/>
              <a:pPr>
                <a:defRPr/>
              </a:pPr>
              <a:t>‹#›</a:t>
            </a:fld>
            <a:endParaRPr lang="en-US"/>
          </a:p>
        </p:txBody>
      </p:sp>
    </p:spTree>
    <p:extLst>
      <p:ext uri="{BB962C8B-B14F-4D97-AF65-F5344CB8AC3E}">
        <p14:creationId xmlns:p14="http://schemas.microsoft.com/office/powerpoint/2010/main" val="4051883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729DE59-C20B-4224-9DD3-154EB72AAA7C}" type="datetimeFigureOut">
              <a:rPr lang="en-US"/>
              <a:pPr>
                <a:defRPr/>
              </a:pPr>
              <a:t>1/28/2013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FB2887A-4448-436C-A045-72406DA3C27F}" type="slidenum">
              <a:rPr lang="en-US"/>
              <a:pPr>
                <a:defRPr/>
              </a:pPr>
              <a:t>‹#›</a:t>
            </a:fld>
            <a:endParaRPr lang="en-US"/>
          </a:p>
        </p:txBody>
      </p:sp>
    </p:spTree>
    <p:extLst>
      <p:ext uri="{BB962C8B-B14F-4D97-AF65-F5344CB8AC3E}">
        <p14:creationId xmlns:p14="http://schemas.microsoft.com/office/powerpoint/2010/main" val="273605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057A42F-CBC8-44D6-8642-52E2E00786CD}" type="datetimeFigureOut">
              <a:rPr lang="en-US"/>
              <a:pPr>
                <a:defRPr/>
              </a:pPr>
              <a:t>1/28/2013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5812B58-A559-406F-8989-109CD9CA01BA}" type="slidenum">
              <a:rPr lang="en-US"/>
              <a:pPr>
                <a:defRPr/>
              </a:pPr>
              <a:t>‹#›</a:t>
            </a:fld>
            <a:endParaRPr lang="en-US"/>
          </a:p>
        </p:txBody>
      </p:sp>
    </p:spTree>
    <p:extLst>
      <p:ext uri="{BB962C8B-B14F-4D97-AF65-F5344CB8AC3E}">
        <p14:creationId xmlns:p14="http://schemas.microsoft.com/office/powerpoint/2010/main" val="1001416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C293560-497F-4F18-9D00-3DE298DC5626}" type="datetimeFigureOut">
              <a:rPr lang="en-US"/>
              <a:pPr>
                <a:defRPr/>
              </a:pPr>
              <a:t>1/28/2013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27F9648-F92B-4612-806A-2A4A003DBC83}" type="slidenum">
              <a:rPr lang="en-US"/>
              <a:pPr>
                <a:defRPr/>
              </a:pPr>
              <a:t>‹#›</a:t>
            </a:fld>
            <a:endParaRPr lang="en-US"/>
          </a:p>
        </p:txBody>
      </p:sp>
    </p:spTree>
    <p:extLst>
      <p:ext uri="{BB962C8B-B14F-4D97-AF65-F5344CB8AC3E}">
        <p14:creationId xmlns:p14="http://schemas.microsoft.com/office/powerpoint/2010/main" val="1042814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206A012-A92B-4E24-8A08-1AEF54CFD540}" type="datetimeFigureOut">
              <a:rPr lang="en-US"/>
              <a:pPr>
                <a:defRPr/>
              </a:pPr>
              <a:t>1/28/2013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9A61B9B-B02B-4F55-9BFC-3B83026B3179}" type="slidenum">
              <a:rPr lang="en-US"/>
              <a:pPr>
                <a:defRPr/>
              </a:pPr>
              <a:t>‹#›</a:t>
            </a:fld>
            <a:endParaRPr lang="en-US"/>
          </a:p>
        </p:txBody>
      </p:sp>
    </p:spTree>
    <p:extLst>
      <p:ext uri="{BB962C8B-B14F-4D97-AF65-F5344CB8AC3E}">
        <p14:creationId xmlns:p14="http://schemas.microsoft.com/office/powerpoint/2010/main" val="575452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F93E3B3-8102-4FBC-A6A5-9E58A47EF856}" type="datetimeFigureOut">
              <a:rPr lang="en-US"/>
              <a:pPr>
                <a:defRPr/>
              </a:pPr>
              <a:t>1/28/2013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F43E894-474D-4F0F-AAB1-10E26A24F8D0}" type="slidenum">
              <a:rPr lang="en-US"/>
              <a:pPr>
                <a:defRPr/>
              </a:pPr>
              <a:t>‹#›</a:t>
            </a:fld>
            <a:endParaRPr lang="en-US"/>
          </a:p>
        </p:txBody>
      </p:sp>
    </p:spTree>
    <p:extLst>
      <p:ext uri="{BB962C8B-B14F-4D97-AF65-F5344CB8AC3E}">
        <p14:creationId xmlns:p14="http://schemas.microsoft.com/office/powerpoint/2010/main" val="2003509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D2314FC2-2248-4B23-9DC7-BF02E6416ACA}" type="datetimeFigureOut">
              <a:rPr lang="en-US"/>
              <a:pPr>
                <a:defRPr/>
              </a:pPr>
              <a:t>1/28/2013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B1257E41-BD5D-47E1-8AF3-8BC6ED5354D8}"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719" r:id="rId1"/>
    <p:sldLayoutId id="2147483718" r:id="rId2"/>
    <p:sldLayoutId id="2147483717" r:id="rId3"/>
    <p:sldLayoutId id="2147483716" r:id="rId4"/>
    <p:sldLayoutId id="2147483715" r:id="rId5"/>
    <p:sldLayoutId id="2147483714" r:id="rId6"/>
    <p:sldLayoutId id="2147483713" r:id="rId7"/>
    <p:sldLayoutId id="2147483712" r:id="rId8"/>
    <p:sldLayoutId id="2147483711" r:id="rId9"/>
    <p:sldLayoutId id="2147483710" r:id="rId10"/>
    <p:sldLayoutId id="214748370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companyweb/Photo%20Contest%20JunAug%202010/Waters_Farm.jpg" TargetMode="External"/><Relationship Id="rId2" Type="http://schemas.openxmlformats.org/officeDocument/2006/relationships/image" Target="../media/image11.JPG"/><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5" descr="C:\Documents and Settings\lhebert\Local Settings\Temporary Internet Files\Content.IE5\05F8VP4I\MP900262828[1].jpg"/>
          <p:cNvPicPr>
            <a:picLocks noChangeAspect="1" noChangeArrowheads="1"/>
          </p:cNvPicPr>
          <p:nvPr/>
        </p:nvPicPr>
        <p:blipFill>
          <a:blip r:embed="rId3">
            <a:extLst>
              <a:ext uri="{28A0092B-C50C-407E-A947-70E740481C1C}">
                <a14:useLocalDpi xmlns:a14="http://schemas.microsoft.com/office/drawing/2010/main" val="0"/>
              </a:ext>
            </a:extLst>
          </a:blip>
          <a:srcRect l="20833" r="18750" b="9375"/>
          <a:stretch>
            <a:fillRect/>
          </a:stretch>
        </p:blipFill>
        <p:spPr bwMode="auto">
          <a:xfrm>
            <a:off x="5181600" y="3124200"/>
            <a:ext cx="2209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14" descr="C:\Documents and Settings\lhebert\Local Settings\Temporary Internet Files\Content.IE5\3SNY6VLV\MP900181553[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3124200"/>
            <a:ext cx="2895600" cy="190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ctrTitle"/>
          </p:nvPr>
        </p:nvSpPr>
        <p:spPr>
          <a:xfrm>
            <a:off x="0" y="1447800"/>
            <a:ext cx="9144000" cy="1470025"/>
          </a:xfrm>
        </p:spPr>
        <p:txBody>
          <a:bodyPr rtlCol="0">
            <a:noAutofit/>
            <a:scene3d>
              <a:camera prst="orthographicFront"/>
              <a:lightRig rig="threePt" dir="t"/>
            </a:scene3d>
            <a:sp3d extrusionH="57150">
              <a:bevelT w="82550" h="38100" prst="coolSlant"/>
            </a:sp3d>
          </a:bodyPr>
          <a:lstStyle/>
          <a:p>
            <a:pPr fontAlgn="auto">
              <a:spcAft>
                <a:spcPts val="0"/>
              </a:spcAft>
              <a:defRPr/>
            </a:pPr>
            <a:r>
              <a:rPr lang="en-US" sz="5400" b="1" dirty="0" smtClean="0">
                <a:ln w="12700">
                  <a:solidFill>
                    <a:schemeClr val="accent1">
                      <a:lumMod val="60000"/>
                      <a:lumOff val="40000"/>
                    </a:schemeClr>
                  </a:solidFill>
                  <a:prstDash val="solid"/>
                </a:ln>
                <a:solidFill>
                  <a:schemeClr val="accent1">
                    <a:lumMod val="75000"/>
                  </a:schemeClr>
                </a:solidFill>
                <a:effectLst>
                  <a:outerShdw blurRad="41275" dist="20320" dir="1800000" algn="tl" rotWithShape="0">
                    <a:srgbClr val="000000">
                      <a:alpha val="40000"/>
                    </a:srgbClr>
                  </a:outerShdw>
                </a:effectLst>
                <a:latin typeface="Baskerville Old Face" pitchFamily="18" charset="0"/>
              </a:rPr>
              <a:t>Georgia Soil and Water </a:t>
            </a:r>
            <a:br>
              <a:rPr lang="en-US" sz="5400" b="1" dirty="0" smtClean="0">
                <a:ln w="12700">
                  <a:solidFill>
                    <a:schemeClr val="accent1">
                      <a:lumMod val="60000"/>
                      <a:lumOff val="40000"/>
                    </a:schemeClr>
                  </a:solidFill>
                  <a:prstDash val="solid"/>
                </a:ln>
                <a:solidFill>
                  <a:schemeClr val="accent1">
                    <a:lumMod val="75000"/>
                  </a:schemeClr>
                </a:solidFill>
                <a:effectLst>
                  <a:outerShdw blurRad="41275" dist="20320" dir="1800000" algn="tl" rotWithShape="0">
                    <a:srgbClr val="000000">
                      <a:alpha val="40000"/>
                    </a:srgbClr>
                  </a:outerShdw>
                </a:effectLst>
                <a:latin typeface="Baskerville Old Face" pitchFamily="18" charset="0"/>
              </a:rPr>
            </a:br>
            <a:r>
              <a:rPr lang="en-US" sz="5400" b="1" dirty="0" smtClean="0">
                <a:ln w="12700">
                  <a:solidFill>
                    <a:schemeClr val="accent1">
                      <a:lumMod val="60000"/>
                      <a:lumOff val="40000"/>
                    </a:schemeClr>
                  </a:solidFill>
                  <a:prstDash val="solid"/>
                </a:ln>
                <a:solidFill>
                  <a:schemeClr val="accent1">
                    <a:lumMod val="75000"/>
                  </a:schemeClr>
                </a:solidFill>
                <a:effectLst>
                  <a:outerShdw blurRad="41275" dist="20320" dir="1800000" algn="tl" rotWithShape="0">
                    <a:srgbClr val="000000">
                      <a:alpha val="40000"/>
                    </a:srgbClr>
                  </a:outerShdw>
                </a:effectLst>
                <a:latin typeface="Baskerville Old Face" pitchFamily="18" charset="0"/>
              </a:rPr>
              <a:t>Conservation Commission</a:t>
            </a:r>
            <a:br>
              <a:rPr lang="en-US" sz="5400" b="1" dirty="0" smtClean="0">
                <a:ln w="12700">
                  <a:solidFill>
                    <a:schemeClr val="accent1">
                      <a:lumMod val="60000"/>
                      <a:lumOff val="40000"/>
                    </a:schemeClr>
                  </a:solidFill>
                  <a:prstDash val="solid"/>
                </a:ln>
                <a:solidFill>
                  <a:schemeClr val="accent1">
                    <a:lumMod val="75000"/>
                  </a:schemeClr>
                </a:solidFill>
                <a:effectLst>
                  <a:outerShdw blurRad="41275" dist="20320" dir="1800000" algn="tl" rotWithShape="0">
                    <a:srgbClr val="000000">
                      <a:alpha val="40000"/>
                    </a:srgbClr>
                  </a:outerShdw>
                </a:effectLst>
                <a:latin typeface="Baskerville Old Face" pitchFamily="18" charset="0"/>
              </a:rPr>
            </a:br>
            <a:r>
              <a:rPr lang="en-US" sz="5400" b="1" dirty="0" smtClean="0">
                <a:ln w="12700">
                  <a:solidFill>
                    <a:schemeClr val="accent1">
                      <a:lumMod val="60000"/>
                      <a:lumOff val="40000"/>
                    </a:schemeClr>
                  </a:solidFill>
                  <a:prstDash val="solid"/>
                </a:ln>
                <a:solidFill>
                  <a:schemeClr val="accent1">
                    <a:lumMod val="75000"/>
                  </a:schemeClr>
                </a:solidFill>
                <a:effectLst>
                  <a:outerShdw blurRad="41275" dist="20320" dir="1800000" algn="tl" rotWithShape="0">
                    <a:srgbClr val="000000">
                      <a:alpha val="40000"/>
                    </a:srgbClr>
                  </a:outerShdw>
                </a:effectLst>
                <a:latin typeface="Baskerville Old Face" pitchFamily="18" charset="0"/>
              </a:rPr>
              <a:t>AFY13 Budget</a:t>
            </a:r>
            <a:r>
              <a:rPr lang="en-US" sz="5400" b="1" dirty="0" smtClean="0">
                <a:ln>
                  <a:solidFill>
                    <a:schemeClr val="accent1">
                      <a:lumMod val="60000"/>
                      <a:lumOff val="40000"/>
                    </a:schemeClr>
                  </a:solidFill>
                </a:ln>
                <a:solidFill>
                  <a:schemeClr val="accent1">
                    <a:lumMod val="75000"/>
                  </a:schemeClr>
                </a:solidFill>
              </a:rPr>
              <a:t/>
            </a:r>
            <a:br>
              <a:rPr lang="en-US" sz="5400" b="1" dirty="0" smtClean="0">
                <a:ln>
                  <a:solidFill>
                    <a:schemeClr val="accent1">
                      <a:lumMod val="60000"/>
                      <a:lumOff val="40000"/>
                    </a:schemeClr>
                  </a:solidFill>
                </a:ln>
                <a:solidFill>
                  <a:schemeClr val="accent1">
                    <a:lumMod val="75000"/>
                  </a:schemeClr>
                </a:solidFill>
              </a:rPr>
            </a:br>
            <a:r>
              <a:rPr lang="en-US" sz="4800" b="1" dirty="0" smtClean="0">
                <a:solidFill>
                  <a:schemeClr val="accent3">
                    <a:lumMod val="75000"/>
                  </a:schemeClr>
                </a:solidFill>
              </a:rPr>
              <a:t/>
            </a:r>
            <a:br>
              <a:rPr lang="en-US" sz="4800" b="1" dirty="0" smtClean="0">
                <a:solidFill>
                  <a:schemeClr val="accent3">
                    <a:lumMod val="75000"/>
                  </a:schemeClr>
                </a:solidFill>
              </a:rPr>
            </a:br>
            <a:endParaRPr lang="en-US" sz="4800" dirty="0">
              <a:solidFill>
                <a:schemeClr val="accent3">
                  <a:lumMod val="75000"/>
                </a:schemeClr>
              </a:solidFill>
            </a:endParaRPr>
          </a:p>
        </p:txBody>
      </p:sp>
      <p:sp>
        <p:nvSpPr>
          <p:cNvPr id="2053" name="Subtitle 8"/>
          <p:cNvSpPr>
            <a:spLocks noGrp="1"/>
          </p:cNvSpPr>
          <p:nvPr>
            <p:ph type="subTitle" idx="1"/>
          </p:nvPr>
        </p:nvSpPr>
        <p:spPr>
          <a:xfrm>
            <a:off x="1447800" y="4419600"/>
            <a:ext cx="6400800" cy="1752600"/>
          </a:xfrm>
        </p:spPr>
        <p:txBody>
          <a:bodyPr/>
          <a:lstStyle/>
          <a:p>
            <a:endParaRPr lang="en-US" sz="2800" dirty="0" smtClean="0">
              <a:solidFill>
                <a:srgbClr val="6B231D"/>
              </a:solidFill>
              <a:latin typeface="Bernard MT Condensed" pitchFamily="18" charset="0"/>
            </a:endParaRPr>
          </a:p>
          <a:p>
            <a:endParaRPr lang="en-US" sz="2800" dirty="0" smtClean="0">
              <a:solidFill>
                <a:srgbClr val="6B231D"/>
              </a:solidFill>
              <a:latin typeface="Bernard MT Condensed" pitchFamily="18" charset="0"/>
            </a:endParaRPr>
          </a:p>
        </p:txBody>
      </p:sp>
      <p:pic>
        <p:nvPicPr>
          <p:cNvPr id="2054" name="Picture 7" descr="C:\Documents and Settings\lhebert\Local Settings\Temporary Internet Files\Content.IE5\3SNY6VLV\MP900402526[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31242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13" descr="C:\Documents and Settings\lhebert\Local Settings\Temporary Internet Files\Content.IE5\NVKCTBI8\MP900402107[1].jpg"/>
          <p:cNvPicPr>
            <a:picLocks noChangeAspect="1" noChangeArrowheads="1"/>
          </p:cNvPicPr>
          <p:nvPr/>
        </p:nvPicPr>
        <p:blipFill>
          <a:blip r:embed="rId6">
            <a:extLst>
              <a:ext uri="{28A0092B-C50C-407E-A947-70E740481C1C}">
                <a14:useLocalDpi xmlns:a14="http://schemas.microsoft.com/office/drawing/2010/main" val="0"/>
              </a:ext>
            </a:extLst>
          </a:blip>
          <a:srcRect b="3703"/>
          <a:stretch>
            <a:fillRect/>
          </a:stretch>
        </p:blipFill>
        <p:spPr bwMode="auto">
          <a:xfrm>
            <a:off x="0" y="3124200"/>
            <a:ext cx="1371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6" descr="C:\Documents and Settings\lhebert\Local Settings\Temporary Internet Files\Content.IE5\407873H5\MP900145171[1].jpg"/>
          <p:cNvPicPr>
            <a:picLocks noChangeAspect="1" noChangeArrowheads="1"/>
          </p:cNvPicPr>
          <p:nvPr/>
        </p:nvPicPr>
        <p:blipFill>
          <a:blip r:embed="rId7">
            <a:extLst>
              <a:ext uri="{28A0092B-C50C-407E-A947-70E740481C1C}">
                <a14:useLocalDpi xmlns:a14="http://schemas.microsoft.com/office/drawing/2010/main" val="0"/>
              </a:ext>
            </a:extLst>
          </a:blip>
          <a:srcRect l="26471" b="13792"/>
          <a:stretch>
            <a:fillRect/>
          </a:stretch>
        </p:blipFill>
        <p:spPr bwMode="auto">
          <a:xfrm>
            <a:off x="7239000" y="31242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6" name="Straight Connector 25"/>
          <p:cNvCxnSpPr/>
          <p:nvPr/>
        </p:nvCxnSpPr>
        <p:spPr>
          <a:xfrm rot="5400000">
            <a:off x="419100" y="4076700"/>
            <a:ext cx="1905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2628900" y="4076700"/>
            <a:ext cx="1905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4533900" y="4076700"/>
            <a:ext cx="1905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6286500" y="4076700"/>
            <a:ext cx="1905000"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228600" y="3124200"/>
            <a:ext cx="9601200" cy="1905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2"/>
          <p:cNvSpPr txBox="1">
            <a:spLocks noChangeArrowheads="1"/>
          </p:cNvSpPr>
          <p:nvPr/>
        </p:nvSpPr>
        <p:spPr bwMode="auto">
          <a:xfrm>
            <a:off x="228600" y="1122761"/>
            <a:ext cx="4800600" cy="610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b="1" dirty="0" smtClean="0">
                <a:solidFill>
                  <a:schemeClr val="bg1"/>
                </a:solidFill>
                <a:latin typeface="Georgia" pitchFamily="18" charset="0"/>
              </a:rPr>
              <a:t>Ag Water Metering Program</a:t>
            </a:r>
          </a:p>
          <a:p>
            <a:pPr algn="ctr"/>
            <a:endParaRPr lang="en-US" sz="1700" b="1" dirty="0">
              <a:solidFill>
                <a:schemeClr val="bg1"/>
              </a:solidFill>
              <a:latin typeface="Georgia" pitchFamily="18" charset="0"/>
            </a:endParaRPr>
          </a:p>
          <a:p>
            <a:pPr marL="285750" indent="-285750">
              <a:buFont typeface="Arial" pitchFamily="34" charset="0"/>
              <a:buChar char="•"/>
            </a:pPr>
            <a:r>
              <a:rPr lang="en-US" sz="1700" dirty="0" smtClean="0">
                <a:solidFill>
                  <a:schemeClr val="bg1"/>
                </a:solidFill>
                <a:latin typeface="Georgia" pitchFamily="18" charset="0"/>
              </a:rPr>
              <a:t>Since 2004, over 11,500 water meters have been placed in all counties south of the Fall line.</a:t>
            </a:r>
          </a:p>
          <a:p>
            <a:pPr marL="285750" indent="-285750">
              <a:buFont typeface="Arial" pitchFamily="34" charset="0"/>
              <a:buChar char="•"/>
            </a:pPr>
            <a:r>
              <a:rPr lang="en-US" sz="1700" dirty="0" smtClean="0">
                <a:solidFill>
                  <a:schemeClr val="bg1"/>
                </a:solidFill>
                <a:latin typeface="Georgia" pitchFamily="18" charset="0"/>
              </a:rPr>
              <a:t>Data from these meters is being used in the State Water Planning Process to ensure adequate water supplies for producing food and fiber.  </a:t>
            </a:r>
          </a:p>
          <a:p>
            <a:pPr marL="285750" indent="-285750">
              <a:buFont typeface="Arial" pitchFamily="34" charset="0"/>
              <a:buChar char="•"/>
            </a:pPr>
            <a:r>
              <a:rPr lang="en-US" sz="1700" dirty="0" smtClean="0">
                <a:solidFill>
                  <a:schemeClr val="bg1"/>
                </a:solidFill>
                <a:latin typeface="Georgia" pitchFamily="18" charset="0"/>
              </a:rPr>
              <a:t>The </a:t>
            </a:r>
            <a:r>
              <a:rPr lang="en-US" sz="1700" dirty="0" err="1">
                <a:solidFill>
                  <a:schemeClr val="bg1"/>
                </a:solidFill>
                <a:latin typeface="Georgia" pitchFamily="18" charset="0"/>
              </a:rPr>
              <a:t>OneGeorgia</a:t>
            </a:r>
            <a:r>
              <a:rPr lang="en-US" sz="1700" dirty="0">
                <a:solidFill>
                  <a:schemeClr val="bg1"/>
                </a:solidFill>
                <a:latin typeface="Georgia" pitchFamily="18" charset="0"/>
              </a:rPr>
              <a:t> Authority has </a:t>
            </a:r>
            <a:r>
              <a:rPr lang="en-US" sz="1700" dirty="0" smtClean="0">
                <a:solidFill>
                  <a:schemeClr val="bg1"/>
                </a:solidFill>
                <a:latin typeface="Georgia" pitchFamily="18" charset="0"/>
              </a:rPr>
              <a:t>allocated </a:t>
            </a:r>
            <a:r>
              <a:rPr lang="en-US" sz="1700" dirty="0">
                <a:solidFill>
                  <a:schemeClr val="bg1"/>
                </a:solidFill>
                <a:latin typeface="Georgia" pitchFamily="18" charset="0"/>
              </a:rPr>
              <a:t>$500,000 </a:t>
            </a:r>
            <a:r>
              <a:rPr lang="en-US" sz="1700" dirty="0" smtClean="0">
                <a:solidFill>
                  <a:schemeClr val="bg1"/>
                </a:solidFill>
                <a:latin typeface="Georgia" pitchFamily="18" charset="0"/>
              </a:rPr>
              <a:t>in FY13 funding  to </a:t>
            </a:r>
            <a:r>
              <a:rPr lang="en-US" sz="1700" dirty="0">
                <a:solidFill>
                  <a:schemeClr val="bg1"/>
                </a:solidFill>
                <a:latin typeface="Georgia" pitchFamily="18" charset="0"/>
              </a:rPr>
              <a:t>continue collecting data, maintaining meters, and evaluating meter installation needs for landowners throughout Georgia</a:t>
            </a:r>
            <a:r>
              <a:rPr lang="en-US" sz="1700" dirty="0" smtClean="0">
                <a:solidFill>
                  <a:schemeClr val="bg1"/>
                </a:solidFill>
                <a:latin typeface="Georgia" pitchFamily="18" charset="0"/>
              </a:rPr>
              <a:t>.</a:t>
            </a:r>
          </a:p>
          <a:p>
            <a:pPr marL="285750" indent="-285750">
              <a:buFont typeface="Arial" pitchFamily="34" charset="0"/>
              <a:buChar char="•"/>
            </a:pPr>
            <a:r>
              <a:rPr lang="en-US" sz="1700" dirty="0" smtClean="0">
                <a:solidFill>
                  <a:schemeClr val="bg1"/>
                </a:solidFill>
                <a:latin typeface="Georgia" pitchFamily="18" charset="0"/>
              </a:rPr>
              <a:t>During FY13, the Ag Water Metering program has eliminated telemetry systems and has begun making major meter repairs using GSWCC staff.</a:t>
            </a:r>
          </a:p>
          <a:p>
            <a:pPr marL="285750" indent="-285750">
              <a:buFont typeface="Arial" pitchFamily="34" charset="0"/>
              <a:buChar char="•"/>
            </a:pPr>
            <a:r>
              <a:rPr lang="en-US" sz="1700" dirty="0" smtClean="0">
                <a:solidFill>
                  <a:schemeClr val="bg1"/>
                </a:solidFill>
                <a:latin typeface="Georgia" pitchFamily="18" charset="0"/>
              </a:rPr>
              <a:t>Approximately 1300 meters remain to be installed statewide at an estimated installation cost of $2.1 million.</a:t>
            </a:r>
          </a:p>
          <a:p>
            <a:endParaRPr lang="en-US" sz="1700" dirty="0" smtClean="0">
              <a:solidFill>
                <a:schemeClr val="bg1"/>
              </a:solidFill>
              <a:latin typeface="Georgia" pitchFamily="18" charset="0"/>
            </a:endParaRPr>
          </a:p>
          <a:p>
            <a:pPr marL="285750" indent="-285750">
              <a:buFont typeface="Arial" pitchFamily="34" charset="0"/>
              <a:buChar char="•"/>
            </a:pPr>
            <a:endParaRPr lang="en-US" sz="1600" dirty="0">
              <a:solidFill>
                <a:schemeClr val="bg1"/>
              </a:solidFill>
              <a:latin typeface="Georgia" pitchFamily="18" charset="0"/>
            </a:endParaRPr>
          </a:p>
        </p:txBody>
      </p:sp>
      <p:sp>
        <p:nvSpPr>
          <p:cNvPr id="7" name="Title 1"/>
          <p:cNvSpPr>
            <a:spLocks noGrp="1"/>
          </p:cNvSpPr>
          <p:nvPr>
            <p:ph type="title"/>
          </p:nvPr>
        </p:nvSpPr>
        <p:spPr>
          <a:xfrm>
            <a:off x="481940" y="152400"/>
            <a:ext cx="8229600" cy="838200"/>
          </a:xfrm>
        </p:spPr>
        <p:txBody>
          <a:bodyPr rtlCol="0">
            <a:normAutofit fontScale="90000"/>
          </a:bodyPr>
          <a:lstStyle/>
          <a:p>
            <a:pPr fontAlgn="auto">
              <a:spcAft>
                <a:spcPts val="0"/>
              </a:spcAft>
              <a:defRPr/>
            </a:pPr>
            <a:r>
              <a:rPr lang="en-US" sz="2800" b="1" dirty="0" smtClean="0">
                <a:solidFill>
                  <a:schemeClr val="accent3">
                    <a:lumMod val="75000"/>
                  </a:schemeClr>
                </a:solidFill>
              </a:rPr>
              <a:t/>
            </a:r>
            <a:br>
              <a:rPr lang="en-US" sz="2800" b="1" dirty="0" smtClean="0">
                <a:solidFill>
                  <a:schemeClr val="accent3">
                    <a:lumMod val="75000"/>
                  </a:schemeClr>
                </a:solidFill>
              </a:rPr>
            </a:br>
            <a:r>
              <a:rPr lang="en-US" sz="3100" b="1" dirty="0" smtClean="0">
                <a:solidFill>
                  <a:schemeClr val="accent3">
                    <a:lumMod val="75000"/>
                  </a:schemeClr>
                </a:solidFill>
              </a:rPr>
              <a:t>Georgia Soil and Water Conservation Commission</a:t>
            </a:r>
            <a:br>
              <a:rPr lang="en-US" sz="3100" b="1" dirty="0" smtClean="0">
                <a:solidFill>
                  <a:schemeClr val="accent3">
                    <a:lumMod val="75000"/>
                  </a:schemeClr>
                </a:solidFill>
              </a:rPr>
            </a:br>
            <a:r>
              <a:rPr lang="en-US" sz="3100" b="1" dirty="0" smtClean="0">
                <a:solidFill>
                  <a:schemeClr val="accent3">
                    <a:lumMod val="75000"/>
                  </a:schemeClr>
                </a:solidFill>
              </a:rPr>
              <a:t>Accomplishments</a:t>
            </a:r>
            <a:br>
              <a:rPr lang="en-US" sz="3100" b="1" dirty="0" smtClean="0">
                <a:solidFill>
                  <a:schemeClr val="accent3">
                    <a:lumMod val="75000"/>
                  </a:schemeClr>
                </a:solidFill>
              </a:rPr>
            </a:br>
            <a:endParaRPr lang="en-US" sz="3100" dirty="0">
              <a:solidFill>
                <a:schemeClr val="accent3">
                  <a:lumMod val="75000"/>
                </a:schemeClr>
              </a:solidFill>
            </a:endParaRPr>
          </a:p>
        </p:txBody>
      </p:sp>
      <p:sp>
        <p:nvSpPr>
          <p:cNvPr id="6148" name="TextBox 7"/>
          <p:cNvSpPr txBox="1">
            <a:spLocks noChangeArrowheads="1"/>
          </p:cNvSpPr>
          <p:nvPr/>
        </p:nvSpPr>
        <p:spPr bwMode="auto">
          <a:xfrm>
            <a:off x="5410200" y="5012204"/>
            <a:ext cx="35052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1500" dirty="0" smtClean="0">
                <a:solidFill>
                  <a:schemeClr val="bg1"/>
                </a:solidFill>
                <a:latin typeface="Georgia" pitchFamily="18" charset="0"/>
              </a:rPr>
              <a:t>Thru FY12– </a:t>
            </a:r>
            <a:r>
              <a:rPr lang="en-US" sz="1500" b="1" dirty="0" smtClean="0">
                <a:solidFill>
                  <a:schemeClr val="bg1"/>
                </a:solidFill>
                <a:latin typeface="Georgia" pitchFamily="18" charset="0"/>
              </a:rPr>
              <a:t>1,708</a:t>
            </a:r>
            <a:r>
              <a:rPr lang="en-US" sz="1500" dirty="0" smtClean="0">
                <a:solidFill>
                  <a:schemeClr val="bg1"/>
                </a:solidFill>
                <a:latin typeface="Georgia" pitchFamily="18" charset="0"/>
              </a:rPr>
              <a:t> </a:t>
            </a:r>
            <a:r>
              <a:rPr lang="en-US" sz="1500" dirty="0">
                <a:solidFill>
                  <a:schemeClr val="bg1"/>
                </a:solidFill>
                <a:latin typeface="Georgia" pitchFamily="18" charset="0"/>
              </a:rPr>
              <a:t>irrigation audits and </a:t>
            </a:r>
            <a:r>
              <a:rPr lang="en-US" sz="1500" b="1" dirty="0" smtClean="0">
                <a:solidFill>
                  <a:schemeClr val="bg1"/>
                </a:solidFill>
                <a:latin typeface="Georgia" pitchFamily="18" charset="0"/>
              </a:rPr>
              <a:t>563</a:t>
            </a:r>
            <a:r>
              <a:rPr lang="en-US" sz="1500" dirty="0" smtClean="0">
                <a:solidFill>
                  <a:schemeClr val="bg1"/>
                </a:solidFill>
                <a:latin typeface="Georgia" pitchFamily="18" charset="0"/>
              </a:rPr>
              <a:t> </a:t>
            </a:r>
            <a:r>
              <a:rPr lang="en-US" sz="1500" dirty="0">
                <a:solidFill>
                  <a:schemeClr val="bg1"/>
                </a:solidFill>
                <a:latin typeface="Georgia" pitchFamily="18" charset="0"/>
              </a:rPr>
              <a:t>irrigation system retrofits have been completed </a:t>
            </a:r>
            <a:r>
              <a:rPr lang="en-US" sz="1500" dirty="0" smtClean="0">
                <a:solidFill>
                  <a:schemeClr val="bg1"/>
                </a:solidFill>
                <a:latin typeface="Georgia" pitchFamily="18" charset="0"/>
              </a:rPr>
              <a:t>using federal funds, potentially saving over one billion gallons of water in 2012 alone.</a:t>
            </a:r>
          </a:p>
          <a:p>
            <a:pPr algn="ctr"/>
            <a:endParaRPr lang="en-US" sz="1500" dirty="0">
              <a:solidFill>
                <a:schemeClr val="bg1"/>
              </a:solidFill>
              <a:latin typeface="Georgia" pitchFamily="18" charset="0"/>
            </a:endParaRPr>
          </a:p>
        </p:txBody>
      </p:sp>
      <p:sp>
        <p:nvSpPr>
          <p:cNvPr id="10" name="Rectangle 9"/>
          <p:cNvSpPr/>
          <p:nvPr/>
        </p:nvSpPr>
        <p:spPr>
          <a:xfrm>
            <a:off x="5505450" y="5059982"/>
            <a:ext cx="3314700" cy="1417018"/>
          </a:xfrm>
          <a:prstGeom prst="rect">
            <a:avLst/>
          </a:prstGeom>
          <a:noFill/>
          <a:ln>
            <a:solidFill>
              <a:srgbClr val="D7670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151" name="Picture 12" descr="Irrigat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06339" y="1122761"/>
            <a:ext cx="3505200" cy="25273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6152" name="TextBox 13"/>
          <p:cNvSpPr txBox="1">
            <a:spLocks noChangeArrowheads="1"/>
          </p:cNvSpPr>
          <p:nvPr/>
        </p:nvSpPr>
        <p:spPr bwMode="auto">
          <a:xfrm>
            <a:off x="5410200" y="3784193"/>
            <a:ext cx="35052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1200" b="1" dirty="0" smtClean="0">
                <a:solidFill>
                  <a:schemeClr val="bg1"/>
                </a:solidFill>
                <a:latin typeface="Georgia" pitchFamily="18" charset="0"/>
              </a:rPr>
              <a:t>The One Georgia Authority has allocated GSWCC’s Ag Water Metering Program over $18.3 million since 2004.</a:t>
            </a:r>
            <a:endParaRPr lang="en-US" sz="1200" b="1" dirty="0">
              <a:solidFill>
                <a:schemeClr val="bg1"/>
              </a:solidFill>
              <a:latin typeface="Georgia" pitchFamily="18" charset="0"/>
            </a:endParaRPr>
          </a:p>
          <a:p>
            <a:endParaRPr lang="en-US" dirty="0"/>
          </a:p>
        </p:txBody>
      </p:sp>
      <p:sp>
        <p:nvSpPr>
          <p:cNvPr id="2" name="TextBox 1"/>
          <p:cNvSpPr txBox="1"/>
          <p:nvPr/>
        </p:nvSpPr>
        <p:spPr>
          <a:xfrm>
            <a:off x="5505450" y="4648200"/>
            <a:ext cx="3314700" cy="369332"/>
          </a:xfrm>
          <a:prstGeom prst="rect">
            <a:avLst/>
          </a:prstGeom>
          <a:solidFill>
            <a:schemeClr val="accent2">
              <a:lumMod val="75000"/>
            </a:schemeClr>
          </a:solidFill>
        </p:spPr>
        <p:txBody>
          <a:bodyPr wrap="square" rtlCol="0">
            <a:spAutoFit/>
          </a:bodyPr>
          <a:lstStyle/>
          <a:p>
            <a:pPr algn="ctr"/>
            <a:r>
              <a:rPr lang="en-US" b="1" dirty="0" smtClean="0">
                <a:solidFill>
                  <a:schemeClr val="bg1"/>
                </a:solidFill>
                <a:latin typeface="Georgia" pitchFamily="18" charset="0"/>
              </a:rPr>
              <a:t>Mobile Irrigation Lab</a:t>
            </a:r>
            <a:endParaRPr lang="en-US" b="1" dirty="0">
              <a:solidFill>
                <a:schemeClr val="bg1"/>
              </a:solidFill>
              <a:latin typeface="Georgia" pitchFamily="18" charset="0"/>
            </a:endParaRPr>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0800" y="973859"/>
            <a:ext cx="2261062" cy="2926080"/>
          </a:xfrm>
          <a:prstGeom prst="rect">
            <a:avLst/>
          </a:prstGeom>
          <a:ln>
            <a:solidFill>
              <a:schemeClr val="bg1"/>
            </a:solid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lstStyle/>
          <a:p>
            <a:r>
              <a:rPr lang="en-US" sz="2800" b="1" dirty="0">
                <a:solidFill>
                  <a:srgbClr val="B79315"/>
                </a:solidFill>
              </a:rPr>
              <a:t>Georgia Soil and Water Conservation Commission</a:t>
            </a:r>
            <a:br>
              <a:rPr lang="en-US" sz="2800" b="1" dirty="0">
                <a:solidFill>
                  <a:srgbClr val="B79315"/>
                </a:solidFill>
              </a:rPr>
            </a:br>
            <a:r>
              <a:rPr lang="en-US" sz="2800" b="1" dirty="0">
                <a:solidFill>
                  <a:srgbClr val="B79315"/>
                </a:solidFill>
              </a:rPr>
              <a:t>Accomplishments</a:t>
            </a:r>
            <a:endParaRPr lang="en-US" sz="2800" dirty="0"/>
          </a:p>
        </p:txBody>
      </p:sp>
      <p:sp>
        <p:nvSpPr>
          <p:cNvPr id="3" name="TextBox 2"/>
          <p:cNvSpPr txBox="1"/>
          <p:nvPr/>
        </p:nvSpPr>
        <p:spPr>
          <a:xfrm>
            <a:off x="1447800" y="1654647"/>
            <a:ext cx="4557658" cy="646331"/>
          </a:xfrm>
          <a:prstGeom prst="rect">
            <a:avLst/>
          </a:prstGeom>
          <a:noFill/>
        </p:spPr>
        <p:txBody>
          <a:bodyPr wrap="none" rtlCol="0">
            <a:spAutoFit/>
          </a:bodyPr>
          <a:lstStyle/>
          <a:p>
            <a:pPr algn="ctr"/>
            <a:r>
              <a:rPr lang="en-US" b="1" dirty="0" smtClean="0">
                <a:solidFill>
                  <a:schemeClr val="bg1"/>
                </a:solidFill>
                <a:latin typeface="Georgia" pitchFamily="18" charset="0"/>
              </a:rPr>
              <a:t>Quality Assurance and Analysis </a:t>
            </a:r>
          </a:p>
          <a:p>
            <a:pPr algn="ctr"/>
            <a:r>
              <a:rPr lang="en-US" b="1" dirty="0" smtClean="0">
                <a:solidFill>
                  <a:schemeClr val="bg1"/>
                </a:solidFill>
                <a:latin typeface="Georgia" pitchFamily="18" charset="0"/>
              </a:rPr>
              <a:t>of Agricultural  Water Metering Data</a:t>
            </a:r>
            <a:endParaRPr lang="en-US" b="1" dirty="0">
              <a:solidFill>
                <a:schemeClr val="bg1"/>
              </a:solidFill>
              <a:latin typeface="Georgia" pitchFamily="18" charset="0"/>
            </a:endParaRPr>
          </a:p>
        </p:txBody>
      </p:sp>
      <p:sp>
        <p:nvSpPr>
          <p:cNvPr id="4" name="TextBox 3"/>
          <p:cNvSpPr txBox="1"/>
          <p:nvPr/>
        </p:nvSpPr>
        <p:spPr>
          <a:xfrm>
            <a:off x="500169" y="2459377"/>
            <a:ext cx="5964321" cy="1200329"/>
          </a:xfrm>
          <a:prstGeom prst="rect">
            <a:avLst/>
          </a:prstGeom>
          <a:noFill/>
        </p:spPr>
        <p:txBody>
          <a:bodyPr wrap="square" rtlCol="0">
            <a:spAutoFit/>
          </a:bodyPr>
          <a:lstStyle/>
          <a:p>
            <a:pPr marL="285750" indent="-285750">
              <a:buFont typeface="Arial" pitchFamily="34" charset="0"/>
              <a:buChar char="•"/>
            </a:pPr>
            <a:r>
              <a:rPr lang="en-US" dirty="0" smtClean="0">
                <a:solidFill>
                  <a:schemeClr val="bg1"/>
                </a:solidFill>
                <a:latin typeface="Georgia" pitchFamily="18" charset="0"/>
              </a:rPr>
              <a:t>In FY13, GSWCC contracted with the Georgia Water Planning and Policy Center at Albany State University to assist in the collection and compilation of wetted acreage associated with 444 installed surface water                          </a:t>
            </a:r>
            <a:endParaRPr lang="en-US" dirty="0">
              <a:solidFill>
                <a:schemeClr val="bg1"/>
              </a:solidFill>
              <a:latin typeface="Georgia"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380" y="3694963"/>
            <a:ext cx="2260796" cy="2925735"/>
          </a:xfrm>
          <a:prstGeom prst="rect">
            <a:avLst/>
          </a:prstGeom>
          <a:ln>
            <a:solidFill>
              <a:schemeClr val="bg1"/>
            </a:solidFill>
          </a:ln>
          <a:effectLst>
            <a:outerShdw blurRad="292100" dist="139700" dir="2700000" algn="tl" rotWithShape="0">
              <a:srgbClr val="333333">
                <a:alpha val="65000"/>
              </a:srgbClr>
            </a:outerShdw>
          </a:effectLst>
        </p:spPr>
      </p:pic>
      <p:sp>
        <p:nvSpPr>
          <p:cNvPr id="8" name="TextBox 7"/>
          <p:cNvSpPr txBox="1"/>
          <p:nvPr/>
        </p:nvSpPr>
        <p:spPr>
          <a:xfrm>
            <a:off x="2480176" y="3613370"/>
            <a:ext cx="3984314" cy="369332"/>
          </a:xfrm>
          <a:prstGeom prst="rect">
            <a:avLst/>
          </a:prstGeom>
          <a:noFill/>
        </p:spPr>
        <p:txBody>
          <a:bodyPr wrap="square" rtlCol="0">
            <a:spAutoFit/>
          </a:bodyPr>
          <a:lstStyle/>
          <a:p>
            <a:r>
              <a:rPr lang="en-US" dirty="0" smtClean="0">
                <a:solidFill>
                  <a:schemeClr val="bg1"/>
                </a:solidFill>
                <a:latin typeface="Georgia" pitchFamily="18" charset="0"/>
              </a:rPr>
              <a:t>     meters</a:t>
            </a:r>
            <a:r>
              <a:rPr lang="en-US" dirty="0">
                <a:solidFill>
                  <a:schemeClr val="bg1"/>
                </a:solidFill>
                <a:latin typeface="Georgia" pitchFamily="18" charset="0"/>
              </a:rPr>
              <a:t>.  As part of its </a:t>
            </a:r>
            <a:r>
              <a:rPr lang="en-US" dirty="0" smtClean="0">
                <a:solidFill>
                  <a:schemeClr val="bg1"/>
                </a:solidFill>
                <a:latin typeface="Georgia" pitchFamily="18" charset="0"/>
              </a:rPr>
              <a:t>duties, </a:t>
            </a:r>
            <a:endParaRPr lang="en-US" dirty="0">
              <a:solidFill>
                <a:schemeClr val="bg1"/>
              </a:solidFill>
              <a:latin typeface="Georgia" pitchFamily="18" charset="0"/>
            </a:endParaRPr>
          </a:p>
        </p:txBody>
      </p:sp>
      <p:sp>
        <p:nvSpPr>
          <p:cNvPr id="10" name="TextBox 9"/>
          <p:cNvSpPr txBox="1"/>
          <p:nvPr/>
        </p:nvSpPr>
        <p:spPr>
          <a:xfrm>
            <a:off x="2480176" y="3939653"/>
            <a:ext cx="6395418" cy="2585323"/>
          </a:xfrm>
          <a:prstGeom prst="rect">
            <a:avLst/>
          </a:prstGeom>
          <a:noFill/>
        </p:spPr>
        <p:txBody>
          <a:bodyPr wrap="square" rtlCol="0">
            <a:spAutoFit/>
          </a:bodyPr>
          <a:lstStyle/>
          <a:p>
            <a:r>
              <a:rPr lang="en-US" dirty="0" smtClean="0">
                <a:solidFill>
                  <a:schemeClr val="bg1"/>
                </a:solidFill>
                <a:latin typeface="Georgia" pitchFamily="18" charset="0"/>
              </a:rPr>
              <a:t>     ASU will capture GIS acreage data, and  record meter     </a:t>
            </a:r>
          </a:p>
          <a:p>
            <a:r>
              <a:rPr lang="en-US" dirty="0">
                <a:solidFill>
                  <a:schemeClr val="bg1"/>
                </a:solidFill>
                <a:latin typeface="Georgia" pitchFamily="18" charset="0"/>
              </a:rPr>
              <a:t> </a:t>
            </a:r>
            <a:r>
              <a:rPr lang="en-US" dirty="0" smtClean="0">
                <a:solidFill>
                  <a:schemeClr val="bg1"/>
                </a:solidFill>
                <a:latin typeface="Georgia" pitchFamily="18" charset="0"/>
              </a:rPr>
              <a:t>    readings  and crop data.</a:t>
            </a:r>
          </a:p>
          <a:p>
            <a:pPr marL="285750" indent="-285750">
              <a:buFont typeface="Arial" pitchFamily="34" charset="0"/>
              <a:buChar char="•"/>
            </a:pPr>
            <a:r>
              <a:rPr lang="en-US" dirty="0" smtClean="0">
                <a:solidFill>
                  <a:schemeClr val="bg1"/>
                </a:solidFill>
                <a:latin typeface="Georgia" pitchFamily="18" charset="0"/>
              </a:rPr>
              <a:t>GSWCC continues to work with the U.S. Geological Survey to estimate agricultural water use and growing season pumping rates in the Georgia Coastal Plain using annually and monthly reported agricultural water metering data.</a:t>
            </a:r>
          </a:p>
          <a:p>
            <a:pPr marL="285750" indent="-285750">
              <a:buFont typeface="Arial" pitchFamily="34" charset="0"/>
              <a:buChar char="•"/>
            </a:pPr>
            <a:r>
              <a:rPr lang="en-US" dirty="0" smtClean="0">
                <a:solidFill>
                  <a:schemeClr val="bg1"/>
                </a:solidFill>
                <a:latin typeface="Georgia" pitchFamily="18" charset="0"/>
              </a:rPr>
              <a:t>To facilitate public access to water usage data, GSWCC and USGS have created a water usage website and a GIS mapping website.</a:t>
            </a:r>
            <a:endParaRPr lang="en-US" dirty="0">
              <a:solidFill>
                <a:schemeClr val="bg1"/>
              </a:solidFill>
              <a:latin typeface="Georgia" pitchFamily="18" charset="0"/>
            </a:endParaRPr>
          </a:p>
        </p:txBody>
      </p:sp>
    </p:spTree>
    <p:extLst>
      <p:ext uri="{BB962C8B-B14F-4D97-AF65-F5344CB8AC3E}">
        <p14:creationId xmlns:p14="http://schemas.microsoft.com/office/powerpoint/2010/main" val="14336865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152400"/>
            <a:ext cx="8229600" cy="1143000"/>
          </a:xfrm>
        </p:spPr>
        <p:txBody>
          <a:bodyPr rtlCol="0">
            <a:normAutofit/>
          </a:bodyPr>
          <a:lstStyle/>
          <a:p>
            <a:pPr fontAlgn="auto">
              <a:spcAft>
                <a:spcPts val="0"/>
              </a:spcAft>
              <a:defRPr/>
            </a:pPr>
            <a:r>
              <a:rPr lang="en-US" sz="2800" b="1" dirty="0" smtClean="0">
                <a:solidFill>
                  <a:schemeClr val="accent3">
                    <a:lumMod val="75000"/>
                  </a:schemeClr>
                </a:solidFill>
              </a:rPr>
              <a:t>Georgia Soil and Water Conservation Commission</a:t>
            </a:r>
            <a:br>
              <a:rPr lang="en-US" sz="2800" b="1" dirty="0" smtClean="0">
                <a:solidFill>
                  <a:schemeClr val="accent3">
                    <a:lumMod val="75000"/>
                  </a:schemeClr>
                </a:solidFill>
              </a:rPr>
            </a:br>
            <a:r>
              <a:rPr lang="en-US" sz="2800" b="1" dirty="0" smtClean="0">
                <a:solidFill>
                  <a:schemeClr val="accent3">
                    <a:lumMod val="75000"/>
                  </a:schemeClr>
                </a:solidFill>
              </a:rPr>
              <a:t>Accomplishments</a:t>
            </a:r>
            <a:endParaRPr lang="en-US" sz="2800" dirty="0">
              <a:solidFill>
                <a:schemeClr val="accent3">
                  <a:lumMod val="75000"/>
                </a:schemeClr>
              </a:solidFill>
            </a:endParaRPr>
          </a:p>
        </p:txBody>
      </p:sp>
      <p:pic>
        <p:nvPicPr>
          <p:cNvPr id="8195" name="Picture 4" descr="IMG00001-20100427-1137.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2133600"/>
            <a:ext cx="3810000" cy="45720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8196" name="Picture 6" descr="DSCN1049.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0" y="1295400"/>
            <a:ext cx="2286000" cy="17145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8197" name="TextBox 7"/>
          <p:cNvSpPr txBox="1">
            <a:spLocks noChangeArrowheads="1"/>
          </p:cNvSpPr>
          <p:nvPr/>
        </p:nvSpPr>
        <p:spPr bwMode="auto">
          <a:xfrm>
            <a:off x="4343400" y="1257955"/>
            <a:ext cx="4800600" cy="560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b="1" dirty="0">
                <a:solidFill>
                  <a:schemeClr val="bg1"/>
                </a:solidFill>
                <a:latin typeface="Georgia" pitchFamily="18" charset="0"/>
              </a:rPr>
              <a:t>Erosion and Sedimentation Education &amp; Certification Program</a:t>
            </a:r>
          </a:p>
          <a:p>
            <a:endParaRPr lang="en-US" sz="1600" dirty="0">
              <a:solidFill>
                <a:schemeClr val="bg1"/>
              </a:solidFill>
              <a:latin typeface="Georgia" pitchFamily="18" charset="0"/>
            </a:endParaRPr>
          </a:p>
          <a:p>
            <a:r>
              <a:rPr lang="en-US" dirty="0">
                <a:solidFill>
                  <a:schemeClr val="bg1"/>
                </a:solidFill>
                <a:latin typeface="Georgia" pitchFamily="18" charset="0"/>
              </a:rPr>
              <a:t>The GSWCC Certification Program serves to educate local governments and erosion and sediment control professionals about urban BMPs, while certifying individuals to meet Georgia's standards for land-disturbing activities.  </a:t>
            </a:r>
            <a:r>
              <a:rPr lang="en-US" sz="1700" dirty="0">
                <a:solidFill>
                  <a:schemeClr val="bg1"/>
                </a:solidFill>
                <a:latin typeface="Georgia" pitchFamily="18" charset="0"/>
              </a:rPr>
              <a:t>GSWCC staff reviewed and advised on </a:t>
            </a:r>
            <a:r>
              <a:rPr lang="en-US" sz="1700" b="1" dirty="0" smtClean="0">
                <a:solidFill>
                  <a:schemeClr val="bg1"/>
                </a:solidFill>
                <a:latin typeface="Georgia" pitchFamily="18" charset="0"/>
              </a:rPr>
              <a:t>2305</a:t>
            </a:r>
            <a:r>
              <a:rPr lang="en-US" sz="1700" dirty="0" smtClean="0">
                <a:solidFill>
                  <a:schemeClr val="bg1"/>
                </a:solidFill>
                <a:latin typeface="Georgia" pitchFamily="18" charset="0"/>
              </a:rPr>
              <a:t> </a:t>
            </a:r>
            <a:r>
              <a:rPr lang="en-US" sz="1700" dirty="0">
                <a:solidFill>
                  <a:schemeClr val="bg1"/>
                </a:solidFill>
                <a:latin typeface="Georgia" pitchFamily="18" charset="0"/>
              </a:rPr>
              <a:t>Erosion, Sediment and Pollution Control Plans in </a:t>
            </a:r>
            <a:r>
              <a:rPr lang="en-US" sz="1700" dirty="0" smtClean="0">
                <a:solidFill>
                  <a:schemeClr val="bg1"/>
                </a:solidFill>
                <a:latin typeface="Georgia" pitchFamily="18" charset="0"/>
              </a:rPr>
              <a:t>FY2012.</a:t>
            </a:r>
            <a:endParaRPr lang="en-US" sz="1700" dirty="0">
              <a:solidFill>
                <a:schemeClr val="bg1"/>
              </a:solidFill>
              <a:latin typeface="Georgia" pitchFamily="18" charset="0"/>
            </a:endParaRPr>
          </a:p>
          <a:p>
            <a:endParaRPr lang="en-US" sz="1600" dirty="0">
              <a:solidFill>
                <a:schemeClr val="bg1"/>
              </a:solidFill>
              <a:latin typeface="Georgia" pitchFamily="18" charset="0"/>
            </a:endParaRPr>
          </a:p>
          <a:p>
            <a:r>
              <a:rPr lang="en-US" sz="1700" i="1" dirty="0" smtClean="0">
                <a:solidFill>
                  <a:schemeClr val="bg1"/>
                </a:solidFill>
                <a:latin typeface="Georgia" pitchFamily="18" charset="0"/>
              </a:rPr>
              <a:t>During FY12 :</a:t>
            </a:r>
          </a:p>
          <a:p>
            <a:pPr marL="285750" indent="-285750">
              <a:buFont typeface="Arial" pitchFamily="34" charset="0"/>
              <a:buChar char="•"/>
            </a:pPr>
            <a:r>
              <a:rPr lang="en-US" sz="1700" b="1" i="1" dirty="0" smtClean="0">
                <a:solidFill>
                  <a:schemeClr val="bg1"/>
                </a:solidFill>
                <a:latin typeface="Georgia" pitchFamily="18" charset="0"/>
              </a:rPr>
              <a:t>3,700</a:t>
            </a:r>
            <a:r>
              <a:rPr lang="en-US" sz="1700" dirty="0" smtClean="0">
                <a:solidFill>
                  <a:schemeClr val="bg1"/>
                </a:solidFill>
                <a:latin typeface="Georgia" pitchFamily="18" charset="0"/>
              </a:rPr>
              <a:t> </a:t>
            </a:r>
            <a:r>
              <a:rPr lang="en-US" sz="1700" dirty="0">
                <a:solidFill>
                  <a:schemeClr val="bg1"/>
                </a:solidFill>
                <a:latin typeface="Georgia" pitchFamily="18" charset="0"/>
              </a:rPr>
              <a:t>certifications for Subcontractor Awareness, </a:t>
            </a:r>
            <a:r>
              <a:rPr lang="en-US" sz="1700" dirty="0" smtClean="0">
                <a:solidFill>
                  <a:schemeClr val="bg1"/>
                </a:solidFill>
                <a:latin typeface="Georgia" pitchFamily="18" charset="0"/>
              </a:rPr>
              <a:t>Levels 1A</a:t>
            </a:r>
            <a:r>
              <a:rPr lang="en-US" sz="1700" dirty="0">
                <a:solidFill>
                  <a:schemeClr val="bg1"/>
                </a:solidFill>
                <a:latin typeface="Georgia" pitchFamily="18" charset="0"/>
              </a:rPr>
              <a:t>, 1B and Level 2 </a:t>
            </a:r>
            <a:r>
              <a:rPr lang="en-US" sz="1700" dirty="0" smtClean="0">
                <a:solidFill>
                  <a:schemeClr val="bg1"/>
                </a:solidFill>
                <a:latin typeface="Georgia" pitchFamily="18" charset="0"/>
              </a:rPr>
              <a:t>courses were issued</a:t>
            </a:r>
          </a:p>
          <a:p>
            <a:pPr marL="285750" indent="-285750">
              <a:buFont typeface="Arial" pitchFamily="34" charset="0"/>
              <a:buChar char="•"/>
            </a:pPr>
            <a:r>
              <a:rPr lang="en-US" sz="1700" b="1" dirty="0" smtClean="0">
                <a:solidFill>
                  <a:schemeClr val="bg1"/>
                </a:solidFill>
                <a:latin typeface="Georgia" pitchFamily="18" charset="0"/>
              </a:rPr>
              <a:t>8</a:t>
            </a:r>
            <a:r>
              <a:rPr lang="en-US" sz="1700" dirty="0" smtClean="0">
                <a:solidFill>
                  <a:schemeClr val="bg1"/>
                </a:solidFill>
                <a:latin typeface="Georgia" pitchFamily="18" charset="0"/>
              </a:rPr>
              <a:t> certifications </a:t>
            </a:r>
            <a:r>
              <a:rPr lang="en-US" sz="1700" dirty="0">
                <a:solidFill>
                  <a:schemeClr val="bg1"/>
                </a:solidFill>
                <a:latin typeface="Georgia" pitchFamily="18" charset="0"/>
              </a:rPr>
              <a:t>to trainers teaching 3</a:t>
            </a:r>
            <a:r>
              <a:rPr lang="en-US" sz="1700" baseline="30000" dirty="0">
                <a:solidFill>
                  <a:schemeClr val="bg1"/>
                </a:solidFill>
                <a:latin typeface="Georgia" pitchFamily="18" charset="0"/>
              </a:rPr>
              <a:t>rd</a:t>
            </a:r>
            <a:r>
              <a:rPr lang="en-US" sz="1700" dirty="0">
                <a:solidFill>
                  <a:schemeClr val="bg1"/>
                </a:solidFill>
                <a:latin typeface="Georgia" pitchFamily="18" charset="0"/>
              </a:rPr>
              <a:t> party </a:t>
            </a:r>
            <a:r>
              <a:rPr lang="en-US" sz="1700" dirty="0" smtClean="0">
                <a:solidFill>
                  <a:schemeClr val="bg1"/>
                </a:solidFill>
                <a:latin typeface="Georgia" pitchFamily="18" charset="0"/>
              </a:rPr>
              <a:t>courses  were issued</a:t>
            </a:r>
          </a:p>
          <a:p>
            <a:pPr marL="285750" indent="-285750">
              <a:buFont typeface="Arial" pitchFamily="34" charset="0"/>
              <a:buChar char="•"/>
            </a:pPr>
            <a:r>
              <a:rPr lang="en-US" sz="1700" b="1" dirty="0" smtClean="0">
                <a:solidFill>
                  <a:schemeClr val="bg1"/>
                </a:solidFill>
                <a:latin typeface="Georgia" pitchFamily="18" charset="0"/>
              </a:rPr>
              <a:t>6,392 </a:t>
            </a:r>
            <a:r>
              <a:rPr lang="en-US" sz="1700" dirty="0" smtClean="0">
                <a:solidFill>
                  <a:schemeClr val="bg1"/>
                </a:solidFill>
                <a:latin typeface="Georgia" pitchFamily="18" charset="0"/>
              </a:rPr>
              <a:t>re-certifications were issued </a:t>
            </a:r>
            <a:r>
              <a:rPr lang="en-US" sz="1200" dirty="0" smtClean="0">
                <a:solidFill>
                  <a:schemeClr val="bg1"/>
                </a:solidFill>
                <a:latin typeface="Georgia" pitchFamily="18" charset="0"/>
              </a:rPr>
              <a:t>(</a:t>
            </a:r>
            <a:r>
              <a:rPr lang="en-US" sz="1200" dirty="0" err="1" smtClean="0">
                <a:solidFill>
                  <a:schemeClr val="bg1"/>
                </a:solidFill>
                <a:latin typeface="Georgia" pitchFamily="18" charset="0"/>
              </a:rPr>
              <a:t>Recertifications</a:t>
            </a:r>
            <a:r>
              <a:rPr lang="en-US" sz="1200" dirty="0" smtClean="0">
                <a:solidFill>
                  <a:schemeClr val="bg1"/>
                </a:solidFill>
                <a:latin typeface="Georgia" pitchFamily="18" charset="0"/>
              </a:rPr>
              <a:t> </a:t>
            </a:r>
            <a:r>
              <a:rPr lang="en-US" sz="1200" dirty="0">
                <a:solidFill>
                  <a:schemeClr val="bg1"/>
                </a:solidFill>
                <a:latin typeface="Georgia" pitchFamily="18" charset="0"/>
              </a:rPr>
              <a:t>have </a:t>
            </a:r>
            <a:r>
              <a:rPr lang="en-US" sz="1200" dirty="0" smtClean="0">
                <a:solidFill>
                  <a:schemeClr val="bg1"/>
                </a:solidFill>
                <a:latin typeface="Georgia" pitchFamily="18" charset="0"/>
              </a:rPr>
              <a:t>decreased due </a:t>
            </a:r>
            <a:r>
              <a:rPr lang="en-US" sz="1200" dirty="0">
                <a:solidFill>
                  <a:schemeClr val="bg1"/>
                </a:solidFill>
                <a:latin typeface="Georgia" pitchFamily="18" charset="0"/>
              </a:rPr>
              <a:t>to the recession</a:t>
            </a:r>
            <a:r>
              <a:rPr lang="en-US" sz="1200" dirty="0" smtClean="0">
                <a:solidFill>
                  <a:schemeClr val="bg1"/>
                </a:solidFill>
                <a:latin typeface="Georgia" pitchFamily="18" charset="0"/>
              </a:rPr>
              <a:t>.)</a:t>
            </a:r>
          </a:p>
          <a:p>
            <a:pPr>
              <a:buFont typeface="Arial" charset="0"/>
              <a:buChar char="•"/>
            </a:pPr>
            <a:endParaRPr lang="en-US" sz="1200" dirty="0" smtClean="0">
              <a:solidFill>
                <a:schemeClr val="bg1"/>
              </a:solidFill>
              <a:latin typeface="Georgia" pitchFamily="18" charset="0"/>
            </a:endParaRPr>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solidFill>
                  <a:srgbClr val="B79315"/>
                </a:solidFill>
              </a:rPr>
              <a:t>Georgia Soil and Water Conservation Commission</a:t>
            </a:r>
            <a:br>
              <a:rPr lang="en-US" sz="2800" b="1" dirty="0">
                <a:solidFill>
                  <a:srgbClr val="B79315"/>
                </a:solidFill>
              </a:rPr>
            </a:br>
            <a:r>
              <a:rPr lang="en-US" sz="2800" b="1" dirty="0" smtClean="0">
                <a:solidFill>
                  <a:srgbClr val="B79315"/>
                </a:solidFill>
              </a:rPr>
              <a:t>Accomplishments</a:t>
            </a:r>
            <a:endParaRPr lang="en-US" sz="2800" dirty="0"/>
          </a:p>
        </p:txBody>
      </p:sp>
      <p:sp>
        <p:nvSpPr>
          <p:cNvPr id="3" name="TextBox 2"/>
          <p:cNvSpPr txBox="1"/>
          <p:nvPr/>
        </p:nvSpPr>
        <p:spPr>
          <a:xfrm>
            <a:off x="3962347" y="1502391"/>
            <a:ext cx="4800600" cy="4801314"/>
          </a:xfrm>
          <a:prstGeom prst="rect">
            <a:avLst/>
          </a:prstGeom>
          <a:noFill/>
        </p:spPr>
        <p:txBody>
          <a:bodyPr wrap="square" rtlCol="0">
            <a:spAutoFit/>
          </a:bodyPr>
          <a:lstStyle/>
          <a:p>
            <a:pPr algn="ctr"/>
            <a:r>
              <a:rPr lang="en-US" b="1" dirty="0" smtClean="0">
                <a:solidFill>
                  <a:schemeClr val="bg1"/>
                </a:solidFill>
                <a:latin typeface="Georgia" pitchFamily="18" charset="0"/>
              </a:rPr>
              <a:t>FY13 Agricultural Water Quality           </a:t>
            </a:r>
          </a:p>
          <a:p>
            <a:pPr algn="ctr"/>
            <a:r>
              <a:rPr lang="en-US" b="1" dirty="0" smtClean="0">
                <a:solidFill>
                  <a:schemeClr val="bg1"/>
                </a:solidFill>
                <a:latin typeface="Georgia" pitchFamily="18" charset="0"/>
              </a:rPr>
              <a:t> Grants Awarded by Georgia EPD</a:t>
            </a:r>
          </a:p>
          <a:p>
            <a:pPr algn="ctr"/>
            <a:endParaRPr lang="en-US" b="1" dirty="0">
              <a:solidFill>
                <a:schemeClr val="bg1"/>
              </a:solidFill>
              <a:latin typeface="Georgia" pitchFamily="18" charset="0"/>
            </a:endParaRPr>
          </a:p>
          <a:p>
            <a:pPr marL="285750" indent="-285750">
              <a:buFont typeface="Arial" pitchFamily="34" charset="0"/>
              <a:buChar char="•"/>
            </a:pPr>
            <a:r>
              <a:rPr lang="en-US" u="sng" dirty="0" smtClean="0">
                <a:solidFill>
                  <a:schemeClr val="bg1"/>
                </a:solidFill>
                <a:latin typeface="Georgia" pitchFamily="18" charset="0"/>
              </a:rPr>
              <a:t>Cedar Creek-Folsom Creek TMDL Project </a:t>
            </a:r>
            <a:r>
              <a:rPr lang="en-US" i="1" u="sng" dirty="0" smtClean="0">
                <a:solidFill>
                  <a:schemeClr val="bg1"/>
                </a:solidFill>
                <a:latin typeface="Georgia" pitchFamily="18" charset="0"/>
              </a:rPr>
              <a:t>– Wilcox County</a:t>
            </a:r>
          </a:p>
          <a:p>
            <a:endParaRPr lang="en-US" i="1" dirty="0" smtClean="0">
              <a:solidFill>
                <a:schemeClr val="bg1"/>
              </a:solidFill>
              <a:latin typeface="Georgia" pitchFamily="18" charset="0"/>
            </a:endParaRPr>
          </a:p>
          <a:p>
            <a:pPr marL="285750" indent="-285750">
              <a:buFont typeface="Arial" pitchFamily="34" charset="0"/>
              <a:buChar char="•"/>
            </a:pPr>
            <a:r>
              <a:rPr lang="en-US" dirty="0" smtClean="0">
                <a:solidFill>
                  <a:schemeClr val="bg1"/>
                </a:solidFill>
                <a:latin typeface="Georgia" pitchFamily="18" charset="0"/>
              </a:rPr>
              <a:t>Objective - to </a:t>
            </a:r>
            <a:r>
              <a:rPr lang="en-US" dirty="0">
                <a:solidFill>
                  <a:schemeClr val="bg1"/>
                </a:solidFill>
                <a:latin typeface="Georgia" pitchFamily="18" charset="0"/>
              </a:rPr>
              <a:t>effectively address elevated sediment </a:t>
            </a:r>
            <a:r>
              <a:rPr lang="en-US" dirty="0" smtClean="0">
                <a:solidFill>
                  <a:schemeClr val="bg1"/>
                </a:solidFill>
                <a:latin typeface="Georgia" pitchFamily="18" charset="0"/>
              </a:rPr>
              <a:t>levels  in </a:t>
            </a:r>
            <a:r>
              <a:rPr lang="en-US" dirty="0">
                <a:solidFill>
                  <a:schemeClr val="bg1"/>
                </a:solidFill>
                <a:latin typeface="Georgia" pitchFamily="18" charset="0"/>
              </a:rPr>
              <a:t>these creeks</a:t>
            </a:r>
            <a:r>
              <a:rPr lang="en-US" dirty="0" smtClean="0">
                <a:solidFill>
                  <a:schemeClr val="bg1"/>
                </a:solidFill>
                <a:latin typeface="Georgia" pitchFamily="18" charset="0"/>
              </a:rPr>
              <a:t> .</a:t>
            </a:r>
          </a:p>
          <a:p>
            <a:pPr marL="285750" indent="-285750">
              <a:buFont typeface="Arial" pitchFamily="34" charset="0"/>
              <a:buChar char="•"/>
            </a:pPr>
            <a:endParaRPr lang="en-US" dirty="0" smtClean="0">
              <a:solidFill>
                <a:schemeClr val="bg1"/>
              </a:solidFill>
              <a:latin typeface="Georgia" pitchFamily="18" charset="0"/>
            </a:endParaRPr>
          </a:p>
          <a:p>
            <a:pPr marL="285750" indent="-285750">
              <a:buFont typeface="Arial" pitchFamily="34" charset="0"/>
              <a:buChar char="•"/>
            </a:pPr>
            <a:r>
              <a:rPr lang="en-US" i="1" u="sng" dirty="0" smtClean="0">
                <a:solidFill>
                  <a:schemeClr val="bg1"/>
                </a:solidFill>
                <a:latin typeface="Georgia" pitchFamily="18" charset="0"/>
              </a:rPr>
              <a:t>Nutrient Management Planning Initiative- </a:t>
            </a:r>
            <a:r>
              <a:rPr lang="en-US" u="sng" dirty="0" err="1" smtClean="0">
                <a:solidFill>
                  <a:schemeClr val="bg1"/>
                </a:solidFill>
                <a:latin typeface="Georgia" pitchFamily="18" charset="0"/>
              </a:rPr>
              <a:t>Settingdown</a:t>
            </a:r>
            <a:r>
              <a:rPr lang="en-US" u="sng" dirty="0" smtClean="0">
                <a:solidFill>
                  <a:schemeClr val="bg1"/>
                </a:solidFill>
                <a:latin typeface="Georgia" pitchFamily="18" charset="0"/>
              </a:rPr>
              <a:t> Creek Watershed and Altamaha River Basin</a:t>
            </a:r>
          </a:p>
          <a:p>
            <a:endParaRPr lang="en-US" dirty="0" smtClean="0">
              <a:solidFill>
                <a:schemeClr val="bg1"/>
              </a:solidFill>
              <a:latin typeface="Georgia" pitchFamily="18" charset="0"/>
            </a:endParaRPr>
          </a:p>
          <a:p>
            <a:pPr marL="285750" indent="-285750">
              <a:buFont typeface="Arial" pitchFamily="34" charset="0"/>
              <a:buChar char="•"/>
            </a:pPr>
            <a:r>
              <a:rPr lang="en-US" dirty="0" smtClean="0">
                <a:solidFill>
                  <a:schemeClr val="bg1"/>
                </a:solidFill>
                <a:latin typeface="Georgia" pitchFamily="18" charset="0"/>
              </a:rPr>
              <a:t>Objective -  to implement </a:t>
            </a:r>
            <a:r>
              <a:rPr lang="en-US" dirty="0">
                <a:solidFill>
                  <a:schemeClr val="bg1"/>
                </a:solidFill>
                <a:latin typeface="Georgia" pitchFamily="18" charset="0"/>
              </a:rPr>
              <a:t>a pilot project </a:t>
            </a:r>
            <a:r>
              <a:rPr lang="en-US" dirty="0" smtClean="0">
                <a:solidFill>
                  <a:schemeClr val="bg1"/>
                </a:solidFill>
                <a:latin typeface="Georgia" pitchFamily="18" charset="0"/>
              </a:rPr>
              <a:t>to </a:t>
            </a:r>
            <a:r>
              <a:rPr lang="en-US" dirty="0">
                <a:solidFill>
                  <a:schemeClr val="bg1"/>
                </a:solidFill>
                <a:latin typeface="Georgia" pitchFamily="18" charset="0"/>
              </a:rPr>
              <a:t>revise and update nutrient management plans </a:t>
            </a:r>
            <a:r>
              <a:rPr lang="en-US" dirty="0" smtClean="0">
                <a:solidFill>
                  <a:schemeClr val="bg1"/>
                </a:solidFill>
                <a:latin typeface="Georgia" pitchFamily="18" charset="0"/>
              </a:rPr>
              <a:t>and to promote conservation practice implementation.</a:t>
            </a:r>
            <a:endParaRPr lang="en-US" dirty="0">
              <a:solidFill>
                <a:schemeClr val="bg1"/>
              </a:solidFill>
              <a:latin typeface="Georgia" pitchFamily="18" charset="0"/>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20491" b="7587"/>
          <a:stretch/>
        </p:blipFill>
        <p:spPr>
          <a:xfrm>
            <a:off x="685800" y="990600"/>
            <a:ext cx="2448727" cy="2431577"/>
          </a:xfrm>
          <a:prstGeom prst="rect">
            <a:avLst/>
          </a:prstGeom>
          <a:ln>
            <a:solidFill>
              <a:schemeClr val="bg1"/>
            </a:solidFill>
          </a:ln>
          <a:effectLst>
            <a:outerShdw blurRad="292100" dist="139700" dir="2700000" algn="tl" rotWithShape="0">
              <a:srgbClr val="333333">
                <a:alpha val="65000"/>
              </a:srgbClr>
            </a:outerShdw>
          </a:effectLst>
        </p:spPr>
      </p:pic>
      <p:pic>
        <p:nvPicPr>
          <p:cNvPr id="1026" name="Picture 2" descr="This fence exclusion project was completed by Mr. Danny Waters through the Upper Broad TMDL Implementation Projec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657600"/>
            <a:ext cx="3764514" cy="2823386"/>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99204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381000"/>
            <a:ext cx="8229600" cy="1143000"/>
          </a:xfrm>
        </p:spPr>
        <p:txBody>
          <a:bodyPr/>
          <a:lstStyle/>
          <a:p>
            <a:r>
              <a:rPr lang="en-US" sz="2800" b="1" dirty="0">
                <a:solidFill>
                  <a:schemeClr val="accent3">
                    <a:lumMod val="75000"/>
                  </a:schemeClr>
                </a:solidFill>
              </a:rPr>
              <a:t>Georgia Soil and Water Conservation Commission</a:t>
            </a:r>
            <a:br>
              <a:rPr lang="en-US" sz="2800" b="1" dirty="0">
                <a:solidFill>
                  <a:schemeClr val="accent3">
                    <a:lumMod val="75000"/>
                  </a:schemeClr>
                </a:solidFill>
              </a:rPr>
            </a:br>
            <a:r>
              <a:rPr lang="en-US" sz="2800" b="1" dirty="0" smtClean="0">
                <a:solidFill>
                  <a:schemeClr val="accent3">
                    <a:lumMod val="75000"/>
                  </a:schemeClr>
                </a:solidFill>
              </a:rPr>
              <a:t>AFY13</a:t>
            </a:r>
            <a:br>
              <a:rPr lang="en-US" sz="2800" b="1" dirty="0" smtClean="0">
                <a:solidFill>
                  <a:schemeClr val="accent3">
                    <a:lumMod val="75000"/>
                  </a:schemeClr>
                </a:solidFill>
              </a:rPr>
            </a:br>
            <a:r>
              <a:rPr lang="en-US" sz="2200" b="1" dirty="0" smtClean="0">
                <a:solidFill>
                  <a:schemeClr val="accent3">
                    <a:lumMod val="50000"/>
                  </a:schemeClr>
                </a:solidFill>
              </a:rPr>
              <a:t>Administration program</a:t>
            </a:r>
            <a:endParaRPr lang="en-US" sz="2200" dirty="0">
              <a:solidFill>
                <a:schemeClr val="accent3">
                  <a:lumMod val="50000"/>
                </a:schemeClr>
              </a:solidFill>
            </a:endParaRPr>
          </a:p>
        </p:txBody>
      </p:sp>
      <p:sp>
        <p:nvSpPr>
          <p:cNvPr id="4" name="TextBox 3"/>
          <p:cNvSpPr txBox="1"/>
          <p:nvPr/>
        </p:nvSpPr>
        <p:spPr>
          <a:xfrm>
            <a:off x="779060" y="2133600"/>
            <a:ext cx="7391400" cy="3416320"/>
          </a:xfrm>
          <a:prstGeom prst="rect">
            <a:avLst/>
          </a:prstGeom>
          <a:noFill/>
        </p:spPr>
        <p:txBody>
          <a:bodyPr wrap="square" rtlCol="0">
            <a:spAutoFit/>
          </a:bodyPr>
          <a:lstStyle/>
          <a:p>
            <a:pPr algn="ctr"/>
            <a:r>
              <a:rPr lang="en-US" b="1" dirty="0" smtClean="0">
                <a:solidFill>
                  <a:schemeClr val="bg1"/>
                </a:solidFill>
                <a:latin typeface="Georgia" pitchFamily="18" charset="0"/>
              </a:rPr>
              <a:t>Reduction of funds for operating expenses</a:t>
            </a:r>
          </a:p>
          <a:p>
            <a:pPr algn="ctr"/>
            <a:r>
              <a:rPr lang="en-US" b="1" dirty="0" smtClean="0">
                <a:solidFill>
                  <a:schemeClr val="bg1"/>
                </a:solidFill>
                <a:latin typeface="Georgia" pitchFamily="18" charset="0"/>
              </a:rPr>
              <a:t>$6,793</a:t>
            </a:r>
          </a:p>
          <a:p>
            <a:pPr algn="ctr"/>
            <a:endParaRPr lang="en-US" dirty="0">
              <a:solidFill>
                <a:schemeClr val="bg1"/>
              </a:solidFill>
              <a:latin typeface="Georgia" pitchFamily="18" charset="0"/>
            </a:endParaRPr>
          </a:p>
          <a:p>
            <a:pPr marL="285750" indent="-285750">
              <a:buFont typeface="Arial" pitchFamily="34" charset="0"/>
              <a:buChar char="•"/>
            </a:pPr>
            <a:r>
              <a:rPr lang="en-US" dirty="0" smtClean="0">
                <a:solidFill>
                  <a:schemeClr val="bg1"/>
                </a:solidFill>
                <a:latin typeface="Georgia" pitchFamily="18" charset="0"/>
              </a:rPr>
              <a:t>Travel, motor vehicle expenses and supplies will be cut.</a:t>
            </a:r>
          </a:p>
          <a:p>
            <a:endParaRPr lang="en-US" dirty="0">
              <a:solidFill>
                <a:schemeClr val="bg1"/>
              </a:solidFill>
              <a:latin typeface="Georgia" pitchFamily="18" charset="0"/>
            </a:endParaRPr>
          </a:p>
          <a:p>
            <a:pPr marL="285750" indent="-285750">
              <a:buFont typeface="Arial" pitchFamily="34" charset="0"/>
              <a:buChar char="•"/>
            </a:pPr>
            <a:r>
              <a:rPr lang="en-US" dirty="0" smtClean="0">
                <a:solidFill>
                  <a:schemeClr val="bg1"/>
                </a:solidFill>
                <a:latin typeface="Georgia" pitchFamily="18" charset="0"/>
              </a:rPr>
              <a:t>The result will be fewer meetings attended by staff.</a:t>
            </a:r>
          </a:p>
          <a:p>
            <a:endParaRPr lang="en-US" dirty="0">
              <a:solidFill>
                <a:schemeClr val="bg1"/>
              </a:solidFill>
              <a:latin typeface="Georgia" pitchFamily="18" charset="0"/>
            </a:endParaRPr>
          </a:p>
          <a:p>
            <a:pPr marL="285750" indent="-285750">
              <a:buFont typeface="Arial" pitchFamily="34" charset="0"/>
              <a:buChar char="•"/>
            </a:pPr>
            <a:r>
              <a:rPr lang="en-US" dirty="0" smtClean="0">
                <a:solidFill>
                  <a:schemeClr val="bg1"/>
                </a:solidFill>
                <a:latin typeface="Georgia" pitchFamily="18" charset="0"/>
              </a:rPr>
              <a:t>Partnerships with cooperating agencies could possibly be affected.</a:t>
            </a:r>
          </a:p>
          <a:p>
            <a:endParaRPr lang="en-US" dirty="0" smtClean="0">
              <a:solidFill>
                <a:schemeClr val="bg1"/>
              </a:solidFill>
              <a:latin typeface="Georgia" pitchFamily="18" charset="0"/>
            </a:endParaRPr>
          </a:p>
          <a:p>
            <a:pPr marL="285750" indent="-285750">
              <a:buFont typeface="Arial" pitchFamily="34" charset="0"/>
              <a:buChar char="•"/>
            </a:pPr>
            <a:r>
              <a:rPr lang="en-US" dirty="0" smtClean="0">
                <a:solidFill>
                  <a:schemeClr val="bg1"/>
                </a:solidFill>
                <a:latin typeface="Georgia" pitchFamily="18" charset="0"/>
              </a:rPr>
              <a:t>Staff will be asked to travel further distance without the opportunity for overnight travel reimbursement.</a:t>
            </a:r>
          </a:p>
          <a:p>
            <a:endParaRPr lang="en-US" dirty="0">
              <a:solidFill>
                <a:schemeClr val="bg1"/>
              </a:solidFill>
              <a:latin typeface="Georgia" pitchFamily="18" charset="0"/>
            </a:endParaRPr>
          </a:p>
        </p:txBody>
      </p:sp>
    </p:spTree>
    <p:extLst>
      <p:ext uri="{BB962C8B-B14F-4D97-AF65-F5344CB8AC3E}">
        <p14:creationId xmlns:p14="http://schemas.microsoft.com/office/powerpoint/2010/main" val="14447547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460" y="304800"/>
            <a:ext cx="8229600" cy="1858963"/>
          </a:xfrm>
        </p:spPr>
        <p:txBody>
          <a:bodyPr/>
          <a:lstStyle/>
          <a:p>
            <a:r>
              <a:rPr lang="en-US" sz="2800" b="1" dirty="0">
                <a:solidFill>
                  <a:schemeClr val="accent3">
                    <a:lumMod val="75000"/>
                  </a:schemeClr>
                </a:solidFill>
              </a:rPr>
              <a:t>Georgia Soil and Water Conservation Commission</a:t>
            </a:r>
            <a:br>
              <a:rPr lang="en-US" sz="2800" b="1" dirty="0">
                <a:solidFill>
                  <a:schemeClr val="accent3">
                    <a:lumMod val="75000"/>
                  </a:schemeClr>
                </a:solidFill>
              </a:rPr>
            </a:br>
            <a:r>
              <a:rPr lang="en-US" sz="2800" b="1" dirty="0" smtClean="0">
                <a:solidFill>
                  <a:schemeClr val="accent3">
                    <a:lumMod val="75000"/>
                  </a:schemeClr>
                </a:solidFill>
              </a:rPr>
              <a:t>AFY13</a:t>
            </a:r>
            <a:br>
              <a:rPr lang="en-US" sz="2800" b="1" dirty="0" smtClean="0">
                <a:solidFill>
                  <a:schemeClr val="accent3">
                    <a:lumMod val="75000"/>
                  </a:schemeClr>
                </a:solidFill>
              </a:rPr>
            </a:br>
            <a:r>
              <a:rPr lang="en-US" sz="2200" b="1" dirty="0">
                <a:solidFill>
                  <a:schemeClr val="accent3">
                    <a:lumMod val="50000"/>
                  </a:schemeClr>
                </a:solidFill>
              </a:rPr>
              <a:t>Conservation of Ag Water Supplies, Conservation of Soil &amp; Water Resources </a:t>
            </a:r>
            <a:r>
              <a:rPr lang="en-US" sz="2200" b="1" dirty="0" smtClean="0">
                <a:solidFill>
                  <a:schemeClr val="accent3">
                    <a:lumMod val="50000"/>
                  </a:schemeClr>
                </a:solidFill>
              </a:rPr>
              <a:t>and </a:t>
            </a:r>
            <a:r>
              <a:rPr lang="en-US" sz="2200" b="1" dirty="0">
                <a:solidFill>
                  <a:schemeClr val="accent3">
                    <a:lumMod val="50000"/>
                  </a:schemeClr>
                </a:solidFill>
              </a:rPr>
              <a:t>Water Resources </a:t>
            </a:r>
            <a:r>
              <a:rPr lang="en-US" sz="2200" b="1" dirty="0" smtClean="0">
                <a:solidFill>
                  <a:schemeClr val="accent3">
                    <a:lumMod val="50000"/>
                  </a:schemeClr>
                </a:solidFill>
              </a:rPr>
              <a:t>&amp; </a:t>
            </a:r>
            <a:r>
              <a:rPr lang="en-US" sz="2200" b="1" dirty="0">
                <a:solidFill>
                  <a:schemeClr val="accent3">
                    <a:lumMod val="50000"/>
                  </a:schemeClr>
                </a:solidFill>
              </a:rPr>
              <a:t>Land Use Planning programs</a:t>
            </a:r>
            <a:r>
              <a:rPr lang="en-US" sz="2200" b="1" dirty="0">
                <a:solidFill>
                  <a:schemeClr val="accent3">
                    <a:lumMod val="75000"/>
                  </a:schemeClr>
                </a:solidFill>
              </a:rPr>
              <a:t/>
            </a:r>
            <a:br>
              <a:rPr lang="en-US" sz="2200" b="1" dirty="0">
                <a:solidFill>
                  <a:schemeClr val="accent3">
                    <a:lumMod val="75000"/>
                  </a:schemeClr>
                </a:solidFill>
              </a:rPr>
            </a:br>
            <a:endParaRPr lang="en-US" sz="2200" b="1" dirty="0">
              <a:solidFill>
                <a:schemeClr val="accent3">
                  <a:lumMod val="75000"/>
                </a:schemeClr>
              </a:solidFill>
            </a:endParaRPr>
          </a:p>
        </p:txBody>
      </p:sp>
      <p:sp>
        <p:nvSpPr>
          <p:cNvPr id="3" name="TextBox 2"/>
          <p:cNvSpPr txBox="1"/>
          <p:nvPr/>
        </p:nvSpPr>
        <p:spPr>
          <a:xfrm flipH="1">
            <a:off x="533400" y="1933575"/>
            <a:ext cx="8077200" cy="5078313"/>
          </a:xfrm>
          <a:prstGeom prst="rect">
            <a:avLst/>
          </a:prstGeom>
          <a:noFill/>
        </p:spPr>
        <p:txBody>
          <a:bodyPr wrap="square" rtlCol="0">
            <a:spAutoFit/>
          </a:bodyPr>
          <a:lstStyle/>
          <a:p>
            <a:pPr algn="ctr"/>
            <a:endParaRPr lang="en-US" sz="1200" b="1" dirty="0" smtClean="0">
              <a:solidFill>
                <a:schemeClr val="bg1"/>
              </a:solidFill>
              <a:latin typeface="Georgia" pitchFamily="18" charset="0"/>
            </a:endParaRPr>
          </a:p>
          <a:p>
            <a:pPr algn="ctr"/>
            <a:r>
              <a:rPr lang="en-US" b="1" dirty="0" smtClean="0">
                <a:solidFill>
                  <a:schemeClr val="bg1"/>
                </a:solidFill>
                <a:latin typeface="Georgia" pitchFamily="18" charset="0"/>
              </a:rPr>
              <a:t>Replace state funds with other funds for personal services and leave one Regional Representative position vacant </a:t>
            </a:r>
          </a:p>
          <a:p>
            <a:pPr algn="ctr"/>
            <a:r>
              <a:rPr lang="en-US" b="1" dirty="0" smtClean="0">
                <a:solidFill>
                  <a:schemeClr val="bg1"/>
                </a:solidFill>
                <a:latin typeface="Georgia" pitchFamily="18" charset="0"/>
              </a:rPr>
              <a:t>$58,559</a:t>
            </a:r>
          </a:p>
          <a:p>
            <a:pPr algn="ctr"/>
            <a:endParaRPr lang="en-US" b="1" dirty="0">
              <a:solidFill>
                <a:schemeClr val="bg1"/>
              </a:solidFill>
              <a:latin typeface="Georgia" pitchFamily="18" charset="0"/>
            </a:endParaRPr>
          </a:p>
          <a:p>
            <a:pPr marL="285750" indent="-285750">
              <a:buFont typeface="Arial" pitchFamily="34" charset="0"/>
              <a:buChar char="•"/>
            </a:pPr>
            <a:r>
              <a:rPr lang="en-US" dirty="0" smtClean="0">
                <a:solidFill>
                  <a:schemeClr val="bg1"/>
                </a:solidFill>
                <a:latin typeface="Georgia" pitchFamily="18" charset="0"/>
              </a:rPr>
              <a:t>Competitive grant funding was awarded to the GSWCC .</a:t>
            </a:r>
          </a:p>
          <a:p>
            <a:pPr marL="285750" indent="-285750">
              <a:buFont typeface="Arial" pitchFamily="34" charset="0"/>
              <a:buChar char="•"/>
            </a:pPr>
            <a:endParaRPr lang="en-US" dirty="0">
              <a:solidFill>
                <a:schemeClr val="bg1"/>
              </a:solidFill>
              <a:latin typeface="Georgia" pitchFamily="18" charset="0"/>
            </a:endParaRPr>
          </a:p>
          <a:p>
            <a:pPr marL="285750" indent="-285750">
              <a:buFont typeface="Arial" pitchFamily="34" charset="0"/>
              <a:buChar char="•"/>
            </a:pPr>
            <a:r>
              <a:rPr lang="en-US" dirty="0" smtClean="0">
                <a:solidFill>
                  <a:schemeClr val="bg1"/>
                </a:solidFill>
                <a:latin typeface="Georgia" pitchFamily="18" charset="0"/>
              </a:rPr>
              <a:t>The use of these funds to replace state funds will prevent the GSWCC from hiring part-time coordinators for these new best management practice projects as was originally planned.</a:t>
            </a:r>
          </a:p>
          <a:p>
            <a:endParaRPr lang="en-US" dirty="0" smtClean="0">
              <a:solidFill>
                <a:schemeClr val="bg1"/>
              </a:solidFill>
              <a:latin typeface="Georgia" pitchFamily="18" charset="0"/>
            </a:endParaRPr>
          </a:p>
          <a:p>
            <a:pPr marL="285750" indent="-285750">
              <a:buFont typeface="Arial" pitchFamily="34" charset="0"/>
              <a:buChar char="•"/>
            </a:pPr>
            <a:r>
              <a:rPr lang="en-US" dirty="0" smtClean="0">
                <a:solidFill>
                  <a:schemeClr val="bg1"/>
                </a:solidFill>
                <a:latin typeface="Georgia" pitchFamily="18" charset="0"/>
              </a:rPr>
              <a:t>Current staff will be reassigned from existing core  responsibilities, such as irrigation testing, erosion and sediment control and conservation district support.</a:t>
            </a:r>
          </a:p>
          <a:p>
            <a:endParaRPr lang="en-US" dirty="0">
              <a:solidFill>
                <a:schemeClr val="bg1"/>
              </a:solidFill>
              <a:latin typeface="Georgia" pitchFamily="18" charset="0"/>
            </a:endParaRPr>
          </a:p>
          <a:p>
            <a:pPr marL="285750" indent="-285750">
              <a:buFont typeface="Arial" pitchFamily="34" charset="0"/>
              <a:buChar char="•"/>
            </a:pPr>
            <a:r>
              <a:rPr lang="en-US" dirty="0" smtClean="0">
                <a:solidFill>
                  <a:schemeClr val="bg1"/>
                </a:solidFill>
                <a:latin typeface="Georgia" pitchFamily="18" charset="0"/>
              </a:rPr>
              <a:t>Existing staff has assumed additional duties in the absence of a Regional Representative.</a:t>
            </a:r>
          </a:p>
          <a:p>
            <a:pPr marL="285750" indent="-285750">
              <a:buFont typeface="Arial" pitchFamily="34" charset="0"/>
              <a:buChar char="•"/>
            </a:pPr>
            <a:endParaRPr lang="en-US" dirty="0">
              <a:solidFill>
                <a:schemeClr val="bg1"/>
              </a:solidFill>
              <a:latin typeface="Georgia" pitchFamily="18" charset="0"/>
            </a:endParaRPr>
          </a:p>
        </p:txBody>
      </p:sp>
    </p:spTree>
    <p:extLst>
      <p:ext uri="{BB962C8B-B14F-4D97-AF65-F5344CB8AC3E}">
        <p14:creationId xmlns:p14="http://schemas.microsoft.com/office/powerpoint/2010/main" val="8072497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solidFill>
                  <a:schemeClr val="accent3">
                    <a:lumMod val="75000"/>
                  </a:schemeClr>
                </a:solidFill>
              </a:rPr>
              <a:t>Georgia Soil and Water Conservation Commission</a:t>
            </a:r>
            <a:br>
              <a:rPr lang="en-US" sz="2800" b="1" dirty="0">
                <a:solidFill>
                  <a:schemeClr val="accent3">
                    <a:lumMod val="75000"/>
                  </a:schemeClr>
                </a:solidFill>
              </a:rPr>
            </a:br>
            <a:r>
              <a:rPr lang="en-US" sz="2800" b="1" dirty="0" smtClean="0">
                <a:solidFill>
                  <a:schemeClr val="accent3">
                    <a:lumMod val="75000"/>
                  </a:schemeClr>
                </a:solidFill>
              </a:rPr>
              <a:t>AFY13 </a:t>
            </a:r>
            <a:endParaRPr lang="en-US" sz="2800" dirty="0"/>
          </a:p>
        </p:txBody>
      </p:sp>
      <p:sp>
        <p:nvSpPr>
          <p:cNvPr id="3" name="TextBox 2"/>
          <p:cNvSpPr txBox="1"/>
          <p:nvPr/>
        </p:nvSpPr>
        <p:spPr>
          <a:xfrm>
            <a:off x="457200" y="1143000"/>
            <a:ext cx="3205713" cy="4247317"/>
          </a:xfrm>
          <a:prstGeom prst="rect">
            <a:avLst/>
          </a:prstGeom>
          <a:noFill/>
        </p:spPr>
        <p:txBody>
          <a:bodyPr wrap="square" rtlCol="0">
            <a:spAutoFit/>
          </a:bodyPr>
          <a:lstStyle/>
          <a:p>
            <a:pPr algn="ctr"/>
            <a:r>
              <a:rPr lang="en-US" sz="2200" b="1" dirty="0">
                <a:solidFill>
                  <a:schemeClr val="accent3">
                    <a:lumMod val="50000"/>
                  </a:schemeClr>
                </a:solidFill>
                <a:latin typeface="+mj-lt"/>
              </a:rPr>
              <a:t>Water Resources &amp; Land Use Planning program</a:t>
            </a:r>
          </a:p>
          <a:p>
            <a:pPr algn="ctr"/>
            <a:endParaRPr lang="en-US" b="1" dirty="0">
              <a:solidFill>
                <a:schemeClr val="bg1"/>
              </a:solidFill>
              <a:latin typeface="Georgia" pitchFamily="18" charset="0"/>
            </a:endParaRPr>
          </a:p>
          <a:p>
            <a:pPr algn="ctr"/>
            <a:r>
              <a:rPr lang="en-US" b="1" dirty="0" smtClean="0">
                <a:solidFill>
                  <a:schemeClr val="bg1"/>
                </a:solidFill>
                <a:latin typeface="Georgia" pitchFamily="18" charset="0"/>
              </a:rPr>
              <a:t>Reduce  funds for operating expenses </a:t>
            </a:r>
          </a:p>
          <a:p>
            <a:pPr algn="ctr"/>
            <a:r>
              <a:rPr lang="en-US" b="1" dirty="0" smtClean="0">
                <a:solidFill>
                  <a:schemeClr val="bg1"/>
                </a:solidFill>
                <a:latin typeface="Georgia" pitchFamily="18" charset="0"/>
              </a:rPr>
              <a:t>$21,669</a:t>
            </a:r>
          </a:p>
          <a:p>
            <a:endParaRPr lang="en-US" sz="1000" b="1" dirty="0" smtClean="0">
              <a:solidFill>
                <a:schemeClr val="bg1"/>
              </a:solidFill>
              <a:latin typeface="Georgia" pitchFamily="18" charset="0"/>
            </a:endParaRPr>
          </a:p>
          <a:p>
            <a:pPr marL="285750" indent="-285750">
              <a:buFont typeface="Arial" pitchFamily="34" charset="0"/>
              <a:buChar char="•"/>
            </a:pPr>
            <a:r>
              <a:rPr lang="en-US" dirty="0" smtClean="0">
                <a:solidFill>
                  <a:schemeClr val="bg1"/>
                </a:solidFill>
                <a:latin typeface="Georgia" pitchFamily="18" charset="0"/>
              </a:rPr>
              <a:t>Reduction of funds for annual GIS software maintenance</a:t>
            </a:r>
          </a:p>
          <a:p>
            <a:pPr marL="285750" indent="-285750">
              <a:buFont typeface="Arial" pitchFamily="34" charset="0"/>
              <a:buChar char="•"/>
            </a:pPr>
            <a:r>
              <a:rPr lang="en-US" dirty="0" smtClean="0">
                <a:solidFill>
                  <a:schemeClr val="bg1"/>
                </a:solidFill>
                <a:latin typeface="Georgia" pitchFamily="18" charset="0"/>
              </a:rPr>
              <a:t>Annual maintenance fee for ArcGIS software was paid at the end of FY12 and will not be due again until September 2013</a:t>
            </a:r>
            <a:r>
              <a:rPr lang="en-US" dirty="0" smtClean="0">
                <a:solidFill>
                  <a:schemeClr val="bg1"/>
                </a:solidFill>
                <a:latin typeface="Georgia" pitchFamily="18" charset="0"/>
              </a:rPr>
              <a:t>.</a:t>
            </a:r>
            <a:endParaRPr lang="en-US" dirty="0" smtClean="0">
              <a:solidFill>
                <a:schemeClr val="bg1"/>
              </a:solidFill>
              <a:latin typeface="Georgia" pitchFamily="18" charset="0"/>
            </a:endParaRPr>
          </a:p>
        </p:txBody>
      </p:sp>
      <p:sp>
        <p:nvSpPr>
          <p:cNvPr id="4" name="TextBox 3"/>
          <p:cNvSpPr txBox="1"/>
          <p:nvPr/>
        </p:nvSpPr>
        <p:spPr>
          <a:xfrm>
            <a:off x="457200" y="5390317"/>
            <a:ext cx="8183607" cy="923330"/>
          </a:xfrm>
          <a:prstGeom prst="rect">
            <a:avLst/>
          </a:prstGeom>
          <a:noFill/>
        </p:spPr>
        <p:txBody>
          <a:bodyPr wrap="square" rtlCol="0">
            <a:spAutoFit/>
          </a:bodyPr>
          <a:lstStyle/>
          <a:p>
            <a:pPr marL="285750" indent="-285750">
              <a:buFont typeface="Arial" pitchFamily="34" charset="0"/>
              <a:buChar char="•"/>
            </a:pPr>
            <a:r>
              <a:rPr lang="en-US" dirty="0" smtClean="0">
                <a:solidFill>
                  <a:schemeClr val="bg1"/>
                </a:solidFill>
                <a:latin typeface="Georgia" pitchFamily="18" charset="0"/>
              </a:rPr>
              <a:t>Without </a:t>
            </a:r>
            <a:r>
              <a:rPr lang="en-US" dirty="0" smtClean="0">
                <a:solidFill>
                  <a:schemeClr val="bg1"/>
                </a:solidFill>
                <a:latin typeface="Georgia" pitchFamily="18" charset="0"/>
              </a:rPr>
              <a:t>adequate support and upgrades, users will not </a:t>
            </a:r>
            <a:r>
              <a:rPr lang="en-US" dirty="0">
                <a:solidFill>
                  <a:schemeClr val="bg1"/>
                </a:solidFill>
                <a:latin typeface="Georgia" pitchFamily="18" charset="0"/>
              </a:rPr>
              <a:t>be using the latest edition of the </a:t>
            </a:r>
            <a:r>
              <a:rPr lang="en-US" dirty="0" smtClean="0">
                <a:solidFill>
                  <a:schemeClr val="bg1"/>
                </a:solidFill>
                <a:latin typeface="Georgia" pitchFamily="18" charset="0"/>
              </a:rPr>
              <a:t>software, thus preventing </a:t>
            </a:r>
            <a:r>
              <a:rPr lang="en-US" dirty="0">
                <a:solidFill>
                  <a:schemeClr val="bg1"/>
                </a:solidFill>
                <a:latin typeface="Georgia" pitchFamily="18" charset="0"/>
              </a:rPr>
              <a:t>coordination with other supporting/cooperating </a:t>
            </a:r>
            <a:r>
              <a:rPr lang="en-US" dirty="0" smtClean="0">
                <a:solidFill>
                  <a:schemeClr val="bg1"/>
                </a:solidFill>
                <a:latin typeface="Georgia" pitchFamily="18" charset="0"/>
              </a:rPr>
              <a:t>agencies.</a:t>
            </a:r>
            <a:endParaRPr lang="en-US" dirty="0">
              <a:solidFill>
                <a:schemeClr val="bg1"/>
              </a:solidFill>
              <a:latin typeface="Georgia" pitchFamily="18" charset="0"/>
            </a:endParaRPr>
          </a:p>
        </p:txBody>
      </p:sp>
      <p:pic>
        <p:nvPicPr>
          <p:cNvPr id="9" name="Picture 8"/>
          <p:cNvPicPr/>
          <p:nvPr/>
        </p:nvPicPr>
        <p:blipFill rotWithShape="1">
          <a:blip r:embed="rId2"/>
          <a:srcRect t="19574" r="-54"/>
          <a:stretch/>
        </p:blipFill>
        <p:spPr bwMode="auto">
          <a:xfrm>
            <a:off x="3581400" y="1524000"/>
            <a:ext cx="4953000" cy="3581400"/>
          </a:xfrm>
          <a:prstGeom prst="rect">
            <a:avLst/>
          </a:prstGeom>
          <a:ln>
            <a:solidFill>
              <a:schemeClr val="bg1"/>
            </a:solid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240795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GSWCC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4098" y="2438400"/>
            <a:ext cx="6870398"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98072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2722</TotalTime>
  <Words>712</Words>
  <Application>Microsoft Office PowerPoint</Application>
  <PresentationFormat>On-screen Show (4:3)</PresentationFormat>
  <Paragraphs>74</Paragraphs>
  <Slides>9</Slides>
  <Notes>1</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Georgia Soil and Water  Conservation Commission AFY13 Budget  </vt:lpstr>
      <vt:lpstr> Georgia Soil and Water Conservation Commission Accomplishments </vt:lpstr>
      <vt:lpstr>Georgia Soil and Water Conservation Commission Accomplishments</vt:lpstr>
      <vt:lpstr>Georgia Soil and Water Conservation Commission Accomplishments</vt:lpstr>
      <vt:lpstr>Georgia Soil and Water Conservation Commission Accomplishments</vt:lpstr>
      <vt:lpstr>Georgia Soil and Water Conservation Commission AFY13 Administration program</vt:lpstr>
      <vt:lpstr>Georgia Soil and Water Conservation Commission AFY13 Conservation of Ag Water Supplies, Conservation of Soil &amp; Water Resources and Water Resources &amp; Land Use Planning programs </vt:lpstr>
      <vt:lpstr>Georgia Soil and Water Conservation Commission AFY13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lhebert</dc:creator>
  <cp:lastModifiedBy>nstrain</cp:lastModifiedBy>
  <cp:revision>360</cp:revision>
  <cp:lastPrinted>2012-11-08T15:31:47Z</cp:lastPrinted>
  <dcterms:created xsi:type="dcterms:W3CDTF">2011-01-05T20:02:08Z</dcterms:created>
  <dcterms:modified xsi:type="dcterms:W3CDTF">2013-01-28T19:02:11Z</dcterms:modified>
</cp:coreProperties>
</file>