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9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96" y="5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9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0"/>
            <a:ext cx="3037840" cy="4669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983E0-CCBF-49EF-8300-00C5C345CAF4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430"/>
            <a:ext cx="3037840" cy="4669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829430"/>
            <a:ext cx="3037840" cy="4669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5973C-298B-47B5-9656-8EE9B5614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37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597403" y="626440"/>
            <a:ext cx="6997192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2449" y="3576573"/>
            <a:ext cx="8547100" cy="894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49352" y="248411"/>
            <a:ext cx="11204448" cy="63017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85313" y="324688"/>
            <a:ext cx="6421373" cy="1301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247394"/>
            <a:ext cx="10179050" cy="4468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hyperlink" Target="mailto:rleigh@law.ga.gov" TargetMode="External"/><Relationship Id="rId2" Type="http://schemas.openxmlformats.org/officeDocument/2006/relationships/hyperlink" Target="mailto:peckrote@law.g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richards@law.ga.gov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3152"/>
            <a:ext cx="11533632" cy="67848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350258" y="2606116"/>
            <a:ext cx="349377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rgbClr val="FFFFFF"/>
                </a:solidFill>
                <a:latin typeface="Times New Roman"/>
                <a:cs typeface="Times New Roman"/>
              </a:rPr>
              <a:t>WELCOME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3335" marR="5080" indent="77470">
              <a:lnSpc>
                <a:spcPts val="3240"/>
              </a:lnSpc>
              <a:spcBef>
                <a:spcPts val="505"/>
              </a:spcBef>
            </a:pPr>
            <a:r>
              <a:rPr spc="-10" dirty="0"/>
              <a:t>Georgia </a:t>
            </a:r>
            <a:r>
              <a:rPr spc="-5" dirty="0"/>
              <a:t>Soil and </a:t>
            </a:r>
            <a:r>
              <a:rPr spc="-50" dirty="0"/>
              <a:t>Water </a:t>
            </a:r>
            <a:r>
              <a:rPr spc="-5" dirty="0"/>
              <a:t>Conservation Commission </a:t>
            </a:r>
            <a:r>
              <a:rPr dirty="0"/>
              <a:t>and  </a:t>
            </a:r>
            <a:r>
              <a:rPr spc="-5" dirty="0"/>
              <a:t>Soil </a:t>
            </a:r>
            <a:r>
              <a:rPr dirty="0"/>
              <a:t>and </a:t>
            </a:r>
            <a:r>
              <a:rPr spc="-50" dirty="0"/>
              <a:t>Water </a:t>
            </a:r>
            <a:r>
              <a:rPr spc="-5" dirty="0"/>
              <a:t>Conservation Districts </a:t>
            </a:r>
            <a:r>
              <a:rPr spc="-20" dirty="0"/>
              <a:t>Training</a:t>
            </a:r>
            <a:r>
              <a:rPr spc="110" dirty="0"/>
              <a:t> </a:t>
            </a:r>
            <a:r>
              <a:rPr spc="-5" dirty="0"/>
              <a:t>Seminar</a:t>
            </a:r>
          </a:p>
        </p:txBody>
      </p:sp>
      <p:sp>
        <p:nvSpPr>
          <p:cNvPr id="5" name="object 5"/>
          <p:cNvSpPr/>
          <p:nvPr/>
        </p:nvSpPr>
        <p:spPr>
          <a:xfrm>
            <a:off x="3517391" y="1030224"/>
            <a:ext cx="1487424" cy="14874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916167" y="1229867"/>
            <a:ext cx="4190999" cy="10866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2246" y="378663"/>
            <a:ext cx="5207635" cy="13011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699770" marR="5080" indent="-687705">
              <a:lnSpc>
                <a:spcPts val="4750"/>
              </a:lnSpc>
              <a:spcBef>
                <a:spcPts val="705"/>
              </a:spcBef>
            </a:pPr>
            <a:r>
              <a:rPr dirty="0"/>
              <a:t>Executive Director</a:t>
            </a:r>
            <a:r>
              <a:rPr spc="-110" dirty="0"/>
              <a:t> </a:t>
            </a:r>
            <a:r>
              <a:rPr dirty="0"/>
              <a:t>and  </a:t>
            </a:r>
            <a:r>
              <a:rPr spc="-20" dirty="0"/>
              <a:t>Staff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GSWCC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699130"/>
            <a:ext cx="9103995" cy="314134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241300" marR="275590" indent="-228600">
              <a:lnSpc>
                <a:spcPts val="2690"/>
              </a:lnSpc>
              <a:spcBef>
                <a:spcPts val="740"/>
              </a:spcBef>
              <a:buFont typeface="Arial"/>
              <a:buChar char="•"/>
              <a:tabLst>
                <a:tab pos="241300" algn="l"/>
                <a:tab pos="654939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Executive Director and </a:t>
            </a:r>
            <a:r>
              <a:rPr sz="2800" dirty="0">
                <a:latin typeface="Times New Roman"/>
                <a:cs typeface="Times New Roman"/>
              </a:rPr>
              <a:t>their </a:t>
            </a:r>
            <a:r>
              <a:rPr sz="2800" spc="-10" dirty="0">
                <a:latin typeface="Times New Roman"/>
                <a:cs typeface="Times New Roman"/>
              </a:rPr>
              <a:t>staff </a:t>
            </a:r>
            <a:r>
              <a:rPr sz="2800" dirty="0">
                <a:latin typeface="Times New Roman"/>
                <a:cs typeface="Times New Roman"/>
              </a:rPr>
              <a:t>handle the </a:t>
            </a:r>
            <a:r>
              <a:rPr sz="2800" spc="-10" dirty="0">
                <a:latin typeface="Times New Roman"/>
                <a:cs typeface="Times New Roman"/>
              </a:rPr>
              <a:t>day-to-day  </a:t>
            </a:r>
            <a:r>
              <a:rPr sz="2800" dirty="0">
                <a:latin typeface="Times New Roman"/>
                <a:cs typeface="Times New Roman"/>
              </a:rPr>
              <a:t>operations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GSWCC. </a:t>
            </a:r>
            <a:r>
              <a:rPr sz="2800" i="1" spc="-5" dirty="0">
                <a:latin typeface="Times New Roman"/>
                <a:cs typeface="Times New Roman"/>
              </a:rPr>
              <a:t>See</a:t>
            </a:r>
            <a:r>
              <a:rPr sz="2800" i="1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O.C.G.A.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§	2-6-25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820"/>
              </a:lnSpc>
              <a:spcBef>
                <a:spcPts val="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The current Executive Director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Mitch</a:t>
            </a:r>
            <a:r>
              <a:rPr sz="2400" spc="-2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Attaway</a:t>
            </a:r>
            <a:r>
              <a:rPr sz="2400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ts val="269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Executive Director is </a:t>
            </a:r>
            <a:r>
              <a:rPr sz="2800" dirty="0">
                <a:latin typeface="Times New Roman"/>
                <a:cs typeface="Times New Roman"/>
              </a:rPr>
              <a:t>responsible for </a:t>
            </a:r>
            <a:r>
              <a:rPr sz="2800" spc="-5" dirty="0">
                <a:latin typeface="Times New Roman"/>
                <a:cs typeface="Times New Roman"/>
              </a:rPr>
              <a:t>executing </a:t>
            </a:r>
            <a:r>
              <a:rPr sz="2800" dirty="0">
                <a:latin typeface="Times New Roman"/>
                <a:cs typeface="Times New Roman"/>
              </a:rPr>
              <a:t>the policy  decisions </a:t>
            </a:r>
            <a:r>
              <a:rPr sz="2800" spc="-5" dirty="0">
                <a:latin typeface="Times New Roman"/>
                <a:cs typeface="Times New Roman"/>
              </a:rPr>
              <a:t>made by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" dirty="0">
                <a:latin typeface="Times New Roman"/>
                <a:cs typeface="Times New Roman"/>
              </a:rPr>
              <a:t> GSWCC.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ts val="3329"/>
              </a:lnSpc>
              <a:spcBef>
                <a:spcPts val="35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Executive Director also has </a:t>
            </a:r>
            <a:r>
              <a:rPr sz="2800" dirty="0">
                <a:latin typeface="Times New Roman"/>
                <a:cs typeface="Times New Roman"/>
              </a:rPr>
              <a:t>oversight 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the: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810"/>
              </a:lnSpc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Urban </a:t>
            </a:r>
            <a:r>
              <a:rPr sz="2400" spc="-45" dirty="0">
                <a:latin typeface="Times New Roman"/>
                <a:cs typeface="Times New Roman"/>
              </a:rPr>
              <a:t>Water </a:t>
            </a:r>
            <a:r>
              <a:rPr sz="2400" dirty="0">
                <a:latin typeface="Times New Roman"/>
                <a:cs typeface="Times New Roman"/>
              </a:rPr>
              <a:t>Resources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Program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840"/>
              </a:lnSpc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Rural </a:t>
            </a:r>
            <a:r>
              <a:rPr sz="2400" spc="-45" dirty="0">
                <a:latin typeface="Times New Roman"/>
                <a:cs typeface="Times New Roman"/>
              </a:rPr>
              <a:t>Water </a:t>
            </a:r>
            <a:r>
              <a:rPr sz="2400" dirty="0">
                <a:latin typeface="Times New Roman"/>
                <a:cs typeface="Times New Roman"/>
              </a:rPr>
              <a:t>Resources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Program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57556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702945" marR="5080" indent="857885">
              <a:lnSpc>
                <a:spcPts val="4750"/>
              </a:lnSpc>
              <a:spcBef>
                <a:spcPts val="705"/>
              </a:spcBef>
            </a:pPr>
            <a:r>
              <a:rPr dirty="0"/>
              <a:t>Soil and </a:t>
            </a:r>
            <a:r>
              <a:rPr spc="-70" dirty="0"/>
              <a:t>Water  </a:t>
            </a:r>
            <a:r>
              <a:rPr dirty="0"/>
              <a:t>Conservation</a:t>
            </a:r>
            <a:r>
              <a:rPr spc="-85" dirty="0"/>
              <a:t> </a:t>
            </a:r>
            <a:r>
              <a:rPr dirty="0"/>
              <a:t>Districts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905"/>
            <a:ext cx="10132060" cy="414274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1300" marR="360680" indent="-228600">
              <a:lnSpc>
                <a:spcPts val="2810"/>
              </a:lnSpc>
              <a:spcBef>
                <a:spcPts val="4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O.C.G.A. § 2-6-29 </a:t>
            </a:r>
            <a:r>
              <a:rPr sz="2600" spc="5" dirty="0">
                <a:latin typeface="Times New Roman"/>
                <a:cs typeface="Times New Roman"/>
              </a:rPr>
              <a:t>provides </a:t>
            </a:r>
            <a:r>
              <a:rPr sz="2600" dirty="0">
                <a:latin typeface="Times New Roman"/>
                <a:cs typeface="Times New Roman"/>
              </a:rPr>
              <a:t>for District Supervisors, O.C.G.A. §</a:t>
            </a:r>
            <a:r>
              <a:rPr sz="2600" spc="-20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2-6-30  provides for District Supervisors Election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Procedures.</a:t>
            </a:r>
            <a:endParaRPr sz="26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81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In </a:t>
            </a:r>
            <a:r>
              <a:rPr sz="2600" spc="-5" dirty="0">
                <a:latin typeface="Times New Roman"/>
                <a:cs typeface="Times New Roman"/>
              </a:rPr>
              <a:t>each </a:t>
            </a:r>
            <a:r>
              <a:rPr sz="2600" dirty="0">
                <a:latin typeface="Times New Roman"/>
                <a:cs typeface="Times New Roman"/>
              </a:rPr>
              <a:t>district, there are both elected and appointed individuals serving as  supervisors.</a:t>
            </a:r>
            <a:endParaRPr sz="26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4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Elected district supervisors hold a </a:t>
            </a:r>
            <a:r>
              <a:rPr sz="2600" spc="-15" dirty="0">
                <a:latin typeface="Times New Roman"/>
                <a:cs typeface="Times New Roman"/>
              </a:rPr>
              <a:t>four-year </a:t>
            </a:r>
            <a:r>
              <a:rPr sz="2600" dirty="0">
                <a:latin typeface="Times New Roman"/>
                <a:cs typeface="Times New Roman"/>
              </a:rPr>
              <a:t>term of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office.</a:t>
            </a:r>
            <a:endParaRPr sz="2600">
              <a:latin typeface="Times New Roman"/>
              <a:cs typeface="Times New Roman"/>
            </a:endParaRPr>
          </a:p>
          <a:p>
            <a:pPr marL="241300" marR="340995" indent="-228600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As elected State </a:t>
            </a:r>
            <a:r>
              <a:rPr sz="2600" spc="-5" dirty="0">
                <a:latin typeface="Times New Roman"/>
                <a:cs typeface="Times New Roman"/>
              </a:rPr>
              <a:t>officials, </a:t>
            </a:r>
            <a:r>
              <a:rPr sz="2600" dirty="0">
                <a:latin typeface="Times New Roman"/>
                <a:cs typeface="Times New Roman"/>
              </a:rPr>
              <a:t>supervisors are subject </a:t>
            </a:r>
            <a:r>
              <a:rPr sz="2600" spc="-5" dirty="0">
                <a:latin typeface="Times New Roman"/>
                <a:cs typeface="Times New Roman"/>
              </a:rPr>
              <a:t>to </a:t>
            </a:r>
            <a:r>
              <a:rPr sz="2600" dirty="0">
                <a:latin typeface="Times New Roman"/>
                <a:cs typeface="Times New Roman"/>
              </a:rPr>
              <a:t>the constitutional  provision that their </a:t>
            </a:r>
            <a:r>
              <a:rPr sz="2600" spc="-10" dirty="0">
                <a:latin typeface="Times New Roman"/>
                <a:cs typeface="Times New Roman"/>
              </a:rPr>
              <a:t>office </a:t>
            </a:r>
            <a:r>
              <a:rPr sz="2600" dirty="0">
                <a:latin typeface="Times New Roman"/>
                <a:cs typeface="Times New Roman"/>
              </a:rPr>
              <a:t>is vacated </a:t>
            </a:r>
            <a:r>
              <a:rPr sz="2600" spc="5" dirty="0">
                <a:latin typeface="Times New Roman"/>
                <a:cs typeface="Times New Roman"/>
              </a:rPr>
              <a:t>when </a:t>
            </a:r>
            <a:r>
              <a:rPr sz="2600" dirty="0">
                <a:latin typeface="Times New Roman"/>
                <a:cs typeface="Times New Roman"/>
              </a:rPr>
              <a:t>they qualify for another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state,  </a:t>
            </a:r>
            <a:r>
              <a:rPr sz="2600" spc="-20" dirty="0">
                <a:latin typeface="Times New Roman"/>
                <a:cs typeface="Times New Roman"/>
              </a:rPr>
              <a:t>county, </a:t>
            </a:r>
            <a:r>
              <a:rPr sz="2600" dirty="0">
                <a:latin typeface="Times New Roman"/>
                <a:cs typeface="Times New Roman"/>
              </a:rPr>
              <a:t>or municipal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office.</a:t>
            </a:r>
            <a:endParaRPr sz="2600">
              <a:latin typeface="Times New Roman"/>
              <a:cs typeface="Times New Roman"/>
            </a:endParaRPr>
          </a:p>
          <a:p>
            <a:pPr marL="241300" marR="86360" indent="-228600">
              <a:lnSpc>
                <a:spcPts val="281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Appointed district supervisors hold a </a:t>
            </a:r>
            <a:r>
              <a:rPr sz="2600" spc="-5" dirty="0">
                <a:latin typeface="Times New Roman"/>
                <a:cs typeface="Times New Roman"/>
              </a:rPr>
              <a:t>two-year term </a:t>
            </a:r>
            <a:r>
              <a:rPr sz="2600" spc="-10" dirty="0">
                <a:latin typeface="Times New Roman"/>
                <a:cs typeface="Times New Roman"/>
              </a:rPr>
              <a:t>office, </a:t>
            </a:r>
            <a:r>
              <a:rPr sz="2600" spc="-15" dirty="0">
                <a:latin typeface="Times New Roman"/>
                <a:cs typeface="Times New Roman"/>
              </a:rPr>
              <a:t>however,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these  supervisors do </a:t>
            </a:r>
            <a:r>
              <a:rPr sz="2600" spc="5" dirty="0">
                <a:latin typeface="Times New Roman"/>
                <a:cs typeface="Times New Roman"/>
              </a:rPr>
              <a:t>not </a:t>
            </a:r>
            <a:r>
              <a:rPr sz="2600" dirty="0">
                <a:latin typeface="Times New Roman"/>
                <a:cs typeface="Times New Roman"/>
              </a:rPr>
              <a:t>step </a:t>
            </a:r>
            <a:r>
              <a:rPr sz="2600" spc="5" dirty="0">
                <a:latin typeface="Times New Roman"/>
                <a:cs typeface="Times New Roman"/>
              </a:rPr>
              <a:t>down </a:t>
            </a:r>
            <a:r>
              <a:rPr sz="2600" dirty="0">
                <a:latin typeface="Times New Roman"/>
                <a:cs typeface="Times New Roman"/>
              </a:rPr>
              <a:t>until </a:t>
            </a:r>
            <a:r>
              <a:rPr sz="2600" spc="-5" dirty="0">
                <a:latin typeface="Times New Roman"/>
                <a:cs typeface="Times New Roman"/>
              </a:rPr>
              <a:t>their </a:t>
            </a:r>
            <a:r>
              <a:rPr sz="2600" dirty="0">
                <a:latin typeface="Times New Roman"/>
                <a:cs typeface="Times New Roman"/>
              </a:rPr>
              <a:t>successor has been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appointed.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702945" marR="5080" indent="857885">
              <a:lnSpc>
                <a:spcPts val="4750"/>
              </a:lnSpc>
              <a:spcBef>
                <a:spcPts val="705"/>
              </a:spcBef>
            </a:pPr>
            <a:r>
              <a:rPr dirty="0"/>
              <a:t>Soil and </a:t>
            </a:r>
            <a:r>
              <a:rPr spc="-70" dirty="0"/>
              <a:t>Water  </a:t>
            </a:r>
            <a:r>
              <a:rPr dirty="0"/>
              <a:t>Conservation</a:t>
            </a:r>
            <a:r>
              <a:rPr spc="-85" dirty="0"/>
              <a:t> </a:t>
            </a:r>
            <a:r>
              <a:rPr dirty="0"/>
              <a:t>Districts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9010"/>
            <a:ext cx="10349865" cy="3707129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Role </a:t>
            </a:r>
            <a:r>
              <a:rPr sz="2800" dirty="0">
                <a:latin typeface="Times New Roman"/>
                <a:cs typeface="Times New Roman"/>
              </a:rPr>
              <a:t>of District Supervisors </a:t>
            </a:r>
            <a:r>
              <a:rPr sz="2800" spc="-5" dirty="0">
                <a:latin typeface="Times New Roman"/>
                <a:cs typeface="Times New Roman"/>
              </a:rPr>
              <a:t>– </a:t>
            </a:r>
            <a:r>
              <a:rPr sz="2800" i="1" spc="-5" dirty="0">
                <a:latin typeface="Times New Roman"/>
                <a:cs typeface="Times New Roman"/>
              </a:rPr>
              <a:t>See </a:t>
            </a:r>
            <a:r>
              <a:rPr sz="2800" spc="-5" dirty="0">
                <a:latin typeface="Times New Roman"/>
                <a:cs typeface="Times New Roman"/>
              </a:rPr>
              <a:t>O.C.G.A. §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2-6-33</a:t>
            </a:r>
            <a:endParaRPr sz="2800">
              <a:latin typeface="Times New Roman"/>
              <a:cs typeface="Times New Roman"/>
            </a:endParaRPr>
          </a:p>
          <a:p>
            <a:pPr marL="698500" marR="165100" lvl="1" indent="-228600">
              <a:lnSpc>
                <a:spcPts val="2590"/>
              </a:lnSpc>
              <a:spcBef>
                <a:spcPts val="56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Develop a </a:t>
            </a:r>
            <a:r>
              <a:rPr sz="2400" spc="-5" dirty="0">
                <a:latin typeface="Times New Roman"/>
                <a:cs typeface="Times New Roman"/>
              </a:rPr>
              <a:t>comprehensive </a:t>
            </a:r>
            <a:r>
              <a:rPr sz="2400" dirty="0">
                <a:latin typeface="Times New Roman"/>
                <a:cs typeface="Times New Roman"/>
              </a:rPr>
              <a:t>plan </a:t>
            </a:r>
            <a:r>
              <a:rPr sz="2400" spc="-5" dirty="0">
                <a:latin typeface="Times New Roman"/>
                <a:cs typeface="Times New Roman"/>
              </a:rPr>
              <a:t>for </a:t>
            </a:r>
            <a:r>
              <a:rPr sz="2400" dirty="0">
                <a:latin typeface="Times New Roman"/>
                <a:cs typeface="Times New Roman"/>
              </a:rPr>
              <a:t>conservation of </a:t>
            </a:r>
            <a:r>
              <a:rPr sz="2400" spc="-5" dirty="0">
                <a:latin typeface="Times New Roman"/>
                <a:cs typeface="Times New Roman"/>
              </a:rPr>
              <a:t>soil </a:t>
            </a:r>
            <a:r>
              <a:rPr sz="2400" dirty="0">
                <a:latin typeface="Times New Roman"/>
                <a:cs typeface="Times New Roman"/>
              </a:rPr>
              <a:t>and water resources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  assigned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District.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735"/>
              </a:lnSpc>
              <a:spcBef>
                <a:spcPts val="16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Assist with soil and </a:t>
            </a:r>
            <a:r>
              <a:rPr sz="2400" spc="-5" dirty="0">
                <a:latin typeface="Times New Roman"/>
                <a:cs typeface="Times New Roman"/>
              </a:rPr>
              <a:t>water </a:t>
            </a:r>
            <a:r>
              <a:rPr sz="2400" dirty="0">
                <a:latin typeface="Times New Roman"/>
                <a:cs typeface="Times New Roman"/>
              </a:rPr>
              <a:t>resource action plans that include the</a:t>
            </a:r>
            <a:r>
              <a:rPr sz="2400" spc="-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Best</a:t>
            </a:r>
            <a:endParaRPr sz="2400">
              <a:latin typeface="Times New Roman"/>
              <a:cs typeface="Times New Roman"/>
            </a:endParaRPr>
          </a:p>
          <a:p>
            <a:pPr marL="698500">
              <a:lnSpc>
                <a:spcPts val="2735"/>
              </a:lnSpc>
            </a:pPr>
            <a:r>
              <a:rPr sz="2400" spc="-5" dirty="0">
                <a:latin typeface="Times New Roman"/>
                <a:cs typeface="Times New Roman"/>
              </a:rPr>
              <a:t>Management Practices</a:t>
            </a:r>
            <a:endParaRPr sz="240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ts val="2590"/>
              </a:lnSpc>
              <a:spcBef>
                <a:spcPts val="545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5" dirty="0">
                <a:latin typeface="Times New Roman"/>
                <a:cs typeface="Times New Roman"/>
              </a:rPr>
              <a:t>Work </a:t>
            </a:r>
            <a:r>
              <a:rPr sz="2400" dirty="0">
                <a:latin typeface="Times New Roman"/>
                <a:cs typeface="Times New Roman"/>
              </a:rPr>
              <a:t>with land </a:t>
            </a:r>
            <a:r>
              <a:rPr sz="2400" spc="-5" dirty="0">
                <a:latin typeface="Times New Roman"/>
                <a:cs typeface="Times New Roman"/>
              </a:rPr>
              <a:t>owners </a:t>
            </a:r>
            <a:r>
              <a:rPr sz="2400" dirty="0">
                <a:latin typeface="Times New Roman"/>
                <a:cs typeface="Times New Roman"/>
              </a:rPr>
              <a:t>and developers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well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local, state, and federal  </a:t>
            </a:r>
            <a:r>
              <a:rPr sz="2400" spc="-5" dirty="0">
                <a:latin typeface="Times New Roman"/>
                <a:cs typeface="Times New Roman"/>
              </a:rPr>
              <a:t>governments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implement soil </a:t>
            </a:r>
            <a:r>
              <a:rPr sz="2400" dirty="0">
                <a:latin typeface="Times New Roman"/>
                <a:cs typeface="Times New Roman"/>
              </a:rPr>
              <a:t>and water conservation </a:t>
            </a:r>
            <a:r>
              <a:rPr sz="2400" spc="-5" dirty="0">
                <a:latin typeface="Times New Roman"/>
                <a:cs typeface="Times New Roman"/>
              </a:rPr>
              <a:t>measures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practices.</a:t>
            </a:r>
            <a:endParaRPr sz="2400">
              <a:latin typeface="Times New Roman"/>
              <a:cs typeface="Times New Roman"/>
            </a:endParaRPr>
          </a:p>
          <a:p>
            <a:pPr marL="698500" marR="20955" lvl="1" indent="-228600">
              <a:lnSpc>
                <a:spcPct val="90100"/>
              </a:lnSpc>
              <a:spcBef>
                <a:spcPts val="46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Develop and </a:t>
            </a:r>
            <a:r>
              <a:rPr sz="2400" spc="-5" dirty="0">
                <a:latin typeface="Times New Roman"/>
                <a:cs typeface="Times New Roman"/>
              </a:rPr>
              <a:t>maintain </a:t>
            </a:r>
            <a:r>
              <a:rPr sz="2400" dirty="0">
                <a:latin typeface="Times New Roman"/>
                <a:cs typeface="Times New Roman"/>
              </a:rPr>
              <a:t>relationships with other agencies and </a:t>
            </a:r>
            <a:r>
              <a:rPr sz="2400" spc="-5" dirty="0">
                <a:latin typeface="Times New Roman"/>
                <a:cs typeface="Times New Roman"/>
              </a:rPr>
              <a:t>organizations</a:t>
            </a:r>
            <a:r>
              <a:rPr sz="2400" spc="-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such 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the Natural Resources Conservation Service, Research Conservation and  </a:t>
            </a:r>
            <a:r>
              <a:rPr sz="2400" spc="-5" dirty="0">
                <a:latin typeface="Times New Roman"/>
                <a:cs typeface="Times New Roman"/>
              </a:rPr>
              <a:t>Development Councils, </a:t>
            </a:r>
            <a:r>
              <a:rPr sz="2400" spc="-10" dirty="0">
                <a:latin typeface="Times New Roman"/>
                <a:cs typeface="Times New Roman"/>
              </a:rPr>
              <a:t>Georgia </a:t>
            </a:r>
            <a:r>
              <a:rPr sz="2400" dirty="0">
                <a:latin typeface="Times New Roman"/>
                <a:cs typeface="Times New Roman"/>
              </a:rPr>
              <a:t>Association of Conservation Districts,</a:t>
            </a:r>
            <a:r>
              <a:rPr sz="2400" spc="-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etc.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702945" marR="5080" indent="857885">
              <a:lnSpc>
                <a:spcPts val="4750"/>
              </a:lnSpc>
              <a:spcBef>
                <a:spcPts val="705"/>
              </a:spcBef>
            </a:pPr>
            <a:r>
              <a:rPr dirty="0"/>
              <a:t>Soil and </a:t>
            </a:r>
            <a:r>
              <a:rPr spc="-70" dirty="0"/>
              <a:t>Water  </a:t>
            </a:r>
            <a:r>
              <a:rPr dirty="0"/>
              <a:t>Conservation</a:t>
            </a:r>
            <a:r>
              <a:rPr spc="-85" dirty="0"/>
              <a:t> </a:t>
            </a:r>
            <a:r>
              <a:rPr dirty="0"/>
              <a:t>Districts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1185"/>
            <a:ext cx="10327640" cy="4314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3335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District Supervisor </a:t>
            </a:r>
            <a:r>
              <a:rPr sz="2800" spc="-5" dirty="0">
                <a:latin typeface="Times New Roman"/>
                <a:cs typeface="Times New Roman"/>
              </a:rPr>
              <a:t>Role </a:t>
            </a:r>
            <a:r>
              <a:rPr sz="2800" spc="-10" dirty="0">
                <a:latin typeface="Times New Roman"/>
                <a:cs typeface="Times New Roman"/>
              </a:rPr>
              <a:t>Cont.- </a:t>
            </a:r>
            <a:r>
              <a:rPr sz="2800" i="1" spc="-5" dirty="0">
                <a:latin typeface="Times New Roman"/>
                <a:cs typeface="Times New Roman"/>
              </a:rPr>
              <a:t>See </a:t>
            </a:r>
            <a:r>
              <a:rPr sz="2800" spc="-5" dirty="0">
                <a:latin typeface="Times New Roman"/>
                <a:cs typeface="Times New Roman"/>
              </a:rPr>
              <a:t>O.C.G.A §</a:t>
            </a:r>
            <a:r>
              <a:rPr sz="2800" spc="-1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2-6-33</a:t>
            </a:r>
            <a:endParaRPr sz="280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ct val="80000"/>
              </a:lnSpc>
              <a:spcBef>
                <a:spcPts val="55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Explain benefits of conservation </a:t>
            </a:r>
            <a:r>
              <a:rPr sz="2400" spc="-5" dirty="0">
                <a:latin typeface="Times New Roman"/>
                <a:cs typeface="Times New Roman"/>
              </a:rPr>
              <a:t>practices </a:t>
            </a:r>
            <a:r>
              <a:rPr sz="2400" dirty="0">
                <a:latin typeface="Times New Roman"/>
                <a:cs typeface="Times New Roman"/>
              </a:rPr>
              <a:t>to landowners, especially the</a:t>
            </a:r>
            <a:r>
              <a:rPr sz="2400" spc="-2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impact  </a:t>
            </a:r>
            <a:r>
              <a:rPr sz="2400" dirty="0">
                <a:latin typeface="Times New Roman"/>
                <a:cs typeface="Times New Roman"/>
              </a:rPr>
              <a:t>on operating budgets and production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results.</a:t>
            </a:r>
            <a:endParaRPr sz="2400">
              <a:latin typeface="Times New Roman"/>
              <a:cs typeface="Times New Roman"/>
            </a:endParaRPr>
          </a:p>
          <a:p>
            <a:pPr marL="698500" marR="184150" lvl="1" indent="-228600">
              <a:lnSpc>
                <a:spcPct val="80000"/>
              </a:lnSpc>
              <a:spcBef>
                <a:spcPts val="49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Make </a:t>
            </a:r>
            <a:r>
              <a:rPr sz="2400" spc="-20" dirty="0">
                <a:latin typeface="Times New Roman"/>
                <a:cs typeface="Times New Roman"/>
              </a:rPr>
              <a:t>machinery, </a:t>
            </a:r>
            <a:r>
              <a:rPr sz="2400" spc="-5" dirty="0">
                <a:latin typeface="Times New Roman"/>
                <a:cs typeface="Times New Roman"/>
              </a:rPr>
              <a:t>equipment, </a:t>
            </a:r>
            <a:r>
              <a:rPr sz="2400" spc="-15" dirty="0">
                <a:latin typeface="Times New Roman"/>
                <a:cs typeface="Times New Roman"/>
              </a:rPr>
              <a:t>fertilizer, </a:t>
            </a:r>
            <a:r>
              <a:rPr sz="2400" dirty="0">
                <a:latin typeface="Times New Roman"/>
                <a:cs typeface="Times New Roman"/>
              </a:rPr>
              <a:t>seeds, and other </a:t>
            </a:r>
            <a:r>
              <a:rPr sz="2400" spc="-5" dirty="0">
                <a:latin typeface="Times New Roman"/>
                <a:cs typeface="Times New Roman"/>
              </a:rPr>
              <a:t>materials </a:t>
            </a:r>
            <a:r>
              <a:rPr sz="2400" dirty="0">
                <a:latin typeface="Times New Roman"/>
                <a:cs typeface="Times New Roman"/>
              </a:rPr>
              <a:t>available to  help landowners conserve soil and water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resources.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810"/>
              </a:lnSpc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Conduct </a:t>
            </a:r>
            <a:r>
              <a:rPr sz="2400" spc="-5" dirty="0">
                <a:latin typeface="Times New Roman"/>
                <a:cs typeface="Times New Roman"/>
              </a:rPr>
              <a:t>surveys, </a:t>
            </a:r>
            <a:r>
              <a:rPr sz="2400" dirty="0">
                <a:latin typeface="Times New Roman"/>
                <a:cs typeface="Times New Roman"/>
              </a:rPr>
              <a:t>investigations, and research on </a:t>
            </a:r>
            <a:r>
              <a:rPr sz="2400" spc="-5" dirty="0">
                <a:latin typeface="Times New Roman"/>
                <a:cs typeface="Times New Roman"/>
              </a:rPr>
              <a:t>soil </a:t>
            </a:r>
            <a:r>
              <a:rPr sz="2400" dirty="0">
                <a:latin typeface="Times New Roman"/>
                <a:cs typeface="Times New Roman"/>
              </a:rPr>
              <a:t>and water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parasites.</a:t>
            </a:r>
            <a:endParaRPr sz="2400">
              <a:latin typeface="Times New Roman"/>
              <a:cs typeface="Times New Roman"/>
            </a:endParaRPr>
          </a:p>
          <a:p>
            <a:pPr marL="1155700" marR="528955" lvl="2" indent="-228600">
              <a:lnSpc>
                <a:spcPct val="80000"/>
              </a:lnSpc>
              <a:spcBef>
                <a:spcPts val="52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Supervisors are </a:t>
            </a:r>
            <a:r>
              <a:rPr sz="2000" spc="-5" dirty="0">
                <a:latin typeface="Times New Roman"/>
                <a:cs typeface="Times New Roman"/>
              </a:rPr>
              <a:t>also </a:t>
            </a:r>
            <a:r>
              <a:rPr sz="200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charge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disseminating information </a:t>
            </a:r>
            <a:r>
              <a:rPr sz="2000" dirty="0">
                <a:latin typeface="Times New Roman"/>
                <a:cs typeface="Times New Roman"/>
              </a:rPr>
              <a:t>and data on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conservation  </a:t>
            </a:r>
            <a:r>
              <a:rPr sz="2000" spc="-5" dirty="0">
                <a:latin typeface="Times New Roman"/>
                <a:cs typeface="Times New Roman"/>
              </a:rPr>
              <a:t>measures.</a:t>
            </a:r>
            <a:endParaRPr sz="20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745"/>
              </a:lnSpc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Conduct demonstrations for </a:t>
            </a:r>
            <a:r>
              <a:rPr sz="2400" dirty="0">
                <a:latin typeface="Times New Roman"/>
                <a:cs typeface="Times New Roman"/>
              </a:rPr>
              <a:t>soil and water conservation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methods.</a:t>
            </a:r>
            <a:endParaRPr sz="2400">
              <a:latin typeface="Times New Roman"/>
              <a:cs typeface="Times New Roman"/>
            </a:endParaRPr>
          </a:p>
          <a:p>
            <a:pPr marL="698500" marR="361950" lvl="1" indent="-228600">
              <a:lnSpc>
                <a:spcPct val="80000"/>
              </a:lnSpc>
              <a:spcBef>
                <a:spcPts val="54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Construct, </a:t>
            </a:r>
            <a:r>
              <a:rPr sz="2400" spc="-5" dirty="0">
                <a:latin typeface="Times New Roman"/>
                <a:cs typeface="Times New Roman"/>
              </a:rPr>
              <a:t>improve, </a:t>
            </a:r>
            <a:r>
              <a:rPr sz="2400" dirty="0">
                <a:latin typeface="Times New Roman"/>
                <a:cs typeface="Times New Roman"/>
              </a:rPr>
              <a:t>or </a:t>
            </a:r>
            <a:r>
              <a:rPr sz="2400" spc="-5" dirty="0">
                <a:latin typeface="Times New Roman"/>
                <a:cs typeface="Times New Roman"/>
              </a:rPr>
              <a:t>maintain </a:t>
            </a:r>
            <a:r>
              <a:rPr sz="2400" dirty="0">
                <a:latin typeface="Times New Roman"/>
                <a:cs typeface="Times New Roman"/>
              </a:rPr>
              <a:t>structures necessary for flood </a:t>
            </a:r>
            <a:r>
              <a:rPr sz="2400" spc="-5" dirty="0">
                <a:latin typeface="Times New Roman"/>
                <a:cs typeface="Times New Roman"/>
              </a:rPr>
              <a:t>water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control  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storage.</a:t>
            </a:r>
            <a:endParaRPr sz="2400">
              <a:latin typeface="Times New Roman"/>
              <a:cs typeface="Times New Roman"/>
            </a:endParaRPr>
          </a:p>
          <a:p>
            <a:pPr marL="698500" marR="485775" lvl="1" indent="-228600">
              <a:lnSpc>
                <a:spcPts val="2300"/>
              </a:lnSpc>
              <a:spcBef>
                <a:spcPts val="489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Facilitate </a:t>
            </a:r>
            <a:r>
              <a:rPr sz="2400" dirty="0">
                <a:latin typeface="Times New Roman"/>
                <a:cs typeface="Times New Roman"/>
              </a:rPr>
              <a:t>and generate financial assistance to land </a:t>
            </a:r>
            <a:r>
              <a:rPr sz="2400" spc="-5" dirty="0">
                <a:latin typeface="Times New Roman"/>
                <a:cs typeface="Times New Roman"/>
              </a:rPr>
              <a:t>owners, as </a:t>
            </a:r>
            <a:r>
              <a:rPr sz="2400" dirty="0">
                <a:latin typeface="Times New Roman"/>
                <a:cs typeface="Times New Roman"/>
              </a:rPr>
              <a:t>well </a:t>
            </a:r>
            <a:r>
              <a:rPr sz="2400" spc="-5" dirty="0">
                <a:latin typeface="Times New Roman"/>
                <a:cs typeface="Times New Roman"/>
              </a:rPr>
              <a:t>as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local,  state, and </a:t>
            </a:r>
            <a:r>
              <a:rPr sz="2400" spc="-5" dirty="0">
                <a:latin typeface="Times New Roman"/>
                <a:cs typeface="Times New Roman"/>
              </a:rPr>
              <a:t>federal </a:t>
            </a:r>
            <a:r>
              <a:rPr sz="2400" dirty="0">
                <a:latin typeface="Times New Roman"/>
                <a:cs typeface="Times New Roman"/>
              </a:rPr>
              <a:t>agencies </a:t>
            </a:r>
            <a:r>
              <a:rPr sz="2400" spc="-5" dirty="0">
                <a:latin typeface="Times New Roman"/>
                <a:cs typeface="Times New Roman"/>
              </a:rPr>
              <a:t>for </a:t>
            </a:r>
            <a:r>
              <a:rPr sz="2400" dirty="0">
                <a:latin typeface="Times New Roman"/>
                <a:cs typeface="Times New Roman"/>
              </a:rPr>
              <a:t>soil and water conservation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efforts.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702945" marR="5080" indent="857885">
              <a:lnSpc>
                <a:spcPts val="4750"/>
              </a:lnSpc>
              <a:spcBef>
                <a:spcPts val="705"/>
              </a:spcBef>
            </a:pPr>
            <a:r>
              <a:rPr dirty="0"/>
              <a:t>Soil and </a:t>
            </a:r>
            <a:r>
              <a:rPr spc="-70" dirty="0"/>
              <a:t>Water  </a:t>
            </a:r>
            <a:r>
              <a:rPr dirty="0"/>
              <a:t>Conservation</a:t>
            </a:r>
            <a:r>
              <a:rPr spc="-85" dirty="0"/>
              <a:t> </a:t>
            </a:r>
            <a:r>
              <a:rPr dirty="0"/>
              <a:t>Districts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9848215" cy="3310254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There </a:t>
            </a:r>
            <a:r>
              <a:rPr sz="2800" dirty="0">
                <a:latin typeface="Times New Roman"/>
                <a:cs typeface="Times New Roman"/>
              </a:rPr>
              <a:t>are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variety of </a:t>
            </a:r>
            <a:r>
              <a:rPr sz="2800" spc="-5" dirty="0">
                <a:latin typeface="Times New Roman"/>
                <a:cs typeface="Times New Roman"/>
              </a:rPr>
              <a:t>ways </a:t>
            </a:r>
            <a:r>
              <a:rPr sz="2800" dirty="0">
                <a:latin typeface="Times New Roman"/>
                <a:cs typeface="Times New Roman"/>
              </a:rPr>
              <a:t>supervisors </a:t>
            </a:r>
            <a:r>
              <a:rPr sz="2800" spc="-5" dirty="0">
                <a:latin typeface="Times New Roman"/>
                <a:cs typeface="Times New Roman"/>
              </a:rPr>
              <a:t>can </a:t>
            </a:r>
            <a:r>
              <a:rPr sz="2800" dirty="0">
                <a:latin typeface="Times New Roman"/>
                <a:cs typeface="Times New Roman"/>
              </a:rPr>
              <a:t>obtain funding for their  districts, these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include: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State Appropriations through</a:t>
            </a:r>
            <a:r>
              <a:rPr sz="2400" spc="-204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GSWCC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Donations and contributions through </a:t>
            </a:r>
            <a:r>
              <a:rPr sz="2400" spc="-5" dirty="0">
                <a:latin typeface="Times New Roman"/>
                <a:cs typeface="Times New Roman"/>
              </a:rPr>
              <a:t>membership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programs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Equipment </a:t>
            </a:r>
            <a:r>
              <a:rPr sz="2400" dirty="0">
                <a:latin typeface="Times New Roman"/>
                <a:cs typeface="Times New Roman"/>
              </a:rPr>
              <a:t>rental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income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Feral swine control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income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2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Grants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Times New Roman"/>
                <a:cs typeface="Times New Roman"/>
              </a:rPr>
              <a:t>However, </a:t>
            </a:r>
            <a:r>
              <a:rPr sz="2800" spc="-5" dirty="0">
                <a:latin typeface="Times New Roman"/>
                <a:cs typeface="Times New Roman"/>
              </a:rPr>
              <a:t>all </a:t>
            </a:r>
            <a:r>
              <a:rPr sz="2800" dirty="0">
                <a:latin typeface="Times New Roman"/>
                <a:cs typeface="Times New Roman"/>
              </a:rPr>
              <a:t>district funds </a:t>
            </a:r>
            <a:r>
              <a:rPr sz="2800" spc="-5" dirty="0">
                <a:latin typeface="Times New Roman"/>
                <a:cs typeface="Times New Roman"/>
              </a:rPr>
              <a:t>are </a:t>
            </a:r>
            <a:r>
              <a:rPr sz="2800" dirty="0">
                <a:latin typeface="Times New Roman"/>
                <a:cs typeface="Times New Roman"/>
              </a:rPr>
              <a:t>State Funds </a:t>
            </a:r>
            <a:r>
              <a:rPr sz="2800" spc="-5" dirty="0">
                <a:latin typeface="Times New Roman"/>
                <a:cs typeface="Times New Roman"/>
              </a:rPr>
              <a:t>regardless of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source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702945" marR="5080" indent="857885">
              <a:lnSpc>
                <a:spcPts val="4750"/>
              </a:lnSpc>
              <a:spcBef>
                <a:spcPts val="705"/>
              </a:spcBef>
            </a:pPr>
            <a:r>
              <a:rPr dirty="0"/>
              <a:t>Soil and </a:t>
            </a:r>
            <a:r>
              <a:rPr spc="-70" dirty="0"/>
              <a:t>Water  </a:t>
            </a:r>
            <a:r>
              <a:rPr dirty="0"/>
              <a:t>Conservation</a:t>
            </a:r>
            <a:r>
              <a:rPr spc="-85" dirty="0"/>
              <a:t> </a:t>
            </a:r>
            <a:r>
              <a:rPr dirty="0"/>
              <a:t>Districts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3857"/>
            <a:ext cx="10200005" cy="393636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marR="5080" indent="-228600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State </a:t>
            </a:r>
            <a:r>
              <a:rPr sz="2800" dirty="0">
                <a:latin typeface="Times New Roman"/>
                <a:cs typeface="Times New Roman"/>
              </a:rPr>
              <a:t>funds </a:t>
            </a:r>
            <a:r>
              <a:rPr sz="2800" spc="-5" dirty="0">
                <a:latin typeface="Times New Roman"/>
                <a:cs typeface="Times New Roman"/>
              </a:rPr>
              <a:t>must be </a:t>
            </a:r>
            <a:r>
              <a:rPr sz="2800" dirty="0">
                <a:latin typeface="Times New Roman"/>
                <a:cs typeface="Times New Roman"/>
              </a:rPr>
              <a:t>expended </a:t>
            </a:r>
            <a:r>
              <a:rPr sz="2800" spc="-5" dirty="0">
                <a:latin typeface="Times New Roman"/>
                <a:cs typeface="Times New Roman"/>
              </a:rPr>
              <a:t>according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15" dirty="0">
                <a:latin typeface="Times New Roman"/>
                <a:cs typeface="Times New Roman"/>
              </a:rPr>
              <a:t>Constitution’s  </a:t>
            </a:r>
            <a:r>
              <a:rPr sz="2800" dirty="0">
                <a:latin typeface="Times New Roman"/>
                <a:cs typeface="Times New Roman"/>
              </a:rPr>
              <a:t>Gratuity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Clause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District </a:t>
            </a:r>
            <a:r>
              <a:rPr sz="2400" spc="-5" dirty="0">
                <a:latin typeface="Times New Roman"/>
                <a:cs typeface="Times New Roman"/>
              </a:rPr>
              <a:t>money </a:t>
            </a:r>
            <a:r>
              <a:rPr sz="2400" dirty="0">
                <a:latin typeface="Times New Roman"/>
                <a:cs typeface="Times New Roman"/>
              </a:rPr>
              <a:t>can be spent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on: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7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Times New Roman"/>
                <a:cs typeface="Times New Roman"/>
              </a:rPr>
              <a:t>Employee </a:t>
            </a:r>
            <a:r>
              <a:rPr sz="2000" spc="-10" dirty="0">
                <a:latin typeface="Times New Roman"/>
                <a:cs typeface="Times New Roman"/>
              </a:rPr>
              <a:t>staff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Regular operating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expenses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Surveys, </a:t>
            </a:r>
            <a:r>
              <a:rPr sz="2000" spc="-5" dirty="0">
                <a:latin typeface="Times New Roman"/>
                <a:cs typeface="Times New Roman"/>
              </a:rPr>
              <a:t>investigations,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research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Demonstrational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projects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Times New Roman"/>
                <a:cs typeface="Times New Roman"/>
              </a:rPr>
              <a:t>Preventative </a:t>
            </a:r>
            <a:r>
              <a:rPr sz="2000" dirty="0">
                <a:latin typeface="Times New Roman"/>
                <a:cs typeface="Times New Roman"/>
              </a:rPr>
              <a:t>control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measures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Financial </a:t>
            </a:r>
            <a:r>
              <a:rPr sz="2000" spc="-5" dirty="0">
                <a:latin typeface="Times New Roman"/>
                <a:cs typeface="Times New Roman"/>
              </a:rPr>
              <a:t>aid </a:t>
            </a:r>
            <a:r>
              <a:rPr sz="2000" dirty="0">
                <a:latin typeface="Times New Roman"/>
                <a:cs typeface="Times New Roman"/>
              </a:rPr>
              <a:t>for prevention and control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measures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54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Construct, obtain, </a:t>
            </a:r>
            <a:r>
              <a:rPr sz="2000" spc="-5" dirty="0">
                <a:latin typeface="Times New Roman"/>
                <a:cs typeface="Times New Roman"/>
              </a:rPr>
              <a:t>maintain, </a:t>
            </a:r>
            <a:r>
              <a:rPr sz="2000" dirty="0">
                <a:latin typeface="Times New Roman"/>
                <a:cs typeface="Times New Roman"/>
              </a:rPr>
              <a:t>operate, and </a:t>
            </a:r>
            <a:r>
              <a:rPr sz="2000" spc="-5" dirty="0">
                <a:latin typeface="Times New Roman"/>
                <a:cs typeface="Times New Roman"/>
              </a:rPr>
              <a:t>improve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property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Develop plans for conservation, control, and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prevention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6714" y="324688"/>
            <a:ext cx="53359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Local Issuing</a:t>
            </a:r>
            <a:r>
              <a:rPr spc="-330" dirty="0"/>
              <a:t> </a:t>
            </a:r>
            <a:r>
              <a:rPr dirty="0"/>
              <a:t>Authority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928877"/>
            <a:ext cx="10165715" cy="4985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66745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O.C.G.A §</a:t>
            </a:r>
            <a:r>
              <a:rPr sz="4400" spc="-27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12-7-8</a:t>
            </a:r>
            <a:endParaRPr sz="4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9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Local </a:t>
            </a:r>
            <a:r>
              <a:rPr sz="2800" dirty="0">
                <a:latin typeface="Times New Roman"/>
                <a:cs typeface="Times New Roman"/>
              </a:rPr>
              <a:t>Issuing Authorities </a:t>
            </a:r>
            <a:r>
              <a:rPr sz="2800" spc="-5" dirty="0">
                <a:latin typeface="Times New Roman"/>
                <a:cs typeface="Times New Roman"/>
              </a:rPr>
              <a:t>are </a:t>
            </a:r>
            <a:r>
              <a:rPr sz="2800" dirty="0">
                <a:latin typeface="Times New Roman"/>
                <a:cs typeface="Times New Roman"/>
              </a:rPr>
              <a:t>responsible</a:t>
            </a:r>
            <a:r>
              <a:rPr sz="2800" spc="-20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for: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2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Adequate program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administration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ts val="2280"/>
              </a:lnSpc>
              <a:spcBef>
                <a:spcPts val="28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Processing Land Disturbance Applications and </a:t>
            </a:r>
            <a:r>
              <a:rPr sz="2000" spc="-5" dirty="0">
                <a:latin typeface="Times New Roman"/>
                <a:cs typeface="Times New Roman"/>
              </a:rPr>
              <a:t>permits </a:t>
            </a:r>
            <a:r>
              <a:rPr sz="200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compliance </a:t>
            </a:r>
            <a:r>
              <a:rPr sz="2000" dirty="0">
                <a:latin typeface="Times New Roman"/>
                <a:cs typeface="Times New Roman"/>
              </a:rPr>
              <a:t>with stream</a:t>
            </a:r>
            <a:r>
              <a:rPr sz="2000" spc="-3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buffer</a:t>
            </a:r>
            <a:endParaRPr sz="2000">
              <a:latin typeface="Times New Roman"/>
              <a:cs typeface="Times New Roman"/>
            </a:endParaRPr>
          </a:p>
          <a:p>
            <a:pPr marL="1155700">
              <a:lnSpc>
                <a:spcPts val="2280"/>
              </a:lnSpc>
            </a:pPr>
            <a:r>
              <a:rPr sz="2000" dirty="0">
                <a:latin typeface="Times New Roman"/>
                <a:cs typeface="Times New Roman"/>
              </a:rPr>
              <a:t>variance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requirements</a:t>
            </a:r>
            <a:endParaRPr sz="20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Record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keeping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Times New Roman"/>
                <a:cs typeface="Times New Roman"/>
              </a:rPr>
              <a:t>Maintaining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list </a:t>
            </a:r>
            <a:r>
              <a:rPr sz="2000" dirty="0">
                <a:latin typeface="Times New Roman"/>
                <a:cs typeface="Times New Roman"/>
              </a:rPr>
              <a:t>of open Land Disturbance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permits</a:t>
            </a:r>
            <a:endParaRPr sz="20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Enforcement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Conducting inspections and </a:t>
            </a:r>
            <a:r>
              <a:rPr sz="2000" spc="-5" dirty="0">
                <a:latin typeface="Times New Roman"/>
                <a:cs typeface="Times New Roman"/>
              </a:rPr>
              <a:t>maintaining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reports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spc="-10" dirty="0">
                <a:latin typeface="Times New Roman"/>
                <a:cs typeface="Times New Roman"/>
              </a:rPr>
              <a:t>Tracking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violations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Enforcing ordinances and documenting </a:t>
            </a:r>
            <a:r>
              <a:rPr sz="2000" spc="-5" dirty="0">
                <a:latin typeface="Times New Roman"/>
                <a:cs typeface="Times New Roman"/>
              </a:rPr>
              <a:t>enforcement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actions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65987" y="365759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5648" y="114680"/>
            <a:ext cx="713740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indent="1184275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Director </a:t>
            </a:r>
            <a:r>
              <a:rPr sz="4000" dirty="0"/>
              <a:t>of </a:t>
            </a:r>
            <a:r>
              <a:rPr sz="4000" spc="-5" dirty="0"/>
              <a:t>the </a:t>
            </a:r>
            <a:r>
              <a:rPr sz="4000" spc="-15" dirty="0"/>
              <a:t>Georgia  </a:t>
            </a:r>
            <a:r>
              <a:rPr sz="4000" dirty="0"/>
              <a:t>Environmental </a:t>
            </a:r>
            <a:r>
              <a:rPr sz="4000" spc="-5" dirty="0"/>
              <a:t>Protection</a:t>
            </a:r>
            <a:r>
              <a:rPr sz="4000" spc="-65" dirty="0"/>
              <a:t> </a:t>
            </a:r>
            <a:r>
              <a:rPr sz="4000" dirty="0"/>
              <a:t>Division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212342"/>
            <a:ext cx="10365105" cy="45834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6159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Times New Roman"/>
                <a:cs typeface="Times New Roman"/>
              </a:rPr>
              <a:t>O.C.G.A. </a:t>
            </a:r>
            <a:r>
              <a:rPr sz="4000" spc="-5" dirty="0">
                <a:latin typeface="Times New Roman"/>
                <a:cs typeface="Times New Roman"/>
              </a:rPr>
              <a:t>§ </a:t>
            </a:r>
            <a:r>
              <a:rPr sz="4000" dirty="0">
                <a:latin typeface="Times New Roman"/>
                <a:cs typeface="Times New Roman"/>
              </a:rPr>
              <a:t>12-2-2 </a:t>
            </a:r>
            <a:r>
              <a:rPr sz="4000" i="1" spc="-5" dirty="0">
                <a:latin typeface="Times New Roman"/>
                <a:cs typeface="Times New Roman"/>
              </a:rPr>
              <a:t>et</a:t>
            </a:r>
            <a:r>
              <a:rPr sz="4000" i="1" spc="25" dirty="0">
                <a:latin typeface="Times New Roman"/>
                <a:cs typeface="Times New Roman"/>
              </a:rPr>
              <a:t> </a:t>
            </a:r>
            <a:r>
              <a:rPr sz="4000" i="1" dirty="0">
                <a:latin typeface="Times New Roman"/>
                <a:cs typeface="Times New Roman"/>
              </a:rPr>
              <a:t>seq.</a:t>
            </a:r>
            <a:endParaRPr sz="4000">
              <a:latin typeface="Times New Roman"/>
              <a:cs typeface="Times New Roman"/>
            </a:endParaRPr>
          </a:p>
          <a:p>
            <a:pPr marL="241300" marR="954405" indent="-228600">
              <a:lnSpc>
                <a:spcPts val="2690"/>
              </a:lnSpc>
              <a:spcBef>
                <a:spcPts val="38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Times New Roman"/>
                <a:cs typeface="Times New Roman"/>
              </a:rPr>
              <a:t>Charged </a:t>
            </a:r>
            <a:r>
              <a:rPr sz="2800" spc="-5" dirty="0">
                <a:latin typeface="Times New Roman"/>
                <a:cs typeface="Times New Roman"/>
              </a:rPr>
              <a:t>with </a:t>
            </a:r>
            <a:r>
              <a:rPr sz="2800" dirty="0">
                <a:latin typeface="Times New Roman"/>
                <a:cs typeface="Times New Roman"/>
              </a:rPr>
              <a:t>protecting </a:t>
            </a:r>
            <a:r>
              <a:rPr sz="2800" spc="-25" dirty="0">
                <a:latin typeface="Times New Roman"/>
                <a:cs typeface="Times New Roman"/>
              </a:rPr>
              <a:t>Georgia’s </a:t>
            </a:r>
            <a:r>
              <a:rPr sz="2800" spc="-30" dirty="0">
                <a:latin typeface="Times New Roman"/>
                <a:cs typeface="Times New Roman"/>
              </a:rPr>
              <a:t>air, </a:t>
            </a:r>
            <a:r>
              <a:rPr sz="2800" dirty="0">
                <a:latin typeface="Times New Roman"/>
                <a:cs typeface="Times New Roman"/>
              </a:rPr>
              <a:t>land,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spc="-10" dirty="0">
                <a:latin typeface="Times New Roman"/>
                <a:cs typeface="Times New Roman"/>
              </a:rPr>
              <a:t>water </a:t>
            </a:r>
            <a:r>
              <a:rPr sz="2800" dirty="0">
                <a:latin typeface="Times New Roman"/>
                <a:cs typeface="Times New Roman"/>
              </a:rPr>
              <a:t>resources  through the authority of state </a:t>
            </a:r>
            <a:r>
              <a:rPr sz="2800" spc="-5" dirty="0">
                <a:latin typeface="Times New Roman"/>
                <a:cs typeface="Times New Roman"/>
              </a:rPr>
              <a:t>and federal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statutes</a:t>
            </a:r>
            <a:endParaRPr sz="2800">
              <a:latin typeface="Times New Roman"/>
              <a:cs typeface="Times New Roman"/>
            </a:endParaRPr>
          </a:p>
          <a:p>
            <a:pPr marL="241300" marR="654685" indent="-228600">
              <a:lnSpc>
                <a:spcPts val="2690"/>
              </a:lnSpc>
              <a:spcBef>
                <a:spcPts val="99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Responsible for Certification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spc="-10" dirty="0">
                <a:latin typeface="Times New Roman"/>
                <a:cs typeface="Times New Roman"/>
              </a:rPr>
              <a:t>De-certification </a:t>
            </a:r>
            <a:r>
              <a:rPr sz="2800" spc="-5" dirty="0">
                <a:latin typeface="Times New Roman"/>
                <a:cs typeface="Times New Roman"/>
              </a:rPr>
              <a:t>of Local </a:t>
            </a:r>
            <a:r>
              <a:rPr sz="2800" dirty="0">
                <a:latin typeface="Times New Roman"/>
                <a:cs typeface="Times New Roman"/>
              </a:rPr>
              <a:t>Issuing  Authorities</a:t>
            </a:r>
            <a:endParaRPr sz="2800">
              <a:latin typeface="Times New Roman"/>
              <a:cs typeface="Times New Roman"/>
            </a:endParaRPr>
          </a:p>
          <a:p>
            <a:pPr marL="241300" marR="391160" indent="-228600">
              <a:lnSpc>
                <a:spcPts val="269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District </a:t>
            </a:r>
            <a:r>
              <a:rPr sz="2800" spc="-10" dirty="0">
                <a:latin typeface="Times New Roman"/>
                <a:cs typeface="Times New Roman"/>
              </a:rPr>
              <a:t>offices </a:t>
            </a:r>
            <a:r>
              <a:rPr sz="2800" dirty="0">
                <a:latin typeface="Times New Roman"/>
                <a:cs typeface="Times New Roman"/>
              </a:rPr>
              <a:t>throughout the </a:t>
            </a:r>
            <a:r>
              <a:rPr sz="2800" spc="-5" dirty="0">
                <a:latin typeface="Times New Roman"/>
                <a:cs typeface="Times New Roman"/>
              </a:rPr>
              <a:t>state </a:t>
            </a:r>
            <a:r>
              <a:rPr sz="2800" dirty="0">
                <a:latin typeface="Times New Roman"/>
                <a:cs typeface="Times New Roman"/>
              </a:rPr>
              <a:t>respond </a:t>
            </a:r>
            <a:r>
              <a:rPr sz="2800" spc="-5" dirty="0">
                <a:latin typeface="Times New Roman"/>
                <a:cs typeface="Times New Roman"/>
              </a:rPr>
              <a:t>to complaints and </a:t>
            </a:r>
            <a:r>
              <a:rPr sz="2800" dirty="0">
                <a:latin typeface="Times New Roman"/>
                <a:cs typeface="Times New Roman"/>
              </a:rPr>
              <a:t>assist  </a:t>
            </a:r>
            <a:r>
              <a:rPr sz="2800" spc="-5" dirty="0">
                <a:latin typeface="Times New Roman"/>
                <a:cs typeface="Times New Roman"/>
              </a:rPr>
              <a:t>with </a:t>
            </a:r>
            <a:r>
              <a:rPr sz="2800" dirty="0">
                <a:latin typeface="Times New Roman"/>
                <a:cs typeface="Times New Roman"/>
              </a:rPr>
              <a:t>state </a:t>
            </a:r>
            <a:r>
              <a:rPr sz="2800" spc="-5" dirty="0">
                <a:latin typeface="Times New Roman"/>
                <a:cs typeface="Times New Roman"/>
              </a:rPr>
              <a:t>waters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determination.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80000"/>
              </a:lnSpc>
              <a:spcBef>
                <a:spcPts val="10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Where </a:t>
            </a:r>
            <a:r>
              <a:rPr sz="2800" dirty="0">
                <a:latin typeface="Times New Roman"/>
                <a:cs typeface="Times New Roman"/>
              </a:rPr>
              <a:t>there </a:t>
            </a:r>
            <a:r>
              <a:rPr sz="2800" spc="-5" dirty="0">
                <a:latin typeface="Times New Roman"/>
                <a:cs typeface="Times New Roman"/>
              </a:rPr>
              <a:t>is no </a:t>
            </a:r>
            <a:r>
              <a:rPr sz="2800" dirty="0">
                <a:latin typeface="Times New Roman"/>
                <a:cs typeface="Times New Roman"/>
              </a:rPr>
              <a:t>local issuing </a:t>
            </a:r>
            <a:r>
              <a:rPr sz="2800" spc="-20" dirty="0">
                <a:latin typeface="Times New Roman"/>
                <a:cs typeface="Times New Roman"/>
              </a:rPr>
              <a:t>authority,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Environmental </a:t>
            </a:r>
            <a:r>
              <a:rPr sz="2800" dirty="0">
                <a:latin typeface="Times New Roman"/>
                <a:cs typeface="Times New Roman"/>
              </a:rPr>
              <a:t>Protection  Division enforces </a:t>
            </a:r>
            <a:r>
              <a:rPr sz="2800" spc="-5" dirty="0">
                <a:latin typeface="Times New Roman"/>
                <a:cs typeface="Times New Roman"/>
              </a:rPr>
              <a:t>NPDES permits and also </a:t>
            </a:r>
            <a:r>
              <a:rPr sz="2800" dirty="0">
                <a:latin typeface="Times New Roman"/>
                <a:cs typeface="Times New Roman"/>
              </a:rPr>
              <a:t>provides </a:t>
            </a:r>
            <a:r>
              <a:rPr sz="2800" spc="-5" dirty="0">
                <a:latin typeface="Times New Roman"/>
                <a:cs typeface="Times New Roman"/>
              </a:rPr>
              <a:t>selective  enforcement of </a:t>
            </a:r>
            <a:r>
              <a:rPr sz="2800" dirty="0">
                <a:latin typeface="Times New Roman"/>
                <a:cs typeface="Times New Roman"/>
              </a:rPr>
              <a:t>state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law.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8827" y="271272"/>
            <a:ext cx="1487423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702945" marR="5080" indent="-64135">
              <a:lnSpc>
                <a:spcPts val="4750"/>
              </a:lnSpc>
              <a:spcBef>
                <a:spcPts val="705"/>
              </a:spcBef>
            </a:pPr>
            <a:r>
              <a:rPr spc="-10" dirty="0"/>
              <a:t>Georgia </a:t>
            </a:r>
            <a:r>
              <a:rPr dirty="0"/>
              <a:t>Association</a:t>
            </a:r>
            <a:r>
              <a:rPr spc="-355" dirty="0"/>
              <a:t> </a:t>
            </a:r>
            <a:r>
              <a:rPr dirty="0"/>
              <a:t>of  Conservation</a:t>
            </a:r>
            <a:r>
              <a:rPr spc="-85" dirty="0"/>
              <a:t> </a:t>
            </a:r>
            <a:r>
              <a:rPr dirty="0"/>
              <a:t>Districts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3857"/>
            <a:ext cx="10315575" cy="288544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400685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Association of Conservation Districts (“GACD”) is a  </a:t>
            </a:r>
            <a:r>
              <a:rPr sz="2800" dirty="0">
                <a:latin typeface="Times New Roman"/>
                <a:cs typeface="Times New Roman"/>
              </a:rPr>
              <a:t>nonprofit </a:t>
            </a:r>
            <a:r>
              <a:rPr sz="2800" spc="-5" dirty="0">
                <a:latin typeface="Times New Roman"/>
                <a:cs typeface="Times New Roman"/>
              </a:rPr>
              <a:t>membership organization comprised of </a:t>
            </a:r>
            <a:r>
              <a:rPr sz="2800" spc="-25" dirty="0">
                <a:latin typeface="Times New Roman"/>
                <a:cs typeface="Times New Roman"/>
              </a:rPr>
              <a:t>Georgia’s  </a:t>
            </a:r>
            <a:r>
              <a:rPr sz="2800" dirty="0">
                <a:latin typeface="Times New Roman"/>
                <a:cs typeface="Times New Roman"/>
              </a:rPr>
              <a:t>Conservation Districts. </a:t>
            </a:r>
            <a:r>
              <a:rPr sz="2800" spc="-5" dirty="0">
                <a:latin typeface="Times New Roman"/>
                <a:cs typeface="Times New Roman"/>
              </a:rPr>
              <a:t>The mission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GACD is to </a:t>
            </a:r>
            <a:r>
              <a:rPr sz="2800" dirty="0">
                <a:latin typeface="Times New Roman"/>
                <a:cs typeface="Times New Roman"/>
              </a:rPr>
              <a:t>advocate for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endParaRPr sz="2800">
              <a:latin typeface="Times New Roman"/>
              <a:cs typeface="Times New Roman"/>
            </a:endParaRPr>
          </a:p>
          <a:p>
            <a:pPr marL="241300" marR="5080" algn="just">
              <a:lnSpc>
                <a:spcPct val="90000"/>
              </a:lnSpc>
            </a:pPr>
            <a:r>
              <a:rPr sz="2800" spc="-5" dirty="0">
                <a:latin typeface="Times New Roman"/>
                <a:cs typeface="Times New Roman"/>
              </a:rPr>
              <a:t>conservation of </a:t>
            </a:r>
            <a:r>
              <a:rPr sz="2800" spc="-25" dirty="0">
                <a:latin typeface="Times New Roman"/>
                <a:cs typeface="Times New Roman"/>
              </a:rPr>
              <a:t>Georgia’s </a:t>
            </a:r>
            <a:r>
              <a:rPr sz="2800" dirty="0">
                <a:latin typeface="Times New Roman"/>
                <a:cs typeface="Times New Roman"/>
              </a:rPr>
              <a:t>natural resources </a:t>
            </a:r>
            <a:r>
              <a:rPr sz="2800" spc="-5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providing </a:t>
            </a:r>
            <a:r>
              <a:rPr sz="2800" spc="-5" dirty="0">
                <a:latin typeface="Times New Roman"/>
                <a:cs typeface="Times New Roman"/>
              </a:rPr>
              <a:t>organization,  </a:t>
            </a:r>
            <a:r>
              <a:rPr sz="2800" dirty="0">
                <a:latin typeface="Times New Roman"/>
                <a:cs typeface="Times New Roman"/>
              </a:rPr>
              <a:t>leadership,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unified strategic direction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the Conservation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Districts  </a:t>
            </a:r>
            <a:r>
              <a:rPr sz="2800" dirty="0">
                <a:latin typeface="Times New Roman"/>
                <a:cs typeface="Times New Roman"/>
              </a:rPr>
              <a:t>of the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State.</a:t>
            </a:r>
            <a:endParaRPr sz="28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GACD is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State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entity.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811530" marR="5080" indent="340995">
              <a:lnSpc>
                <a:spcPts val="4750"/>
              </a:lnSpc>
              <a:spcBef>
                <a:spcPts val="705"/>
              </a:spcBef>
            </a:pPr>
            <a:r>
              <a:rPr dirty="0"/>
              <a:t>Natural Resources  Conservation</a:t>
            </a:r>
            <a:r>
              <a:rPr spc="-105" dirty="0"/>
              <a:t> </a:t>
            </a:r>
            <a:r>
              <a:rPr dirty="0"/>
              <a:t>Service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3857"/>
            <a:ext cx="10313035" cy="237299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part of the United States </a:t>
            </a:r>
            <a:r>
              <a:rPr sz="2800" spc="-5" dirty="0">
                <a:latin typeface="Times New Roman"/>
                <a:cs typeface="Times New Roman"/>
              </a:rPr>
              <a:t>Department of </a:t>
            </a:r>
            <a:r>
              <a:rPr sz="2800" dirty="0">
                <a:latin typeface="Times New Roman"/>
                <a:cs typeface="Times New Roman"/>
              </a:rPr>
              <a:t>Agriculture, the </a:t>
            </a:r>
            <a:r>
              <a:rPr sz="2800" spc="-5" dirty="0">
                <a:latin typeface="Times New Roman"/>
                <a:cs typeface="Times New Roman"/>
              </a:rPr>
              <a:t>Natural  Resources </a:t>
            </a:r>
            <a:r>
              <a:rPr sz="2800" dirty="0">
                <a:latin typeface="Times New Roman"/>
                <a:cs typeface="Times New Roman"/>
              </a:rPr>
              <a:t>Conservation </a:t>
            </a:r>
            <a:r>
              <a:rPr sz="2800" spc="-5" dirty="0">
                <a:latin typeface="Times New Roman"/>
                <a:cs typeface="Times New Roman"/>
              </a:rPr>
              <a:t>Service has </a:t>
            </a:r>
            <a:r>
              <a:rPr sz="2800" dirty="0">
                <a:latin typeface="Times New Roman"/>
                <a:cs typeface="Times New Roman"/>
              </a:rPr>
              <a:t>worked </a:t>
            </a:r>
            <a:r>
              <a:rPr sz="2800" spc="-5" dirty="0">
                <a:latin typeface="Times New Roman"/>
                <a:cs typeface="Times New Roman"/>
              </a:rPr>
              <a:t>with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government  and landowners to </a:t>
            </a:r>
            <a:r>
              <a:rPr sz="2800" dirty="0">
                <a:latin typeface="Times New Roman"/>
                <a:cs typeface="Times New Roman"/>
              </a:rPr>
              <a:t>protect the </a:t>
            </a:r>
            <a:r>
              <a:rPr sz="2800" spc="-25" dirty="0">
                <a:latin typeface="Times New Roman"/>
                <a:cs typeface="Times New Roman"/>
              </a:rPr>
              <a:t>State’s </a:t>
            </a:r>
            <a:r>
              <a:rPr sz="2800" spc="-5" dirty="0">
                <a:latin typeface="Times New Roman"/>
                <a:cs typeface="Times New Roman"/>
              </a:rPr>
              <a:t>natural </a:t>
            </a:r>
            <a:r>
              <a:rPr sz="2800" dirty="0">
                <a:latin typeface="Times New Roman"/>
                <a:cs typeface="Times New Roman"/>
              </a:rPr>
              <a:t>resources for 75 </a:t>
            </a:r>
            <a:r>
              <a:rPr sz="2800" spc="-5" dirty="0">
                <a:latin typeface="Times New Roman"/>
                <a:cs typeface="Times New Roman"/>
              </a:rPr>
              <a:t>years  and </a:t>
            </a:r>
            <a:r>
              <a:rPr sz="2800" dirty="0">
                <a:latin typeface="Times New Roman"/>
                <a:cs typeface="Times New Roman"/>
              </a:rPr>
              <a:t>provide </a:t>
            </a:r>
            <a:r>
              <a:rPr sz="2800" spc="-5" dirty="0">
                <a:latin typeface="Times New Roman"/>
                <a:cs typeface="Times New Roman"/>
              </a:rPr>
              <a:t>technical </a:t>
            </a:r>
            <a:r>
              <a:rPr sz="2800" dirty="0">
                <a:latin typeface="Times New Roman"/>
                <a:cs typeface="Times New Roman"/>
              </a:rPr>
              <a:t>assistance </a:t>
            </a:r>
            <a:r>
              <a:rPr sz="2800" spc="-5" dirty="0">
                <a:latin typeface="Times New Roman"/>
                <a:cs typeface="Times New Roman"/>
              </a:rPr>
              <a:t>on </a:t>
            </a:r>
            <a:r>
              <a:rPr sz="2800" dirty="0">
                <a:latin typeface="Times New Roman"/>
                <a:cs typeface="Times New Roman"/>
              </a:rPr>
              <a:t>natural resource issues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assist  individuals, groups, </a:t>
            </a:r>
            <a:r>
              <a:rPr sz="2800" spc="-5" dirty="0">
                <a:latin typeface="Times New Roman"/>
                <a:cs typeface="Times New Roman"/>
              </a:rPr>
              <a:t>communities, and </a:t>
            </a:r>
            <a:r>
              <a:rPr sz="2800" dirty="0">
                <a:latin typeface="Times New Roman"/>
                <a:cs typeface="Times New Roman"/>
              </a:rPr>
              <a:t>counties </a:t>
            </a:r>
            <a:r>
              <a:rPr sz="2800" spc="-5" dirty="0">
                <a:latin typeface="Times New Roman"/>
                <a:cs typeface="Times New Roman"/>
              </a:rPr>
              <a:t>implement </a:t>
            </a:r>
            <a:r>
              <a:rPr sz="2800" dirty="0">
                <a:latin typeface="Times New Roman"/>
                <a:cs typeface="Times New Roman"/>
              </a:rPr>
              <a:t>soil </a:t>
            </a:r>
            <a:r>
              <a:rPr sz="2800" spc="-5" dirty="0">
                <a:latin typeface="Times New Roman"/>
                <a:cs typeface="Times New Roman"/>
              </a:rPr>
              <a:t>and  </a:t>
            </a:r>
            <a:r>
              <a:rPr sz="2800" dirty="0">
                <a:latin typeface="Times New Roman"/>
                <a:cs typeface="Times New Roman"/>
              </a:rPr>
              <a:t>conservation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practices.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60394" y="626440"/>
            <a:ext cx="30111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Introductions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7071359" cy="3712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Peggy </a:t>
            </a:r>
            <a:r>
              <a:rPr sz="2800" spc="-5" dirty="0">
                <a:latin typeface="Times New Roman"/>
                <a:cs typeface="Times New Roman"/>
              </a:rPr>
              <a:t>Eckrote, Deputy </a:t>
            </a:r>
            <a:r>
              <a:rPr sz="2800" dirty="0">
                <a:latin typeface="Times New Roman"/>
                <a:cs typeface="Times New Roman"/>
              </a:rPr>
              <a:t>Attorney</a:t>
            </a:r>
            <a:r>
              <a:rPr sz="2800" spc="-1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General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155"/>
              </a:spcBef>
              <a:buFont typeface="Arial"/>
              <a:buChar char="•"/>
              <a:tabLst>
                <a:tab pos="699135" algn="l"/>
              </a:tabLst>
            </a:pPr>
            <a:r>
              <a:rPr sz="2800" spc="-5" dirty="0">
                <a:latin typeface="Times New Roman"/>
                <a:cs typeface="Times New Roman"/>
              </a:rPr>
              <a:t>Regulated Industries and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Professions</a:t>
            </a:r>
            <a:endParaRPr sz="2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36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Robin </a:t>
            </a:r>
            <a:r>
              <a:rPr sz="2800" spc="-5" dirty="0">
                <a:latin typeface="Times New Roman"/>
                <a:cs typeface="Times New Roman"/>
              </a:rPr>
              <a:t>Leigh, </a:t>
            </a:r>
            <a:r>
              <a:rPr sz="2800" dirty="0">
                <a:latin typeface="Times New Roman"/>
                <a:cs typeface="Times New Roman"/>
              </a:rPr>
              <a:t>Senior Assistant Attorney</a:t>
            </a:r>
            <a:r>
              <a:rPr sz="2800" spc="-3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General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170"/>
              </a:spcBef>
              <a:buFont typeface="Arial"/>
              <a:buChar char="•"/>
              <a:tabLst>
                <a:tab pos="699135" algn="l"/>
              </a:tabLst>
            </a:pPr>
            <a:r>
              <a:rPr sz="2800" spc="-5" dirty="0">
                <a:latin typeface="Times New Roman"/>
                <a:cs typeface="Times New Roman"/>
              </a:rPr>
              <a:t>Environmental Section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Chief</a:t>
            </a:r>
            <a:endParaRPr sz="2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36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Sam Richards, </a:t>
            </a:r>
            <a:r>
              <a:rPr sz="2800" dirty="0">
                <a:latin typeface="Times New Roman"/>
                <a:cs typeface="Times New Roman"/>
              </a:rPr>
              <a:t>Assistant </a:t>
            </a:r>
            <a:r>
              <a:rPr sz="2800" spc="-5" dirty="0">
                <a:latin typeface="Times New Roman"/>
                <a:cs typeface="Times New Roman"/>
              </a:rPr>
              <a:t>Attorney</a:t>
            </a:r>
            <a:r>
              <a:rPr sz="2800" spc="-3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General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170"/>
              </a:spcBef>
              <a:buFont typeface="Arial"/>
              <a:buChar char="•"/>
              <a:tabLst>
                <a:tab pos="699135" algn="l"/>
              </a:tabLst>
            </a:pPr>
            <a:r>
              <a:rPr sz="2800" spc="-5" dirty="0">
                <a:latin typeface="Times New Roman"/>
                <a:cs typeface="Times New Roman"/>
              </a:rPr>
              <a:t>Environmental Section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46273" y="626440"/>
            <a:ext cx="62998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>
                <a:latin typeface="Times New Roman"/>
                <a:cs typeface="Times New Roman"/>
              </a:rPr>
              <a:t>Georgia </a:t>
            </a:r>
            <a:r>
              <a:rPr sz="4400" dirty="0">
                <a:latin typeface="Times New Roman"/>
                <a:cs typeface="Times New Roman"/>
              </a:rPr>
              <a:t>Open Meetings</a:t>
            </a:r>
            <a:r>
              <a:rPr sz="4400" spc="-3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Act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16146" y="1803857"/>
            <a:ext cx="37598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O.C.G.A </a:t>
            </a:r>
            <a:r>
              <a:rPr sz="2800" spc="-5" dirty="0">
                <a:latin typeface="Times New Roman"/>
                <a:cs typeface="Times New Roman"/>
              </a:rPr>
              <a:t>§ </a:t>
            </a:r>
            <a:r>
              <a:rPr sz="2800" dirty="0">
                <a:latin typeface="Times New Roman"/>
                <a:cs typeface="Times New Roman"/>
              </a:rPr>
              <a:t>50-14-1 </a:t>
            </a:r>
            <a:r>
              <a:rPr sz="2800" i="1" spc="-5" dirty="0">
                <a:latin typeface="Times New Roman"/>
                <a:cs typeface="Times New Roman"/>
              </a:rPr>
              <a:t>et</a:t>
            </a:r>
            <a:r>
              <a:rPr sz="2800" i="1" spc="-170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Times New Roman"/>
                <a:cs typeface="Times New Roman"/>
              </a:rPr>
              <a:t>seq.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365759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6273" y="626440"/>
            <a:ext cx="62998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Georgia </a:t>
            </a:r>
            <a:r>
              <a:rPr dirty="0"/>
              <a:t>Open Meetings</a:t>
            </a:r>
            <a:r>
              <a:rPr spc="-355" dirty="0"/>
              <a:t> </a:t>
            </a:r>
            <a:r>
              <a:rPr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94925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purpose of the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Open Meetings Act is to </a:t>
            </a:r>
            <a:r>
              <a:rPr sz="2800" dirty="0">
                <a:latin typeface="Times New Roman"/>
                <a:cs typeface="Times New Roman"/>
              </a:rPr>
              <a:t>give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government  </a:t>
            </a:r>
            <a:r>
              <a:rPr sz="2800" dirty="0">
                <a:latin typeface="Times New Roman"/>
                <a:cs typeface="Times New Roman"/>
              </a:rPr>
              <a:t>decisions </a:t>
            </a:r>
            <a:r>
              <a:rPr sz="2800" spc="-5" dirty="0">
                <a:latin typeface="Times New Roman"/>
                <a:cs typeface="Times New Roman"/>
              </a:rPr>
              <a:t>transparency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create </a:t>
            </a:r>
            <a:r>
              <a:rPr sz="2800" dirty="0">
                <a:latin typeface="Times New Roman"/>
                <a:cs typeface="Times New Roman"/>
              </a:rPr>
              <a:t>trust </a:t>
            </a:r>
            <a:r>
              <a:rPr sz="2800" spc="-5" dirty="0">
                <a:latin typeface="Times New Roman"/>
                <a:cs typeface="Times New Roman"/>
              </a:rPr>
              <a:t>with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public.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54736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7234" y="626440"/>
            <a:ext cx="46374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 is a</a:t>
            </a:r>
            <a:r>
              <a:rPr spc="-90" dirty="0"/>
              <a:t> </a:t>
            </a:r>
            <a:r>
              <a:rPr dirty="0"/>
              <a:t>“Meeting”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238105" cy="160401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  <a:tab pos="5401945" algn="l"/>
              </a:tabLst>
            </a:pPr>
            <a:r>
              <a:rPr sz="2800" spc="-5" dirty="0">
                <a:latin typeface="Times New Roman"/>
                <a:cs typeface="Times New Roman"/>
              </a:rPr>
              <a:t>A meeting </a:t>
            </a:r>
            <a:r>
              <a:rPr sz="2800" dirty="0">
                <a:latin typeface="Times New Roman"/>
                <a:cs typeface="Times New Roman"/>
              </a:rPr>
              <a:t>under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statute </a:t>
            </a:r>
            <a:r>
              <a:rPr sz="2800" spc="-5" dirty="0">
                <a:latin typeface="Times New Roman"/>
                <a:cs typeface="Times New Roman"/>
              </a:rPr>
              <a:t>is a </a:t>
            </a:r>
            <a:r>
              <a:rPr sz="2800" dirty="0">
                <a:latin typeface="Times New Roman"/>
                <a:cs typeface="Times New Roman"/>
              </a:rPr>
              <a:t>gathering of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quorum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the  governing board </a:t>
            </a:r>
            <a:r>
              <a:rPr sz="2800" spc="-5" dirty="0">
                <a:latin typeface="Times New Roman"/>
                <a:cs typeface="Times New Roman"/>
              </a:rPr>
              <a:t>of an agency </a:t>
            </a:r>
            <a:r>
              <a:rPr sz="2800" dirty="0">
                <a:latin typeface="Times New Roman"/>
                <a:cs typeface="Times New Roman"/>
              </a:rPr>
              <a:t>(or the </a:t>
            </a:r>
            <a:r>
              <a:rPr sz="2800" spc="-5" dirty="0">
                <a:latin typeface="Times New Roman"/>
                <a:cs typeface="Times New Roman"/>
              </a:rPr>
              <a:t>subcommittee of </a:t>
            </a:r>
            <a:r>
              <a:rPr sz="2800" dirty="0">
                <a:latin typeface="Times New Roman"/>
                <a:cs typeface="Times New Roman"/>
              </a:rPr>
              <a:t>that board) </a:t>
            </a:r>
            <a:r>
              <a:rPr sz="2800" spc="-5" dirty="0">
                <a:latin typeface="Times New Roman"/>
                <a:cs typeface="Times New Roman"/>
              </a:rPr>
              <a:t>at  </a:t>
            </a:r>
            <a:r>
              <a:rPr sz="2800" dirty="0">
                <a:latin typeface="Times New Roman"/>
                <a:cs typeface="Times New Roman"/>
              </a:rPr>
              <a:t>which </a:t>
            </a:r>
            <a:r>
              <a:rPr sz="2800" spc="-5" dirty="0">
                <a:latin typeface="Times New Roman"/>
                <a:cs typeface="Times New Roman"/>
              </a:rPr>
              <a:t>any official </a:t>
            </a:r>
            <a:r>
              <a:rPr sz="2800" dirty="0">
                <a:latin typeface="Times New Roman"/>
                <a:cs typeface="Times New Roman"/>
              </a:rPr>
              <a:t>business, </a:t>
            </a:r>
            <a:r>
              <a:rPr sz="2800" spc="-25" dirty="0">
                <a:latin typeface="Times New Roman"/>
                <a:cs typeface="Times New Roman"/>
              </a:rPr>
              <a:t>policy, </a:t>
            </a:r>
            <a:r>
              <a:rPr sz="2800" spc="-5" dirty="0">
                <a:latin typeface="Times New Roman"/>
                <a:cs typeface="Times New Roman"/>
              </a:rPr>
              <a:t>or </a:t>
            </a:r>
            <a:r>
              <a:rPr sz="2800" dirty="0">
                <a:latin typeface="Times New Roman"/>
                <a:cs typeface="Times New Roman"/>
              </a:rPr>
              <a:t>public </a:t>
            </a:r>
            <a:r>
              <a:rPr sz="2800" spc="-5" dirty="0">
                <a:latin typeface="Times New Roman"/>
                <a:cs typeface="Times New Roman"/>
              </a:rPr>
              <a:t>matter is </a:t>
            </a:r>
            <a:r>
              <a:rPr sz="2800" dirty="0">
                <a:latin typeface="Times New Roman"/>
                <a:cs typeface="Times New Roman"/>
              </a:rPr>
              <a:t>discussed,  </a:t>
            </a:r>
            <a:r>
              <a:rPr sz="2800" spc="-5" dirty="0">
                <a:latin typeface="Times New Roman"/>
                <a:cs typeface="Times New Roman"/>
              </a:rPr>
              <a:t>formulated, presented, or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voted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on.	</a:t>
            </a:r>
            <a:r>
              <a:rPr sz="2800" i="1" spc="-5" dirty="0">
                <a:latin typeface="Times New Roman"/>
                <a:cs typeface="Times New Roman"/>
              </a:rPr>
              <a:t>See </a:t>
            </a:r>
            <a:r>
              <a:rPr sz="2800" spc="-10" dirty="0">
                <a:latin typeface="Times New Roman"/>
                <a:cs typeface="Times New Roman"/>
              </a:rPr>
              <a:t>O.C.G.A. </a:t>
            </a:r>
            <a:r>
              <a:rPr sz="2800" spc="-5" dirty="0">
                <a:latin typeface="Times New Roman"/>
                <a:cs typeface="Times New Roman"/>
              </a:rPr>
              <a:t>§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50-14-1(a)(3)(A).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41019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8238" y="626440"/>
            <a:ext cx="53365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 is </a:t>
            </a:r>
            <a:r>
              <a:rPr i="1" dirty="0">
                <a:latin typeface="Times New Roman"/>
                <a:cs typeface="Times New Roman"/>
              </a:rPr>
              <a:t>Not </a:t>
            </a:r>
            <a:r>
              <a:rPr dirty="0"/>
              <a:t>a</a:t>
            </a:r>
            <a:r>
              <a:rPr spc="-95" dirty="0"/>
              <a:t> </a:t>
            </a:r>
            <a:r>
              <a:rPr dirty="0"/>
              <a:t>Meeting?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12975"/>
            <a:ext cx="10117455" cy="365696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1300" marR="256540" indent="-228600">
              <a:lnSpc>
                <a:spcPct val="80000"/>
              </a:lnSpc>
              <a:spcBef>
                <a:spcPts val="72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“Gatherings involving an agency and </a:t>
            </a:r>
            <a:r>
              <a:rPr sz="2600" spc="5" dirty="0">
                <a:latin typeface="Times New Roman"/>
                <a:cs typeface="Times New Roman"/>
              </a:rPr>
              <a:t>one </a:t>
            </a:r>
            <a:r>
              <a:rPr sz="2600" dirty="0">
                <a:latin typeface="Times New Roman"/>
                <a:cs typeface="Times New Roman"/>
              </a:rPr>
              <a:t>or more neutral third parties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in  mediation of a dispute between the agency and any other party” are </a:t>
            </a:r>
            <a:r>
              <a:rPr sz="2600" spc="5" dirty="0">
                <a:latin typeface="Times New Roman"/>
                <a:cs typeface="Times New Roman"/>
              </a:rPr>
              <a:t>not  </a:t>
            </a:r>
            <a:r>
              <a:rPr sz="2600" dirty="0">
                <a:latin typeface="Times New Roman"/>
                <a:cs typeface="Times New Roman"/>
              </a:rPr>
              <a:t>considered meetings. </a:t>
            </a:r>
            <a:r>
              <a:rPr sz="2600" i="1" dirty="0">
                <a:latin typeface="Times New Roman"/>
                <a:cs typeface="Times New Roman"/>
              </a:rPr>
              <a:t>See </a:t>
            </a:r>
            <a:r>
              <a:rPr sz="2600" dirty="0">
                <a:latin typeface="Times New Roman"/>
                <a:cs typeface="Times New Roman"/>
              </a:rPr>
              <a:t>O.C.G.A. §</a:t>
            </a:r>
            <a:r>
              <a:rPr sz="2600" spc="-1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50-14-3(a)(5).</a:t>
            </a:r>
            <a:endParaRPr sz="2600">
              <a:latin typeface="Times New Roman"/>
              <a:cs typeface="Times New Roman"/>
            </a:endParaRPr>
          </a:p>
          <a:p>
            <a:pPr marL="241300" marR="86360" indent="-228600">
              <a:lnSpc>
                <a:spcPts val="250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Inspecting facilities or property where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 other </a:t>
            </a:r>
            <a:r>
              <a:rPr sz="26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official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action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</a:t>
            </a:r>
            <a:r>
              <a:rPr sz="2600" u="heavy" spc="-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discussed 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</a:t>
            </a:r>
            <a:r>
              <a:rPr sz="26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taken</a:t>
            </a:r>
            <a:r>
              <a:rPr sz="2600" dirty="0">
                <a:latin typeface="Times New Roman"/>
                <a:cs typeface="Times New Roman"/>
              </a:rPr>
              <a:t>.</a:t>
            </a:r>
            <a:endParaRPr sz="2600">
              <a:latin typeface="Times New Roman"/>
              <a:cs typeface="Times New Roman"/>
            </a:endParaRPr>
          </a:p>
          <a:p>
            <a:pPr marL="241300" marR="153670" indent="-228600">
              <a:lnSpc>
                <a:spcPct val="80000"/>
              </a:lnSpc>
              <a:spcBef>
                <a:spcPts val="101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Attending statewide or regional meetings or training on </a:t>
            </a:r>
            <a:r>
              <a:rPr sz="2600" spc="-5" dirty="0">
                <a:latin typeface="Times New Roman"/>
                <a:cs typeface="Times New Roman"/>
              </a:rPr>
              <a:t>matters </a:t>
            </a:r>
            <a:r>
              <a:rPr sz="2600" dirty="0">
                <a:latin typeface="Times New Roman"/>
                <a:cs typeface="Times New Roman"/>
              </a:rPr>
              <a:t>related to  the </a:t>
            </a:r>
            <a:r>
              <a:rPr sz="2600" spc="5" dirty="0">
                <a:latin typeface="Times New Roman"/>
                <a:cs typeface="Times New Roman"/>
              </a:rPr>
              <a:t>purpose </a:t>
            </a:r>
            <a:r>
              <a:rPr sz="2600" dirty="0">
                <a:latin typeface="Times New Roman"/>
                <a:cs typeface="Times New Roman"/>
              </a:rPr>
              <a:t>of the agency and </a:t>
            </a:r>
            <a:r>
              <a:rPr sz="2600" spc="5" dirty="0">
                <a:latin typeface="Times New Roman"/>
                <a:cs typeface="Times New Roman"/>
              </a:rPr>
              <a:t>where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 </a:t>
            </a:r>
            <a:r>
              <a:rPr sz="26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official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action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 taken</a:t>
            </a:r>
            <a:r>
              <a:rPr sz="2600" dirty="0">
                <a:latin typeface="Times New Roman"/>
                <a:cs typeface="Times New Roman"/>
              </a:rPr>
              <a:t>. Ex. This  </a:t>
            </a:r>
            <a:r>
              <a:rPr sz="2600" spc="-5" dirty="0">
                <a:latin typeface="Times New Roman"/>
                <a:cs typeface="Times New Roman"/>
              </a:rPr>
              <a:t>seminar </a:t>
            </a:r>
            <a:r>
              <a:rPr sz="2600" dirty="0">
                <a:latin typeface="Times New Roman"/>
                <a:cs typeface="Times New Roman"/>
              </a:rPr>
              <a:t>is </a:t>
            </a:r>
            <a:r>
              <a:rPr sz="2600" spc="5" dirty="0">
                <a:latin typeface="Times New Roman"/>
                <a:cs typeface="Times New Roman"/>
              </a:rPr>
              <a:t>not </a:t>
            </a:r>
            <a:r>
              <a:rPr sz="2600" dirty="0">
                <a:latin typeface="Times New Roman"/>
                <a:cs typeface="Times New Roman"/>
              </a:rPr>
              <a:t>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meeting.</a:t>
            </a:r>
            <a:endParaRPr sz="26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8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Meetings, where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 </a:t>
            </a:r>
            <a:r>
              <a:rPr sz="26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official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action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 taken</a:t>
            </a:r>
            <a:r>
              <a:rPr sz="2600" dirty="0">
                <a:latin typeface="Times New Roman"/>
                <a:cs typeface="Times New Roman"/>
              </a:rPr>
              <a:t>, with </a:t>
            </a:r>
            <a:r>
              <a:rPr sz="2600" spc="-5" dirty="0">
                <a:latin typeface="Times New Roman"/>
                <a:cs typeface="Times New Roman"/>
              </a:rPr>
              <a:t>state </a:t>
            </a:r>
            <a:r>
              <a:rPr sz="2600" dirty="0">
                <a:latin typeface="Times New Roman"/>
                <a:cs typeface="Times New Roman"/>
              </a:rPr>
              <a:t>or federal </a:t>
            </a:r>
            <a:r>
              <a:rPr sz="2600" spc="-5" dirty="0">
                <a:latin typeface="Times New Roman"/>
                <a:cs typeface="Times New Roman"/>
              </a:rPr>
              <a:t>legislative  </a:t>
            </a:r>
            <a:r>
              <a:rPr sz="2600" dirty="0">
                <a:latin typeface="Times New Roman"/>
                <a:cs typeface="Times New Roman"/>
              </a:rPr>
              <a:t>or executive </a:t>
            </a:r>
            <a:r>
              <a:rPr sz="2600" spc="-5" dirty="0">
                <a:latin typeface="Times New Roman"/>
                <a:cs typeface="Times New Roman"/>
              </a:rPr>
              <a:t>officials </a:t>
            </a:r>
            <a:r>
              <a:rPr sz="2600" dirty="0">
                <a:latin typeface="Times New Roman"/>
                <a:cs typeface="Times New Roman"/>
              </a:rPr>
              <a:t>at state or federal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offices.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8238" y="626440"/>
            <a:ext cx="53365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 is </a:t>
            </a:r>
            <a:r>
              <a:rPr i="1" dirty="0">
                <a:latin typeface="Times New Roman"/>
                <a:cs typeface="Times New Roman"/>
              </a:rPr>
              <a:t>Not </a:t>
            </a:r>
            <a:r>
              <a:rPr dirty="0"/>
              <a:t>a</a:t>
            </a:r>
            <a:r>
              <a:rPr spc="-95" dirty="0"/>
              <a:t> </a:t>
            </a:r>
            <a:r>
              <a:rPr dirty="0"/>
              <a:t>Meeting?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63175" cy="262572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Times New Roman"/>
                <a:cs typeface="Times New Roman"/>
              </a:rPr>
              <a:t>Traveling </a:t>
            </a:r>
            <a:r>
              <a:rPr sz="2800" dirty="0">
                <a:latin typeface="Times New Roman"/>
                <a:cs typeface="Times New Roman"/>
              </a:rPr>
              <a:t>together </a:t>
            </a:r>
            <a:r>
              <a:rPr sz="2800" spc="-5" dirty="0">
                <a:latin typeface="Times New Roman"/>
                <a:cs typeface="Times New Roman"/>
              </a:rPr>
              <a:t>where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official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business, </a:t>
            </a:r>
            <a:r>
              <a:rPr sz="2800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policy,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public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matter  is formulated, presented, discussed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voted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300">
              <a:latin typeface="Times New Roman"/>
              <a:cs typeface="Times New Roman"/>
            </a:endParaRPr>
          </a:p>
          <a:p>
            <a:pPr marL="241300" marR="497205" indent="-228600">
              <a:lnSpc>
                <a:spcPct val="90000"/>
              </a:lnSpc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Attending </a:t>
            </a:r>
            <a:r>
              <a:rPr sz="2800" spc="-5" dirty="0">
                <a:latin typeface="Times New Roman"/>
                <a:cs typeface="Times New Roman"/>
              </a:rPr>
              <a:t>social, civic, ceremonial </a:t>
            </a:r>
            <a:r>
              <a:rPr sz="2800" dirty="0">
                <a:latin typeface="Times New Roman"/>
                <a:cs typeface="Times New Roman"/>
              </a:rPr>
              <a:t>or religious </a:t>
            </a:r>
            <a:r>
              <a:rPr sz="2800" spc="-5" dirty="0">
                <a:latin typeface="Times New Roman"/>
                <a:cs typeface="Times New Roman"/>
              </a:rPr>
              <a:t>events where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 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official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business, </a:t>
            </a:r>
            <a:r>
              <a:rPr sz="28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policy,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public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matter is formulated,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presented, 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discussed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voted</a:t>
            </a:r>
            <a:r>
              <a:rPr sz="2800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2202" y="626440"/>
            <a:ext cx="43897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 is a</a:t>
            </a:r>
            <a:r>
              <a:rPr spc="-80" dirty="0"/>
              <a:t> </a:t>
            </a:r>
            <a:r>
              <a:rPr dirty="0"/>
              <a:t>Quorum?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12975"/>
            <a:ext cx="10135870" cy="375031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1300" marR="291465" indent="-228600">
              <a:lnSpc>
                <a:spcPct val="80000"/>
              </a:lnSpc>
              <a:spcBef>
                <a:spcPts val="72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 quorum is </a:t>
            </a: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minimum number of members </a:t>
            </a:r>
            <a:r>
              <a:rPr sz="2600" spc="5" dirty="0">
                <a:latin typeface="Times New Roman"/>
                <a:cs typeface="Times New Roman"/>
              </a:rPr>
              <a:t>who </a:t>
            </a:r>
            <a:r>
              <a:rPr sz="2600" dirty="0">
                <a:latin typeface="Times New Roman"/>
                <a:cs typeface="Times New Roman"/>
              </a:rPr>
              <a:t>must be present at</a:t>
            </a:r>
            <a:r>
              <a:rPr sz="2600" spc="-2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  </a:t>
            </a:r>
            <a:r>
              <a:rPr sz="2600" spc="-5" dirty="0">
                <a:latin typeface="Times New Roman"/>
                <a:cs typeface="Times New Roman"/>
              </a:rPr>
              <a:t>meeting </a:t>
            </a:r>
            <a:r>
              <a:rPr sz="2600" dirty="0">
                <a:latin typeface="Times New Roman"/>
                <a:cs typeface="Times New Roman"/>
              </a:rPr>
              <a:t>for business to be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transacted.</a:t>
            </a:r>
            <a:endParaRPr sz="2600">
              <a:latin typeface="Times New Roman"/>
              <a:cs typeface="Times New Roman"/>
            </a:endParaRPr>
          </a:p>
          <a:p>
            <a:pPr marL="241300" indent="-228600">
              <a:lnSpc>
                <a:spcPts val="3110"/>
              </a:lnSpc>
              <a:spcBef>
                <a:spcPts val="3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default rule is that a </a:t>
            </a:r>
            <a:r>
              <a:rPr sz="2600" spc="5" dirty="0">
                <a:latin typeface="Times New Roman"/>
                <a:cs typeface="Times New Roman"/>
              </a:rPr>
              <a:t>quorum </a:t>
            </a:r>
            <a:r>
              <a:rPr sz="2600" dirty="0">
                <a:latin typeface="Times New Roman"/>
                <a:cs typeface="Times New Roman"/>
              </a:rPr>
              <a:t>is a simple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majority.</a:t>
            </a:r>
            <a:endParaRPr sz="260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ct val="80000"/>
              </a:lnSpc>
              <a:spcBef>
                <a:spcPts val="52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Example: in a </a:t>
            </a:r>
            <a:r>
              <a:rPr sz="2200" spc="-10" dirty="0">
                <a:latin typeface="Times New Roman"/>
                <a:cs typeface="Times New Roman"/>
              </a:rPr>
              <a:t>7-member </a:t>
            </a:r>
            <a:r>
              <a:rPr sz="2200" spc="-30" dirty="0">
                <a:latin typeface="Times New Roman"/>
                <a:cs typeface="Times New Roman"/>
              </a:rPr>
              <a:t>body, </a:t>
            </a:r>
            <a:r>
              <a:rPr sz="2200" spc="-5" dirty="0">
                <a:latin typeface="Times New Roman"/>
                <a:cs typeface="Times New Roman"/>
              </a:rPr>
              <a:t>a quorum is 4. In a 6-member </a:t>
            </a:r>
            <a:r>
              <a:rPr sz="2200" spc="-30" dirty="0">
                <a:latin typeface="Times New Roman"/>
                <a:cs typeface="Times New Roman"/>
              </a:rPr>
              <a:t>body, </a:t>
            </a:r>
            <a:r>
              <a:rPr sz="2200" spc="-5" dirty="0">
                <a:latin typeface="Times New Roman"/>
                <a:cs typeface="Times New Roman"/>
              </a:rPr>
              <a:t>a quorum is also  4.</a:t>
            </a:r>
            <a:endParaRPr sz="2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 board can lose </a:t>
            </a:r>
            <a:r>
              <a:rPr sz="2600" spc="-5" dirty="0">
                <a:latin typeface="Times New Roman"/>
                <a:cs typeface="Times New Roman"/>
              </a:rPr>
              <a:t>its </a:t>
            </a:r>
            <a:r>
              <a:rPr sz="2600" dirty="0">
                <a:latin typeface="Times New Roman"/>
                <a:cs typeface="Times New Roman"/>
              </a:rPr>
              <a:t>quorum during the meeting if a </a:t>
            </a:r>
            <a:r>
              <a:rPr sz="2600" spc="-5" dirty="0">
                <a:latin typeface="Times New Roman"/>
                <a:cs typeface="Times New Roman"/>
              </a:rPr>
              <a:t>member</a:t>
            </a:r>
            <a:r>
              <a:rPr sz="2600" spc="-1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leaves.</a:t>
            </a:r>
            <a:endParaRPr sz="2600">
              <a:latin typeface="Times New Roman"/>
              <a:cs typeface="Times New Roman"/>
            </a:endParaRPr>
          </a:p>
          <a:p>
            <a:pPr marL="241300" marR="62865" indent="-228600">
              <a:lnSpc>
                <a:spcPts val="250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 board can </a:t>
            </a:r>
            <a:r>
              <a:rPr sz="2600" spc="5" dirty="0">
                <a:latin typeface="Times New Roman"/>
                <a:cs typeface="Times New Roman"/>
              </a:rPr>
              <a:t>have </a:t>
            </a:r>
            <a:r>
              <a:rPr sz="2600" dirty="0">
                <a:latin typeface="Times New Roman"/>
                <a:cs typeface="Times New Roman"/>
              </a:rPr>
              <a:t>a </a:t>
            </a:r>
            <a:r>
              <a:rPr sz="2600" spc="5" dirty="0">
                <a:latin typeface="Times New Roman"/>
                <a:cs typeface="Times New Roman"/>
              </a:rPr>
              <a:t>quorum </a:t>
            </a:r>
            <a:r>
              <a:rPr sz="2600" dirty="0">
                <a:latin typeface="Times New Roman"/>
                <a:cs typeface="Times New Roman"/>
              </a:rPr>
              <a:t>defined </a:t>
            </a:r>
            <a:r>
              <a:rPr sz="2600" spc="-5" dirty="0">
                <a:latin typeface="Times New Roman"/>
                <a:cs typeface="Times New Roman"/>
              </a:rPr>
              <a:t>different </a:t>
            </a:r>
            <a:r>
              <a:rPr sz="2600" dirty="0">
                <a:latin typeface="Times New Roman"/>
                <a:cs typeface="Times New Roman"/>
              </a:rPr>
              <a:t>– </a:t>
            </a:r>
            <a:r>
              <a:rPr sz="2600" spc="-5" dirty="0">
                <a:latin typeface="Times New Roman"/>
                <a:cs typeface="Times New Roman"/>
              </a:rPr>
              <a:t>either in its </a:t>
            </a:r>
            <a:r>
              <a:rPr sz="2600" dirty="0">
                <a:latin typeface="Times New Roman"/>
                <a:cs typeface="Times New Roman"/>
              </a:rPr>
              <a:t>charter or in</a:t>
            </a:r>
            <a:r>
              <a:rPr sz="2600" spc="-35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its  </a:t>
            </a:r>
            <a:r>
              <a:rPr sz="2600" dirty="0">
                <a:latin typeface="Times New Roman"/>
                <a:cs typeface="Times New Roman"/>
              </a:rPr>
              <a:t>establishing legislation.</a:t>
            </a:r>
            <a:endParaRPr sz="2600">
              <a:latin typeface="Times New Roman"/>
              <a:cs typeface="Times New Roman"/>
            </a:endParaRPr>
          </a:p>
          <a:p>
            <a:pPr marL="241300" marR="17780" indent="-228600">
              <a:lnSpc>
                <a:spcPct val="80000"/>
              </a:lnSpc>
              <a:spcBef>
                <a:spcPts val="102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Approval of a motion generally requires a simply </a:t>
            </a:r>
            <a:r>
              <a:rPr sz="2600" spc="-5" dirty="0">
                <a:latin typeface="Times New Roman"/>
                <a:cs typeface="Times New Roman"/>
              </a:rPr>
              <a:t>majority </a:t>
            </a:r>
            <a:r>
              <a:rPr sz="2600" dirty="0">
                <a:latin typeface="Times New Roman"/>
                <a:cs typeface="Times New Roman"/>
              </a:rPr>
              <a:t>of the members  present, unless the charter says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others.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6440"/>
            <a:ext cx="96640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Attorney General Opinion 80-31 -</a:t>
            </a:r>
            <a:r>
              <a:rPr spc="-120" dirty="0"/>
              <a:t> </a:t>
            </a:r>
            <a:r>
              <a:rPr dirty="0"/>
              <a:t>Quorum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3857"/>
            <a:ext cx="10330180" cy="3395979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 majority </a:t>
            </a:r>
            <a:r>
              <a:rPr sz="2800" dirty="0">
                <a:latin typeface="Times New Roman"/>
                <a:cs typeface="Times New Roman"/>
              </a:rPr>
              <a:t>of the supervisors shall constitute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quorum;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the  concurrence </a:t>
            </a:r>
            <a:r>
              <a:rPr sz="2800" spc="-5" dirty="0">
                <a:latin typeface="Times New Roman"/>
                <a:cs typeface="Times New Roman"/>
              </a:rPr>
              <a:t>of a majority of </a:t>
            </a:r>
            <a:r>
              <a:rPr sz="2800" dirty="0">
                <a:latin typeface="Times New Roman"/>
                <a:cs typeface="Times New Roman"/>
              </a:rPr>
              <a:t>the supervisors </a:t>
            </a:r>
            <a:r>
              <a:rPr sz="2800" spc="-5" dirty="0">
                <a:latin typeface="Times New Roman"/>
                <a:cs typeface="Times New Roman"/>
              </a:rPr>
              <a:t>in any matter with in </a:t>
            </a:r>
            <a:r>
              <a:rPr sz="2800" dirty="0">
                <a:latin typeface="Times New Roman"/>
                <a:cs typeface="Times New Roman"/>
              </a:rPr>
              <a:t>their  duties shall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required for its determination. </a:t>
            </a:r>
            <a:r>
              <a:rPr sz="2800" spc="-5" dirty="0">
                <a:latin typeface="Times New Roman"/>
                <a:cs typeface="Times New Roman"/>
              </a:rPr>
              <a:t>O.C.G.A. §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2-6-31.</a:t>
            </a:r>
            <a:endParaRPr sz="2800">
              <a:latin typeface="Times New Roman"/>
              <a:cs typeface="Times New Roman"/>
            </a:endParaRPr>
          </a:p>
          <a:p>
            <a:pPr marL="241300" marR="52705" indent="-228600">
              <a:lnSpc>
                <a:spcPts val="303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Attorney </a:t>
            </a:r>
            <a:r>
              <a:rPr sz="2800" spc="-5" dirty="0">
                <a:latin typeface="Times New Roman"/>
                <a:cs typeface="Times New Roman"/>
              </a:rPr>
              <a:t>General </a:t>
            </a:r>
            <a:r>
              <a:rPr sz="2800" dirty="0">
                <a:latin typeface="Times New Roman"/>
                <a:cs typeface="Times New Roman"/>
              </a:rPr>
              <a:t>Opinion </a:t>
            </a:r>
            <a:r>
              <a:rPr sz="2800" spc="-5" dirty="0">
                <a:latin typeface="Times New Roman"/>
                <a:cs typeface="Times New Roman"/>
              </a:rPr>
              <a:t>80-31, “The majority which is </a:t>
            </a:r>
            <a:r>
              <a:rPr sz="2800" dirty="0">
                <a:latin typeface="Times New Roman"/>
                <a:cs typeface="Times New Roman"/>
              </a:rPr>
              <a:t>required </a:t>
            </a:r>
            <a:r>
              <a:rPr sz="2800" spc="-5" dirty="0">
                <a:latin typeface="Times New Roman"/>
                <a:cs typeface="Times New Roman"/>
              </a:rPr>
              <a:t>for  </a:t>
            </a:r>
            <a:r>
              <a:rPr sz="2800" spc="-10" dirty="0">
                <a:latin typeface="Times New Roman"/>
                <a:cs typeface="Times New Roman"/>
              </a:rPr>
              <a:t>official </a:t>
            </a:r>
            <a:r>
              <a:rPr sz="2800" spc="-5" dirty="0">
                <a:latin typeface="Times New Roman"/>
                <a:cs typeface="Times New Roman"/>
              </a:rPr>
              <a:t>action is </a:t>
            </a:r>
            <a:r>
              <a:rPr sz="2800" dirty="0">
                <a:latin typeface="Times New Roman"/>
                <a:cs typeface="Times New Roman"/>
              </a:rPr>
              <a:t>the total </a:t>
            </a:r>
            <a:r>
              <a:rPr sz="2800" spc="-5" dirty="0">
                <a:latin typeface="Times New Roman"/>
                <a:cs typeface="Times New Roman"/>
              </a:rPr>
              <a:t>number </a:t>
            </a:r>
            <a:r>
              <a:rPr sz="2800" dirty="0">
                <a:latin typeface="Times New Roman"/>
                <a:cs typeface="Times New Roman"/>
              </a:rPr>
              <a:t>of positions on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board, rather than </a:t>
            </a:r>
            <a:r>
              <a:rPr sz="2800" spc="-5" dirty="0">
                <a:latin typeface="Times New Roman"/>
                <a:cs typeface="Times New Roman"/>
              </a:rPr>
              <a:t>a  majority of </a:t>
            </a:r>
            <a:r>
              <a:rPr sz="2800" dirty="0">
                <a:latin typeface="Times New Roman"/>
                <a:cs typeface="Times New Roman"/>
              </a:rPr>
              <a:t>those </a:t>
            </a:r>
            <a:r>
              <a:rPr sz="2800" spc="-5" dirty="0">
                <a:latin typeface="Times New Roman"/>
                <a:cs typeface="Times New Roman"/>
              </a:rPr>
              <a:t>present at a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meeting.”</a:t>
            </a:r>
            <a:endParaRPr sz="2800">
              <a:latin typeface="Times New Roman"/>
              <a:cs typeface="Times New Roman"/>
            </a:endParaRPr>
          </a:p>
          <a:p>
            <a:pPr marL="241300" marR="683895" indent="-228600">
              <a:lnSpc>
                <a:spcPts val="303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This is why </a:t>
            </a:r>
            <a:r>
              <a:rPr sz="2800" dirty="0">
                <a:latin typeface="Times New Roman"/>
                <a:cs typeface="Times New Roman"/>
              </a:rPr>
              <a:t>its </a:t>
            </a:r>
            <a:r>
              <a:rPr sz="2800" spc="-5" dirty="0">
                <a:latin typeface="Times New Roman"/>
                <a:cs typeface="Times New Roman"/>
              </a:rPr>
              <a:t>important </a:t>
            </a:r>
            <a:r>
              <a:rPr sz="2800" dirty="0">
                <a:latin typeface="Times New Roman"/>
                <a:cs typeface="Times New Roman"/>
              </a:rPr>
              <a:t>to fill open supervisor slots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ensure </a:t>
            </a:r>
            <a:r>
              <a:rPr sz="2800" spc="-5" dirty="0">
                <a:latin typeface="Times New Roman"/>
                <a:cs typeface="Times New Roman"/>
              </a:rPr>
              <a:t>a  quorum. </a:t>
            </a:r>
            <a:r>
              <a:rPr sz="2800" spc="-10" dirty="0">
                <a:latin typeface="Times New Roman"/>
                <a:cs typeface="Times New Roman"/>
              </a:rPr>
              <a:t>Official </a:t>
            </a:r>
            <a:r>
              <a:rPr sz="2800" dirty="0">
                <a:latin typeface="Times New Roman"/>
                <a:cs typeface="Times New Roman"/>
              </a:rPr>
              <a:t>business </a:t>
            </a:r>
            <a:r>
              <a:rPr sz="2800" spc="-5" dirty="0">
                <a:latin typeface="Times New Roman"/>
                <a:cs typeface="Times New Roman"/>
              </a:rPr>
              <a:t>cannot be conducted </a:t>
            </a:r>
            <a:r>
              <a:rPr sz="2800" dirty="0">
                <a:latin typeface="Times New Roman"/>
                <a:cs typeface="Times New Roman"/>
              </a:rPr>
              <a:t>without 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quorum.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4308" y="626440"/>
            <a:ext cx="57226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Open Access to</a:t>
            </a:r>
            <a:r>
              <a:rPr spc="-340" dirty="0"/>
              <a:t> </a:t>
            </a:r>
            <a:r>
              <a:rPr dirty="0"/>
              <a:t>Meetings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7281"/>
            <a:ext cx="10344785" cy="397446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41300" marR="5080" indent="-228600">
              <a:lnSpc>
                <a:spcPts val="2500"/>
              </a:lnSpc>
              <a:spcBef>
                <a:spcPts val="7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 </a:t>
            </a:r>
            <a:r>
              <a:rPr sz="2600" spc="-5" dirty="0">
                <a:latin typeface="Times New Roman"/>
                <a:cs typeface="Times New Roman"/>
              </a:rPr>
              <a:t>meeting must </a:t>
            </a:r>
            <a:r>
              <a:rPr sz="2600" dirty="0">
                <a:latin typeface="Times New Roman"/>
                <a:cs typeface="Times New Roman"/>
              </a:rPr>
              <a:t>be </a:t>
            </a:r>
            <a:r>
              <a:rPr sz="2600" spc="5" dirty="0">
                <a:latin typeface="Times New Roman"/>
                <a:cs typeface="Times New Roman"/>
              </a:rPr>
              <a:t>open </a:t>
            </a:r>
            <a:r>
              <a:rPr sz="2600" dirty="0">
                <a:latin typeface="Times New Roman"/>
                <a:cs typeface="Times New Roman"/>
              </a:rPr>
              <a:t>to the public, and </a:t>
            </a:r>
            <a:r>
              <a:rPr sz="2600" spc="-5" dirty="0">
                <a:latin typeface="Times New Roman"/>
                <a:cs typeface="Times New Roman"/>
              </a:rPr>
              <a:t>members </a:t>
            </a:r>
            <a:r>
              <a:rPr sz="2600" dirty="0">
                <a:latin typeface="Times New Roman"/>
                <a:cs typeface="Times New Roman"/>
              </a:rPr>
              <a:t>of the public </a:t>
            </a:r>
            <a:r>
              <a:rPr sz="2600" spc="-5" dirty="0">
                <a:latin typeface="Times New Roman"/>
                <a:cs typeface="Times New Roman"/>
              </a:rPr>
              <a:t>may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make  visual and </a:t>
            </a:r>
            <a:r>
              <a:rPr sz="2600" spc="5" dirty="0">
                <a:latin typeface="Times New Roman"/>
                <a:cs typeface="Times New Roman"/>
              </a:rPr>
              <a:t>sounds </a:t>
            </a:r>
            <a:r>
              <a:rPr sz="2600" dirty="0">
                <a:latin typeface="Times New Roman"/>
                <a:cs typeface="Times New Roman"/>
              </a:rPr>
              <a:t>recordings of the </a:t>
            </a:r>
            <a:r>
              <a:rPr sz="2600" spc="5" dirty="0">
                <a:latin typeface="Times New Roman"/>
                <a:cs typeface="Times New Roman"/>
              </a:rPr>
              <a:t>open </a:t>
            </a:r>
            <a:r>
              <a:rPr sz="2600" dirty="0">
                <a:latin typeface="Times New Roman"/>
                <a:cs typeface="Times New Roman"/>
              </a:rPr>
              <a:t>portions of any</a:t>
            </a:r>
            <a:r>
              <a:rPr sz="2600" spc="-1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meeting.</a:t>
            </a:r>
            <a:endParaRPr sz="2600">
              <a:latin typeface="Times New Roman"/>
              <a:cs typeface="Times New Roman"/>
            </a:endParaRPr>
          </a:p>
          <a:p>
            <a:pPr marL="241300" marR="261620" indent="-228600">
              <a:lnSpc>
                <a:spcPct val="80000"/>
              </a:lnSpc>
              <a:spcBef>
                <a:spcPts val="102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5" dirty="0">
                <a:latin typeface="Times New Roman"/>
                <a:cs typeface="Times New Roman"/>
              </a:rPr>
              <a:t>Any </a:t>
            </a:r>
            <a:r>
              <a:rPr sz="2600" dirty="0">
                <a:latin typeface="Times New Roman"/>
                <a:cs typeface="Times New Roman"/>
              </a:rPr>
              <a:t>agency </a:t>
            </a:r>
            <a:r>
              <a:rPr sz="2600" spc="-5" dirty="0">
                <a:latin typeface="Times New Roman"/>
                <a:cs typeface="Times New Roman"/>
              </a:rPr>
              <a:t>may </a:t>
            </a:r>
            <a:r>
              <a:rPr sz="2600" dirty="0">
                <a:latin typeface="Times New Roman"/>
                <a:cs typeface="Times New Roman"/>
              </a:rPr>
              <a:t>designate an area where equipment for visual and sound  recordings can be placed, so that the equipment does </a:t>
            </a:r>
            <a:r>
              <a:rPr sz="2600" spc="5" dirty="0">
                <a:latin typeface="Times New Roman"/>
                <a:cs typeface="Times New Roman"/>
              </a:rPr>
              <a:t>not </a:t>
            </a:r>
            <a:r>
              <a:rPr sz="2600" dirty="0">
                <a:latin typeface="Times New Roman"/>
                <a:cs typeface="Times New Roman"/>
              </a:rPr>
              <a:t>obstruct the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view  of </a:t>
            </a:r>
            <a:r>
              <a:rPr sz="2600" spc="-5" dirty="0">
                <a:latin typeface="Times New Roman"/>
                <a:cs typeface="Times New Roman"/>
              </a:rPr>
              <a:t>meeting </a:t>
            </a:r>
            <a:r>
              <a:rPr sz="2600" dirty="0">
                <a:latin typeface="Times New Roman"/>
                <a:cs typeface="Times New Roman"/>
              </a:rPr>
              <a:t>attendees and use of the equipment is </a:t>
            </a:r>
            <a:r>
              <a:rPr sz="2600" spc="5" dirty="0">
                <a:latin typeface="Times New Roman"/>
                <a:cs typeface="Times New Roman"/>
              </a:rPr>
              <a:t>not </a:t>
            </a:r>
            <a:r>
              <a:rPr sz="2600" dirty="0">
                <a:latin typeface="Times New Roman"/>
                <a:cs typeface="Times New Roman"/>
              </a:rPr>
              <a:t>disruptive to the  meeting.</a:t>
            </a:r>
            <a:endParaRPr sz="2600">
              <a:latin typeface="Times New Roman"/>
              <a:cs typeface="Times New Roman"/>
            </a:endParaRPr>
          </a:p>
          <a:p>
            <a:pPr marL="241300" marR="520700" indent="-228600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Motions and votes taken during the meeting should be clear and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specific  </a:t>
            </a:r>
            <a:r>
              <a:rPr sz="2600" spc="5" dirty="0">
                <a:latin typeface="Times New Roman"/>
                <a:cs typeface="Times New Roman"/>
              </a:rPr>
              <a:t>enough </a:t>
            </a:r>
            <a:r>
              <a:rPr sz="2600" spc="-5" dirty="0">
                <a:latin typeface="Times New Roman"/>
                <a:cs typeface="Times New Roman"/>
              </a:rPr>
              <a:t>that </a:t>
            </a:r>
            <a:r>
              <a:rPr sz="2600" dirty="0">
                <a:latin typeface="Times New Roman"/>
                <a:cs typeface="Times New Roman"/>
              </a:rPr>
              <a:t>the </a:t>
            </a:r>
            <a:r>
              <a:rPr sz="2600" spc="5" dirty="0">
                <a:latin typeface="Times New Roman"/>
                <a:cs typeface="Times New Roman"/>
              </a:rPr>
              <a:t>public knows what </a:t>
            </a:r>
            <a:r>
              <a:rPr sz="2600" dirty="0">
                <a:latin typeface="Times New Roman"/>
                <a:cs typeface="Times New Roman"/>
              </a:rPr>
              <a:t>is being discussed or voted</a:t>
            </a:r>
            <a:r>
              <a:rPr sz="2600" spc="-160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on.</a:t>
            </a:r>
            <a:endParaRPr sz="2600">
              <a:latin typeface="Times New Roman"/>
              <a:cs typeface="Times New Roman"/>
            </a:endParaRPr>
          </a:p>
          <a:p>
            <a:pPr marL="241300" marR="72390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i="1" dirty="0">
                <a:latin typeface="Times New Roman"/>
                <a:cs typeface="Times New Roman"/>
              </a:rPr>
              <a:t>Note</a:t>
            </a:r>
            <a:r>
              <a:rPr sz="2600" dirty="0">
                <a:latin typeface="Times New Roman"/>
                <a:cs typeface="Times New Roman"/>
              </a:rPr>
              <a:t>: the </a:t>
            </a:r>
            <a:r>
              <a:rPr sz="2600" spc="-10" dirty="0">
                <a:latin typeface="Times New Roman"/>
                <a:cs typeface="Times New Roman"/>
              </a:rPr>
              <a:t>Governor’s </a:t>
            </a:r>
            <a:r>
              <a:rPr sz="2600" dirty="0">
                <a:latin typeface="Times New Roman"/>
                <a:cs typeface="Times New Roman"/>
              </a:rPr>
              <a:t>COVID-19 Public Health </a:t>
            </a:r>
            <a:r>
              <a:rPr sz="2600" spc="-10" dirty="0">
                <a:latin typeface="Times New Roman"/>
                <a:cs typeface="Times New Roman"/>
              </a:rPr>
              <a:t>Emergency </a:t>
            </a:r>
            <a:r>
              <a:rPr sz="2600" dirty="0">
                <a:latin typeface="Times New Roman"/>
                <a:cs typeface="Times New Roman"/>
              </a:rPr>
              <a:t>Order has </a:t>
            </a:r>
            <a:r>
              <a:rPr sz="2600" spc="-5" dirty="0">
                <a:latin typeface="Times New Roman"/>
                <a:cs typeface="Times New Roman"/>
              </a:rPr>
              <a:t>been  </a:t>
            </a:r>
            <a:r>
              <a:rPr sz="2600" dirty="0">
                <a:latin typeface="Times New Roman"/>
                <a:cs typeface="Times New Roman"/>
              </a:rPr>
              <a:t>lifted and </a:t>
            </a:r>
            <a:r>
              <a:rPr sz="2600" spc="-5" dirty="0">
                <a:latin typeface="Times New Roman"/>
                <a:cs typeface="Times New Roman"/>
              </a:rPr>
              <a:t>meetings </a:t>
            </a:r>
            <a:r>
              <a:rPr sz="2600" dirty="0">
                <a:latin typeface="Times New Roman"/>
                <a:cs typeface="Times New Roman"/>
              </a:rPr>
              <a:t>must again be held in person. </a:t>
            </a:r>
            <a:r>
              <a:rPr sz="2600" spc="-15" dirty="0">
                <a:latin typeface="Times New Roman"/>
                <a:cs typeface="Times New Roman"/>
              </a:rPr>
              <a:t>However, </a:t>
            </a:r>
            <a:r>
              <a:rPr sz="2600" dirty="0">
                <a:latin typeface="Times New Roman"/>
                <a:cs typeface="Times New Roman"/>
              </a:rPr>
              <a:t>Board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members  </a:t>
            </a:r>
            <a:r>
              <a:rPr sz="2600" spc="5" dirty="0">
                <a:latin typeface="Times New Roman"/>
                <a:cs typeface="Times New Roman"/>
              </a:rPr>
              <a:t>who </a:t>
            </a:r>
            <a:r>
              <a:rPr sz="2600" dirty="0">
                <a:latin typeface="Times New Roman"/>
                <a:cs typeface="Times New Roman"/>
              </a:rPr>
              <a:t>are unable to attend in person, </a:t>
            </a:r>
            <a:r>
              <a:rPr sz="2600" spc="-5" dirty="0">
                <a:latin typeface="Times New Roman"/>
                <a:cs typeface="Times New Roman"/>
              </a:rPr>
              <a:t>may </a:t>
            </a:r>
            <a:r>
              <a:rPr sz="2600" dirty="0">
                <a:latin typeface="Times New Roman"/>
                <a:cs typeface="Times New Roman"/>
              </a:rPr>
              <a:t>take part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electronically.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466725" marR="5080" indent="946785">
              <a:lnSpc>
                <a:spcPts val="4750"/>
              </a:lnSpc>
              <a:spcBef>
                <a:spcPts val="705"/>
              </a:spcBef>
            </a:pPr>
            <a:r>
              <a:rPr spc="-15" dirty="0"/>
              <a:t>Transparency </a:t>
            </a:r>
            <a:r>
              <a:rPr dirty="0"/>
              <a:t>in  Meetings and</a:t>
            </a:r>
            <a:r>
              <a:rPr spc="-80" dirty="0"/>
              <a:t> </a:t>
            </a:r>
            <a:r>
              <a:rPr dirty="0"/>
              <a:t>Records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64445" cy="27565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O.C.G.A. § </a:t>
            </a:r>
            <a:r>
              <a:rPr sz="2800" dirty="0">
                <a:latin typeface="Times New Roman"/>
                <a:cs typeface="Times New Roman"/>
              </a:rPr>
              <a:t>50-18-70 </a:t>
            </a:r>
            <a:r>
              <a:rPr sz="2800" spc="-5" dirty="0">
                <a:latin typeface="Times New Roman"/>
                <a:cs typeface="Times New Roman"/>
              </a:rPr>
              <a:t>“(a) The General Assembly </a:t>
            </a:r>
            <a:r>
              <a:rPr sz="2800" dirty="0">
                <a:latin typeface="Times New Roman"/>
                <a:cs typeface="Times New Roman"/>
              </a:rPr>
              <a:t>finds </a:t>
            </a:r>
            <a:r>
              <a:rPr sz="2800" spc="-5" dirty="0">
                <a:latin typeface="Times New Roman"/>
                <a:cs typeface="Times New Roman"/>
              </a:rPr>
              <a:t>and declares  </a:t>
            </a:r>
            <a:r>
              <a:rPr sz="2800" dirty="0">
                <a:latin typeface="Times New Roman"/>
                <a:cs typeface="Times New Roman"/>
              </a:rPr>
              <a:t>that the strong public policy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this </a:t>
            </a:r>
            <a:r>
              <a:rPr sz="2800" spc="-5" dirty="0">
                <a:latin typeface="Times New Roman"/>
                <a:cs typeface="Times New Roman"/>
              </a:rPr>
              <a:t>state is in </a:t>
            </a:r>
            <a:r>
              <a:rPr sz="2800" dirty="0">
                <a:latin typeface="Times New Roman"/>
                <a:cs typeface="Times New Roman"/>
              </a:rPr>
              <a:t>favor of open  </a:t>
            </a:r>
            <a:r>
              <a:rPr sz="2800" spc="-5" dirty="0">
                <a:latin typeface="Times New Roman"/>
                <a:cs typeface="Times New Roman"/>
              </a:rPr>
              <a:t>government; </a:t>
            </a:r>
            <a:r>
              <a:rPr sz="2800" dirty="0">
                <a:latin typeface="Times New Roman"/>
                <a:cs typeface="Times New Roman"/>
              </a:rPr>
              <a:t>that open </a:t>
            </a:r>
            <a:r>
              <a:rPr sz="2800" spc="-5" dirty="0">
                <a:latin typeface="Times New Roman"/>
                <a:cs typeface="Times New Roman"/>
              </a:rPr>
              <a:t>government is </a:t>
            </a:r>
            <a:r>
              <a:rPr sz="2800" dirty="0">
                <a:latin typeface="Times New Roman"/>
                <a:cs typeface="Times New Roman"/>
              </a:rPr>
              <a:t>essential </a:t>
            </a:r>
            <a:r>
              <a:rPr sz="2800" spc="-5" dirty="0">
                <a:latin typeface="Times New Roman"/>
                <a:cs typeface="Times New Roman"/>
              </a:rPr>
              <a:t>to a free, </a:t>
            </a:r>
            <a:r>
              <a:rPr sz="2800" dirty="0">
                <a:latin typeface="Times New Roman"/>
                <a:cs typeface="Times New Roman"/>
              </a:rPr>
              <a:t>open, </a:t>
            </a:r>
            <a:r>
              <a:rPr sz="2800" spc="-5" dirty="0">
                <a:latin typeface="Times New Roman"/>
                <a:cs typeface="Times New Roman"/>
              </a:rPr>
              <a:t>and  democratic </a:t>
            </a:r>
            <a:r>
              <a:rPr sz="2800" dirty="0">
                <a:latin typeface="Times New Roman"/>
                <a:cs typeface="Times New Roman"/>
              </a:rPr>
              <a:t>society;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that public </a:t>
            </a:r>
            <a:r>
              <a:rPr sz="2800" spc="-5" dirty="0">
                <a:latin typeface="Times New Roman"/>
                <a:cs typeface="Times New Roman"/>
              </a:rPr>
              <a:t>access to </a:t>
            </a:r>
            <a:r>
              <a:rPr sz="2800" dirty="0">
                <a:latin typeface="Times New Roman"/>
                <a:cs typeface="Times New Roman"/>
              </a:rPr>
              <a:t>public records should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  encourages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foster confidence in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government</a:t>
            </a:r>
            <a:r>
              <a:rPr sz="2800" spc="-5" dirty="0">
                <a:latin typeface="Times New Roman"/>
                <a:cs typeface="Times New Roman"/>
              </a:rPr>
              <a:t> and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that the  public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can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evaluate the expenditure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public funds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 efficient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 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proper functioning of its</a:t>
            </a:r>
            <a:r>
              <a:rPr sz="2800" u="heavy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institutions</a:t>
            </a:r>
            <a:r>
              <a:rPr sz="2800" spc="-5" dirty="0">
                <a:latin typeface="Times New Roman"/>
                <a:cs typeface="Times New Roman"/>
              </a:rPr>
              <a:t>.”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9865" y="626440"/>
            <a:ext cx="51955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TRAINING</a:t>
            </a:r>
            <a:r>
              <a:rPr spc="-335" dirty="0"/>
              <a:t> </a:t>
            </a:r>
            <a:r>
              <a:rPr dirty="0"/>
              <a:t>AGENDA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7509"/>
            <a:ext cx="5936615" cy="3605529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Role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Department of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Law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Roles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10" dirty="0">
                <a:latin typeface="Times New Roman"/>
                <a:cs typeface="Times New Roman"/>
              </a:rPr>
              <a:t>Different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Organizations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Open Meetings</a:t>
            </a:r>
            <a:r>
              <a:rPr sz="2800" spc="-1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Act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Open Records Act</a:t>
            </a:r>
            <a:r>
              <a:rPr sz="2800" spc="-1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(GORA)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Ethics and </a:t>
            </a:r>
            <a:r>
              <a:rPr sz="2800" dirty="0">
                <a:latin typeface="Times New Roman"/>
                <a:cs typeface="Times New Roman"/>
              </a:rPr>
              <a:t>Professionalism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Districts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Law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Erosion </a:t>
            </a:r>
            <a:r>
              <a:rPr sz="2800" spc="-5" dirty="0">
                <a:latin typeface="Times New Roman"/>
                <a:cs typeface="Times New Roman"/>
              </a:rPr>
              <a:t>and Sedimentation</a:t>
            </a:r>
            <a:r>
              <a:rPr sz="2800" spc="-1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5560" marR="5080" indent="878205">
              <a:lnSpc>
                <a:spcPts val="4750"/>
              </a:lnSpc>
              <a:spcBef>
                <a:spcPts val="705"/>
              </a:spcBef>
            </a:pPr>
            <a:r>
              <a:rPr dirty="0"/>
              <a:t>Intersection of Open  Meetings and Open</a:t>
            </a:r>
            <a:r>
              <a:rPr spc="-100" dirty="0"/>
              <a:t> </a:t>
            </a:r>
            <a:r>
              <a:rPr dirty="0"/>
              <a:t>Records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39045" cy="377761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definition of “public record”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includes text messages and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emails 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that discuss public business,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even if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they are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sent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from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personal</a:t>
            </a:r>
            <a:r>
              <a:rPr sz="2800" u="heavy" spc="-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cell 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phone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private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email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account</a:t>
            </a:r>
            <a:r>
              <a:rPr sz="2800" spc="-10" dirty="0">
                <a:latin typeface="Times New Roman"/>
                <a:cs typeface="Times New Roman"/>
              </a:rPr>
              <a:t>. </a:t>
            </a:r>
            <a:r>
              <a:rPr sz="2800" b="1" spc="-5" dirty="0">
                <a:latin typeface="Times New Roman"/>
                <a:cs typeface="Times New Roman"/>
              </a:rPr>
              <a:t>It is the content of the message or  email </a:t>
            </a:r>
            <a:r>
              <a:rPr sz="2800" b="1" dirty="0">
                <a:latin typeface="Times New Roman"/>
                <a:cs typeface="Times New Roman"/>
              </a:rPr>
              <a:t>that </a:t>
            </a:r>
            <a:r>
              <a:rPr sz="2800" b="1" spc="-5" dirty="0">
                <a:latin typeface="Times New Roman"/>
                <a:cs typeface="Times New Roman"/>
              </a:rPr>
              <a:t>is</a:t>
            </a:r>
            <a:r>
              <a:rPr sz="2800" b="1" dirty="0">
                <a:latin typeface="Times New Roman"/>
                <a:cs typeface="Times New Roman"/>
              </a:rPr>
              <a:t> important.</a:t>
            </a:r>
            <a:endParaRPr sz="2800">
              <a:latin typeface="Times New Roman"/>
              <a:cs typeface="Times New Roman"/>
            </a:endParaRPr>
          </a:p>
          <a:p>
            <a:pPr marL="241300" marR="427990" indent="-228600">
              <a:lnSpc>
                <a:spcPts val="302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Records Retention Act </a:t>
            </a:r>
            <a:r>
              <a:rPr sz="2800" dirty="0">
                <a:latin typeface="Times New Roman"/>
                <a:cs typeface="Times New Roman"/>
              </a:rPr>
              <a:t>requires those records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retained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  accordance with </a:t>
            </a:r>
            <a:r>
              <a:rPr sz="2800" dirty="0">
                <a:latin typeface="Times New Roman"/>
                <a:cs typeface="Times New Roman"/>
              </a:rPr>
              <a:t>state records </a:t>
            </a:r>
            <a:r>
              <a:rPr sz="2800" spc="-5" dirty="0">
                <a:latin typeface="Times New Roman"/>
                <a:cs typeface="Times New Roman"/>
              </a:rPr>
              <a:t>retention</a:t>
            </a:r>
            <a:r>
              <a:rPr sz="2800" dirty="0">
                <a:latin typeface="Times New Roman"/>
                <a:cs typeface="Times New Roman"/>
              </a:rPr>
              <a:t> schedules.</a:t>
            </a:r>
            <a:endParaRPr sz="2800">
              <a:latin typeface="Times New Roman"/>
              <a:cs typeface="Times New Roman"/>
            </a:endParaRPr>
          </a:p>
          <a:p>
            <a:pPr marL="241300" marR="9525" indent="-228600" algn="just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Therefore, </a:t>
            </a:r>
            <a:r>
              <a:rPr sz="2800" dirty="0">
                <a:latin typeface="Times New Roman"/>
                <a:cs typeface="Times New Roman"/>
              </a:rPr>
              <a:t>anyone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spc="-5" dirty="0">
                <a:latin typeface="Times New Roman"/>
                <a:cs typeface="Times New Roman"/>
              </a:rPr>
              <a:t>request copies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text messages and </a:t>
            </a:r>
            <a:r>
              <a:rPr sz="2800" spc="-10" dirty="0">
                <a:latin typeface="Times New Roman"/>
                <a:cs typeface="Times New Roman"/>
              </a:rPr>
              <a:t>emails  </a:t>
            </a:r>
            <a:r>
              <a:rPr sz="2800" spc="-5" dirty="0">
                <a:latin typeface="Times New Roman"/>
                <a:cs typeface="Times New Roman"/>
              </a:rPr>
              <a:t>sent or received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a board </a:t>
            </a:r>
            <a:r>
              <a:rPr sz="2800" spc="-25" dirty="0">
                <a:latin typeface="Times New Roman"/>
                <a:cs typeface="Times New Roman"/>
              </a:rPr>
              <a:t>member,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if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those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messages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discuss public  business.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7864" y="626440"/>
            <a:ext cx="74656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Text </a:t>
            </a:r>
            <a:r>
              <a:rPr dirty="0"/>
              <a:t>Messages are Open</a:t>
            </a:r>
            <a:r>
              <a:rPr spc="-20" dirty="0"/>
              <a:t> </a:t>
            </a:r>
            <a:r>
              <a:rPr dirty="0"/>
              <a:t>Records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8674" y="1918157"/>
            <a:ext cx="10143490" cy="211709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 algn="just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5" dirty="0">
                <a:latin typeface="Times New Roman"/>
                <a:cs typeface="Times New Roman"/>
              </a:rPr>
              <a:t>Text </a:t>
            </a:r>
            <a:r>
              <a:rPr sz="2800" spc="-5" dirty="0">
                <a:latin typeface="Times New Roman"/>
                <a:cs typeface="Times New Roman"/>
              </a:rPr>
              <a:t>messages sent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received by a </a:t>
            </a:r>
            <a:r>
              <a:rPr sz="2800" dirty="0">
                <a:latin typeface="Times New Roman"/>
                <a:cs typeface="Times New Roman"/>
              </a:rPr>
              <a:t>public </a:t>
            </a:r>
            <a:r>
              <a:rPr sz="2800" spc="-10" dirty="0">
                <a:latin typeface="Times New Roman"/>
                <a:cs typeface="Times New Roman"/>
              </a:rPr>
              <a:t>official </a:t>
            </a:r>
            <a:r>
              <a:rPr sz="2800" spc="-5" dirty="0">
                <a:latin typeface="Times New Roman"/>
                <a:cs typeface="Times New Roman"/>
              </a:rPr>
              <a:t>or employee that  concern </a:t>
            </a:r>
            <a:r>
              <a:rPr sz="2800" dirty="0">
                <a:latin typeface="Times New Roman"/>
                <a:cs typeface="Times New Roman"/>
              </a:rPr>
              <a:t>public business </a:t>
            </a:r>
            <a:r>
              <a:rPr sz="2800" spc="-5" dirty="0">
                <a:latin typeface="Times New Roman"/>
                <a:cs typeface="Times New Roman"/>
              </a:rPr>
              <a:t>are </a:t>
            </a:r>
            <a:r>
              <a:rPr sz="2800" dirty="0">
                <a:latin typeface="Times New Roman"/>
                <a:cs typeface="Times New Roman"/>
              </a:rPr>
              <a:t>public </a:t>
            </a:r>
            <a:r>
              <a:rPr sz="2800" spc="-5" dirty="0">
                <a:latin typeface="Times New Roman"/>
                <a:cs typeface="Times New Roman"/>
              </a:rPr>
              <a:t>records, and should be </a:t>
            </a:r>
            <a:r>
              <a:rPr sz="2800" dirty="0">
                <a:latin typeface="Times New Roman"/>
                <a:cs typeface="Times New Roman"/>
              </a:rPr>
              <a:t>provided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  response to a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request.</a:t>
            </a:r>
            <a:endParaRPr sz="2800">
              <a:latin typeface="Times New Roman"/>
              <a:cs typeface="Times New Roman"/>
            </a:endParaRPr>
          </a:p>
          <a:p>
            <a:pPr marL="241300" marR="673100" indent="-228600" algn="just">
              <a:lnSpc>
                <a:spcPts val="303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content of the text message determines whether it is a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public 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record-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who the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phone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belongs</a:t>
            </a:r>
            <a:r>
              <a:rPr sz="2800" u="heavy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2800" spc="5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8140" y="283463"/>
            <a:ext cx="1487423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86605" y="626440"/>
            <a:ext cx="401827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Public</a:t>
            </a:r>
            <a:r>
              <a:rPr spc="-75" dirty="0"/>
              <a:t> </a:t>
            </a:r>
            <a:r>
              <a:rPr dirty="0"/>
              <a:t>Comments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141347"/>
            <a:ext cx="10313035" cy="3577590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241300" marR="227329" indent="-228600">
              <a:lnSpc>
                <a:spcPct val="7000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Open Meetings Act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does </a:t>
            </a:r>
            <a:r>
              <a:rPr sz="26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require</a:t>
            </a:r>
            <a:r>
              <a:rPr sz="2600" dirty="0">
                <a:latin typeface="Times New Roman"/>
                <a:cs typeface="Times New Roman"/>
              </a:rPr>
              <a:t> boards to </a:t>
            </a:r>
            <a:r>
              <a:rPr sz="2600" spc="-5" dirty="0">
                <a:latin typeface="Times New Roman"/>
                <a:cs typeface="Times New Roman"/>
              </a:rPr>
              <a:t>allow </a:t>
            </a:r>
            <a:r>
              <a:rPr sz="2600" dirty="0">
                <a:latin typeface="Times New Roman"/>
                <a:cs typeface="Times New Roman"/>
              </a:rPr>
              <a:t>public</a:t>
            </a:r>
            <a:r>
              <a:rPr sz="2600" spc="-29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comments  </a:t>
            </a:r>
            <a:r>
              <a:rPr sz="2600" dirty="0">
                <a:latin typeface="Times New Roman"/>
                <a:cs typeface="Times New Roman"/>
              </a:rPr>
              <a:t>during a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meeting.</a:t>
            </a:r>
            <a:endParaRPr sz="2600">
              <a:latin typeface="Times New Roman"/>
              <a:cs typeface="Times New Roman"/>
            </a:endParaRPr>
          </a:p>
          <a:p>
            <a:pPr marL="241300" indent="-228600">
              <a:lnSpc>
                <a:spcPts val="2650"/>
              </a:lnSpc>
              <a:spcBef>
                <a:spcPts val="6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If a board does allow public comments, it is generally most </a:t>
            </a:r>
            <a:r>
              <a:rPr sz="2600" spc="-5" dirty="0">
                <a:latin typeface="Times New Roman"/>
                <a:cs typeface="Times New Roman"/>
              </a:rPr>
              <a:t>efficient </a:t>
            </a:r>
            <a:r>
              <a:rPr sz="2600" dirty="0">
                <a:latin typeface="Times New Roman"/>
                <a:cs typeface="Times New Roman"/>
              </a:rPr>
              <a:t>to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have</a:t>
            </a:r>
            <a:endParaRPr sz="2600">
              <a:latin typeface="Times New Roman"/>
              <a:cs typeface="Times New Roman"/>
            </a:endParaRPr>
          </a:p>
          <a:p>
            <a:pPr marL="241300">
              <a:lnSpc>
                <a:spcPts val="2185"/>
              </a:lnSpc>
            </a:pPr>
            <a:r>
              <a:rPr sz="2600" dirty="0">
                <a:latin typeface="Times New Roman"/>
                <a:cs typeface="Times New Roman"/>
              </a:rPr>
              <a:t>all comments </a:t>
            </a:r>
            <a:r>
              <a:rPr sz="2600" spc="-5" dirty="0">
                <a:latin typeface="Times New Roman"/>
                <a:cs typeface="Times New Roman"/>
              </a:rPr>
              <a:t>made </a:t>
            </a:r>
            <a:r>
              <a:rPr sz="2600" dirty="0">
                <a:latin typeface="Times New Roman"/>
                <a:cs typeface="Times New Roman"/>
              </a:rPr>
              <a:t>at </a:t>
            </a:r>
            <a:r>
              <a:rPr sz="2600" spc="-5" dirty="0">
                <a:latin typeface="Times New Roman"/>
                <a:cs typeface="Times New Roman"/>
              </a:rPr>
              <a:t>the same time, </a:t>
            </a:r>
            <a:r>
              <a:rPr sz="2600" dirty="0">
                <a:latin typeface="Times New Roman"/>
                <a:cs typeface="Times New Roman"/>
              </a:rPr>
              <a:t>either at </a:t>
            </a: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beginning or end of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the</a:t>
            </a:r>
            <a:endParaRPr sz="2600">
              <a:latin typeface="Times New Roman"/>
              <a:cs typeface="Times New Roman"/>
            </a:endParaRPr>
          </a:p>
          <a:p>
            <a:pPr marL="241300" marR="803910">
              <a:lnSpc>
                <a:spcPct val="70000"/>
              </a:lnSpc>
              <a:spcBef>
                <a:spcPts val="470"/>
              </a:spcBef>
            </a:pPr>
            <a:r>
              <a:rPr sz="2600" dirty="0">
                <a:latin typeface="Times New Roman"/>
                <a:cs typeface="Times New Roman"/>
              </a:rPr>
              <a:t>meeting. It is also advisable to place a </a:t>
            </a:r>
            <a:r>
              <a:rPr sz="2600" spc="-5" dirty="0">
                <a:latin typeface="Times New Roman"/>
                <a:cs typeface="Times New Roman"/>
              </a:rPr>
              <a:t>time limit </a:t>
            </a:r>
            <a:r>
              <a:rPr sz="2600" dirty="0">
                <a:latin typeface="Times New Roman"/>
                <a:cs typeface="Times New Roman"/>
              </a:rPr>
              <a:t>on public comments,  otherwise meetings </a:t>
            </a:r>
            <a:r>
              <a:rPr sz="2600" spc="-5" dirty="0">
                <a:latin typeface="Times New Roman"/>
                <a:cs typeface="Times New Roman"/>
              </a:rPr>
              <a:t>may </a:t>
            </a:r>
            <a:r>
              <a:rPr sz="2600" dirty="0">
                <a:latin typeface="Times New Roman"/>
                <a:cs typeface="Times New Roman"/>
              </a:rPr>
              <a:t>become solely public comment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periods.</a:t>
            </a:r>
            <a:endParaRPr sz="2600">
              <a:latin typeface="Times New Roman"/>
              <a:cs typeface="Times New Roman"/>
            </a:endParaRPr>
          </a:p>
          <a:p>
            <a:pPr marL="241300" marR="70485" indent="-228600">
              <a:lnSpc>
                <a:spcPct val="7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Boards should avoid allowing pubic comment while the board is discussing  a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motion.</a:t>
            </a:r>
            <a:endParaRPr sz="2600">
              <a:latin typeface="Times New Roman"/>
              <a:cs typeface="Times New Roman"/>
            </a:endParaRPr>
          </a:p>
          <a:p>
            <a:pPr marL="241300" indent="-228600">
              <a:lnSpc>
                <a:spcPts val="2650"/>
              </a:lnSpc>
              <a:spcBef>
                <a:spcPts val="6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Board members </a:t>
            </a:r>
            <a:r>
              <a:rPr sz="2600" spc="5" dirty="0">
                <a:latin typeface="Times New Roman"/>
                <a:cs typeface="Times New Roman"/>
              </a:rPr>
              <a:t>should </a:t>
            </a:r>
            <a:r>
              <a:rPr sz="2600" dirty="0">
                <a:latin typeface="Times New Roman"/>
                <a:cs typeface="Times New Roman"/>
              </a:rPr>
              <a:t>also avoid having </a:t>
            </a:r>
            <a:r>
              <a:rPr sz="2600" spc="-5" dirty="0">
                <a:latin typeface="Times New Roman"/>
                <a:cs typeface="Times New Roman"/>
              </a:rPr>
              <a:t>back-and-forth </a:t>
            </a:r>
            <a:r>
              <a:rPr sz="2600" dirty="0">
                <a:latin typeface="Times New Roman"/>
                <a:cs typeface="Times New Roman"/>
              </a:rPr>
              <a:t>discussions</a:t>
            </a:r>
            <a:r>
              <a:rPr sz="2600" spc="-1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with</a:t>
            </a:r>
            <a:endParaRPr sz="2600">
              <a:latin typeface="Times New Roman"/>
              <a:cs typeface="Times New Roman"/>
            </a:endParaRPr>
          </a:p>
          <a:p>
            <a:pPr marL="241300" marR="1165225">
              <a:lnSpc>
                <a:spcPct val="70000"/>
              </a:lnSpc>
              <a:spcBef>
                <a:spcPts val="465"/>
              </a:spcBef>
            </a:pPr>
            <a:r>
              <a:rPr sz="2600" dirty="0">
                <a:latin typeface="Times New Roman"/>
                <a:cs typeface="Times New Roman"/>
              </a:rPr>
              <a:t>the </a:t>
            </a:r>
            <a:r>
              <a:rPr sz="2600" spc="5" dirty="0">
                <a:latin typeface="Times New Roman"/>
                <a:cs typeface="Times New Roman"/>
              </a:rPr>
              <a:t>people </a:t>
            </a:r>
            <a:r>
              <a:rPr sz="2600" dirty="0">
                <a:latin typeface="Times New Roman"/>
                <a:cs typeface="Times New Roman"/>
              </a:rPr>
              <a:t>making public comments. Public comments can</a:t>
            </a:r>
            <a:r>
              <a:rPr sz="2600" spc="-8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become  disorderly and unmanageable if this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occurs.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9489" y="626440"/>
            <a:ext cx="66522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Notices for Regular</a:t>
            </a:r>
            <a:r>
              <a:rPr spc="-105" dirty="0"/>
              <a:t> </a:t>
            </a:r>
            <a:r>
              <a:rPr dirty="0"/>
              <a:t>Meetings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54945" cy="324040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  <a:tab pos="9817735" algn="l"/>
              </a:tabLst>
            </a:pPr>
            <a:r>
              <a:rPr sz="2800" spc="-5" dirty="0">
                <a:latin typeface="Times New Roman"/>
                <a:cs typeface="Times New Roman"/>
              </a:rPr>
              <a:t>An agency </a:t>
            </a:r>
            <a:r>
              <a:rPr sz="2800" spc="-10" dirty="0">
                <a:latin typeface="Times New Roman"/>
                <a:cs typeface="Times New Roman"/>
              </a:rPr>
              <a:t>must </a:t>
            </a:r>
            <a:r>
              <a:rPr sz="2800" dirty="0">
                <a:latin typeface="Times New Roman"/>
                <a:cs typeface="Times New Roman"/>
              </a:rPr>
              <a:t>establish </a:t>
            </a:r>
            <a:r>
              <a:rPr sz="2800" spc="-5" dirty="0">
                <a:latin typeface="Times New Roman"/>
                <a:cs typeface="Times New Roman"/>
              </a:rPr>
              <a:t>a regular meeting schedule </a:t>
            </a:r>
            <a:r>
              <a:rPr sz="2800" dirty="0">
                <a:latin typeface="Times New Roman"/>
                <a:cs typeface="Times New Roman"/>
              </a:rPr>
              <a:t>(such </a:t>
            </a:r>
            <a:r>
              <a:rPr sz="2800" spc="-5" dirty="0">
                <a:latin typeface="Times New Roman"/>
                <a:cs typeface="Times New Roman"/>
              </a:rPr>
              <a:t>as </a:t>
            </a:r>
            <a:r>
              <a:rPr sz="2800" dirty="0">
                <a:latin typeface="Times New Roman"/>
                <a:cs typeface="Times New Roman"/>
              </a:rPr>
              <a:t>“the 2nd  </a:t>
            </a:r>
            <a:r>
              <a:rPr sz="2800" spc="-15" dirty="0">
                <a:latin typeface="Times New Roman"/>
                <a:cs typeface="Times New Roman"/>
              </a:rPr>
              <a:t>Tuesday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every month at </a:t>
            </a:r>
            <a:r>
              <a:rPr sz="2800" dirty="0">
                <a:latin typeface="Times New Roman"/>
                <a:cs typeface="Times New Roman"/>
              </a:rPr>
              <a:t>5:00 </a:t>
            </a:r>
            <a:r>
              <a:rPr sz="2800" spc="-10" dirty="0">
                <a:latin typeface="Times New Roman"/>
                <a:cs typeface="Times New Roman"/>
              </a:rPr>
              <a:t>pm) </a:t>
            </a:r>
            <a:r>
              <a:rPr sz="2800" spc="-5" dirty="0">
                <a:latin typeface="Times New Roman"/>
                <a:cs typeface="Times New Roman"/>
              </a:rPr>
              <a:t>with a </a:t>
            </a:r>
            <a:r>
              <a:rPr sz="2800" dirty="0">
                <a:latin typeface="Times New Roman"/>
                <a:cs typeface="Times New Roman"/>
              </a:rPr>
              <a:t>regular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meeting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place.	</a:t>
            </a:r>
            <a:r>
              <a:rPr sz="2800" i="1" spc="-5" dirty="0">
                <a:latin typeface="Times New Roman"/>
                <a:cs typeface="Times New Roman"/>
              </a:rPr>
              <a:t>See</a:t>
            </a:r>
            <a:endParaRPr sz="2800">
              <a:latin typeface="Times New Roman"/>
              <a:cs typeface="Times New Roman"/>
            </a:endParaRPr>
          </a:p>
          <a:p>
            <a:pPr marL="241300">
              <a:lnSpc>
                <a:spcPts val="2985"/>
              </a:lnSpc>
            </a:pPr>
            <a:r>
              <a:rPr sz="2800" spc="-5" dirty="0">
                <a:latin typeface="Times New Roman"/>
                <a:cs typeface="Times New Roman"/>
              </a:rPr>
              <a:t>O.C.G.A. §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50-14-1(d)(1).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Information about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regular </a:t>
            </a:r>
            <a:r>
              <a:rPr sz="2800" spc="-5" dirty="0">
                <a:latin typeface="Times New Roman"/>
                <a:cs typeface="Times New Roman"/>
              </a:rPr>
              <a:t>meeting </a:t>
            </a:r>
            <a:r>
              <a:rPr sz="2800" dirty="0">
                <a:latin typeface="Times New Roman"/>
                <a:cs typeface="Times New Roman"/>
              </a:rPr>
              <a:t>schedule </a:t>
            </a:r>
            <a:r>
              <a:rPr sz="2800" spc="-5" dirty="0">
                <a:latin typeface="Times New Roman"/>
                <a:cs typeface="Times New Roman"/>
              </a:rPr>
              <a:t>must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be: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2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20" dirty="0">
                <a:latin typeface="Times New Roman"/>
                <a:cs typeface="Times New Roman"/>
              </a:rPr>
              <a:t>Available </a:t>
            </a:r>
            <a:r>
              <a:rPr sz="2400" dirty="0">
                <a:latin typeface="Times New Roman"/>
                <a:cs typeface="Times New Roman"/>
              </a:rPr>
              <a:t>to 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public;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735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“Maintained in a conspicuous place available to the public at the regular</a:t>
            </a:r>
            <a:r>
              <a:rPr sz="2400" spc="-25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place</a:t>
            </a:r>
            <a:endParaRPr sz="2400">
              <a:latin typeface="Times New Roman"/>
              <a:cs typeface="Times New Roman"/>
            </a:endParaRPr>
          </a:p>
          <a:p>
            <a:pPr marL="698500">
              <a:lnSpc>
                <a:spcPts val="2735"/>
              </a:lnSpc>
            </a:pPr>
            <a:r>
              <a:rPr sz="2400" dirty="0">
                <a:latin typeface="Times New Roman"/>
                <a:cs typeface="Times New Roman"/>
              </a:rPr>
              <a:t>of the </a:t>
            </a:r>
            <a:r>
              <a:rPr sz="2400" spc="-5" dirty="0">
                <a:latin typeface="Times New Roman"/>
                <a:cs typeface="Times New Roman"/>
              </a:rPr>
              <a:t>meeting;”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Maintained </a:t>
            </a:r>
            <a:r>
              <a:rPr sz="2400" dirty="0">
                <a:latin typeface="Times New Roman"/>
                <a:cs typeface="Times New Roman"/>
              </a:rPr>
              <a:t>on the </a:t>
            </a:r>
            <a:r>
              <a:rPr sz="2400" spc="-15" dirty="0">
                <a:latin typeface="Times New Roman"/>
                <a:cs typeface="Times New Roman"/>
              </a:rPr>
              <a:t>agency’s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website.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0448" y="626440"/>
            <a:ext cx="652843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Notices for Special</a:t>
            </a:r>
            <a:r>
              <a:rPr spc="-105" dirty="0"/>
              <a:t> </a:t>
            </a:r>
            <a:r>
              <a:rPr dirty="0"/>
              <a:t>Meetings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31262"/>
            <a:ext cx="9949180" cy="3697604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241300" marR="418465" indent="-228600" algn="just">
              <a:lnSpc>
                <a:spcPts val="2690"/>
              </a:lnSpc>
              <a:spcBef>
                <a:spcPts val="7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 special meeting is a meeting </a:t>
            </a:r>
            <a:r>
              <a:rPr sz="2800" dirty="0">
                <a:latin typeface="Times New Roman"/>
                <a:cs typeface="Times New Roman"/>
              </a:rPr>
              <a:t>other than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regularly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scheduled  meeting.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80000"/>
              </a:lnSpc>
              <a:spcBef>
                <a:spcPts val="1019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Times New Roman"/>
                <a:cs typeface="Times New Roman"/>
              </a:rPr>
              <a:t>“Written </a:t>
            </a:r>
            <a:r>
              <a:rPr sz="2800" spc="-5" dirty="0">
                <a:latin typeface="Times New Roman"/>
                <a:cs typeface="Times New Roman"/>
              </a:rPr>
              <a:t>or </a:t>
            </a:r>
            <a:r>
              <a:rPr sz="2800" dirty="0">
                <a:latin typeface="Times New Roman"/>
                <a:cs typeface="Times New Roman"/>
              </a:rPr>
              <a:t>oral notice shall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given </a:t>
            </a:r>
            <a:r>
              <a:rPr sz="2800" spc="-5" dirty="0">
                <a:latin typeface="Times New Roman"/>
                <a:cs typeface="Times New Roman"/>
              </a:rPr>
              <a:t>at least 24 </a:t>
            </a:r>
            <a:r>
              <a:rPr sz="2800" dirty="0">
                <a:latin typeface="Times New Roman"/>
                <a:cs typeface="Times New Roman"/>
              </a:rPr>
              <a:t>hours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advance </a:t>
            </a:r>
            <a:r>
              <a:rPr sz="2800" spc="-5" dirty="0">
                <a:latin typeface="Times New Roman"/>
                <a:cs typeface="Times New Roman"/>
              </a:rPr>
              <a:t>of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meeting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legal </a:t>
            </a:r>
            <a:r>
              <a:rPr sz="2800" spc="-10" dirty="0">
                <a:latin typeface="Times New Roman"/>
                <a:cs typeface="Times New Roman"/>
              </a:rPr>
              <a:t>organ </a:t>
            </a:r>
            <a:r>
              <a:rPr sz="2800" spc="-5" dirty="0">
                <a:latin typeface="Times New Roman"/>
                <a:cs typeface="Times New Roman"/>
              </a:rPr>
              <a:t>in which </a:t>
            </a:r>
            <a:r>
              <a:rPr sz="2800" dirty="0">
                <a:latin typeface="Times New Roman"/>
                <a:cs typeface="Times New Roman"/>
              </a:rPr>
              <a:t>notices of </a:t>
            </a:r>
            <a:r>
              <a:rPr sz="2800" spc="-5" dirty="0">
                <a:latin typeface="Times New Roman"/>
                <a:cs typeface="Times New Roman"/>
              </a:rPr>
              <a:t>sheriff’s </a:t>
            </a:r>
            <a:r>
              <a:rPr sz="2800" spc="-10" dirty="0">
                <a:latin typeface="Times New Roman"/>
                <a:cs typeface="Times New Roman"/>
              </a:rPr>
              <a:t>sales </a:t>
            </a:r>
            <a:r>
              <a:rPr sz="2800" spc="-5" dirty="0">
                <a:latin typeface="Times New Roman"/>
                <a:cs typeface="Times New Roman"/>
              </a:rPr>
              <a:t>are  </a:t>
            </a:r>
            <a:r>
              <a:rPr sz="2800" dirty="0">
                <a:latin typeface="Times New Roman"/>
                <a:cs typeface="Times New Roman"/>
              </a:rPr>
              <a:t>published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county.”</a:t>
            </a:r>
            <a:endParaRPr sz="2800">
              <a:latin typeface="Times New Roman"/>
              <a:cs typeface="Times New Roman"/>
            </a:endParaRPr>
          </a:p>
          <a:p>
            <a:pPr marL="241300" marR="445770" indent="-228600" algn="just">
              <a:lnSpc>
                <a:spcPts val="2690"/>
              </a:lnSpc>
              <a:spcBef>
                <a:spcPts val="969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Notice should </a:t>
            </a:r>
            <a:r>
              <a:rPr sz="2800" spc="-5" dirty="0">
                <a:latin typeface="Times New Roman"/>
                <a:cs typeface="Times New Roman"/>
              </a:rPr>
              <a:t>also be </a:t>
            </a:r>
            <a:r>
              <a:rPr sz="2800" dirty="0">
                <a:latin typeface="Times New Roman"/>
                <a:cs typeface="Times New Roman"/>
              </a:rPr>
              <a:t>given </a:t>
            </a:r>
            <a:r>
              <a:rPr sz="2800" spc="-5" dirty="0">
                <a:latin typeface="Times New Roman"/>
                <a:cs typeface="Times New Roman"/>
              </a:rPr>
              <a:t>to any </a:t>
            </a:r>
            <a:r>
              <a:rPr sz="2800" dirty="0">
                <a:latin typeface="Times New Roman"/>
                <a:cs typeface="Times New Roman"/>
              </a:rPr>
              <a:t>local broadcast </a:t>
            </a:r>
            <a:r>
              <a:rPr sz="2800" spc="-5" dirty="0">
                <a:latin typeface="Times New Roman"/>
                <a:cs typeface="Times New Roman"/>
              </a:rPr>
              <a:t>or </a:t>
            </a:r>
            <a:r>
              <a:rPr sz="2800" dirty="0">
                <a:latin typeface="Times New Roman"/>
                <a:cs typeface="Times New Roman"/>
              </a:rPr>
              <a:t>print </a:t>
            </a:r>
            <a:r>
              <a:rPr sz="2800" spc="-5" dirty="0">
                <a:latin typeface="Times New Roman"/>
                <a:cs typeface="Times New Roman"/>
              </a:rPr>
              <a:t>media  </a:t>
            </a:r>
            <a:r>
              <a:rPr sz="2800" dirty="0">
                <a:latin typeface="Times New Roman"/>
                <a:cs typeface="Times New Roman"/>
              </a:rPr>
              <a:t>outlet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county </a:t>
            </a:r>
            <a:r>
              <a:rPr sz="2800" dirty="0">
                <a:latin typeface="Times New Roman"/>
                <a:cs typeface="Times New Roman"/>
              </a:rPr>
              <a:t>that </a:t>
            </a:r>
            <a:r>
              <a:rPr sz="2800" spc="-5" dirty="0">
                <a:latin typeface="Times New Roman"/>
                <a:cs typeface="Times New Roman"/>
              </a:rPr>
              <a:t>had </a:t>
            </a:r>
            <a:r>
              <a:rPr sz="2800" dirty="0">
                <a:latin typeface="Times New Roman"/>
                <a:cs typeface="Times New Roman"/>
              </a:rPr>
              <a:t>previously requested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notice.</a:t>
            </a:r>
            <a:endParaRPr sz="2800">
              <a:latin typeface="Times New Roman"/>
              <a:cs typeface="Times New Roman"/>
            </a:endParaRPr>
          </a:p>
          <a:p>
            <a:pPr marL="698500" marR="59055" lvl="1" indent="-228600" algn="just">
              <a:lnSpc>
                <a:spcPct val="80000"/>
              </a:lnSpc>
              <a:spcBef>
                <a:spcPts val="54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In counties where the legal </a:t>
            </a:r>
            <a:r>
              <a:rPr sz="2400" spc="-10" dirty="0">
                <a:latin typeface="Times New Roman"/>
                <a:cs typeface="Times New Roman"/>
              </a:rPr>
              <a:t>organ </a:t>
            </a:r>
            <a:r>
              <a:rPr sz="2400" dirty="0">
                <a:latin typeface="Times New Roman"/>
                <a:cs typeface="Times New Roman"/>
              </a:rPr>
              <a:t>publishes less than 4 </a:t>
            </a:r>
            <a:r>
              <a:rPr sz="2400" spc="-5" dirty="0">
                <a:latin typeface="Times New Roman"/>
                <a:cs typeface="Times New Roman"/>
              </a:rPr>
              <a:t>times </a:t>
            </a:r>
            <a:r>
              <a:rPr sz="2400" dirty="0">
                <a:latin typeface="Times New Roman"/>
                <a:cs typeface="Times New Roman"/>
              </a:rPr>
              <a:t>a week, then</a:t>
            </a:r>
            <a:r>
              <a:rPr sz="2400" spc="-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  written notice should be posted 24 hours in advance at the </a:t>
            </a:r>
            <a:r>
              <a:rPr sz="2400" spc="-5" dirty="0">
                <a:latin typeface="Times New Roman"/>
                <a:cs typeface="Times New Roman"/>
              </a:rPr>
              <a:t>meeting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location  and should be given to any </a:t>
            </a:r>
            <a:r>
              <a:rPr sz="2400" spc="-5" dirty="0">
                <a:latin typeface="Times New Roman"/>
                <a:cs typeface="Times New Roman"/>
              </a:rPr>
              <a:t>media outlet </a:t>
            </a:r>
            <a:r>
              <a:rPr sz="2400" dirty="0">
                <a:latin typeface="Times New Roman"/>
                <a:cs typeface="Times New Roman"/>
              </a:rPr>
              <a:t>that requested such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notice.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5169" y="626440"/>
            <a:ext cx="71983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Notice for </a:t>
            </a:r>
            <a:r>
              <a:rPr spc="-15" dirty="0"/>
              <a:t>Emergency</a:t>
            </a:r>
            <a:r>
              <a:rPr spc="-70" dirty="0"/>
              <a:t> </a:t>
            </a:r>
            <a:r>
              <a:rPr dirty="0"/>
              <a:t>Meetings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239375" cy="262572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7239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“When </a:t>
            </a:r>
            <a:r>
              <a:rPr sz="2800" spc="-10" dirty="0">
                <a:latin typeface="Times New Roman"/>
                <a:cs typeface="Times New Roman"/>
              </a:rPr>
              <a:t>special </a:t>
            </a:r>
            <a:r>
              <a:rPr sz="2800" spc="-5" dirty="0">
                <a:latin typeface="Times New Roman"/>
                <a:cs typeface="Times New Roman"/>
              </a:rPr>
              <a:t>circumstances occur and are so declared by an </a:t>
            </a:r>
            <a:r>
              <a:rPr sz="2800" spc="-30" dirty="0">
                <a:latin typeface="Times New Roman"/>
                <a:cs typeface="Times New Roman"/>
              </a:rPr>
              <a:t>agency,  </a:t>
            </a:r>
            <a:r>
              <a:rPr sz="2800" dirty="0">
                <a:latin typeface="Times New Roman"/>
                <a:cs typeface="Times New Roman"/>
              </a:rPr>
              <a:t>that </a:t>
            </a:r>
            <a:r>
              <a:rPr sz="2800" spc="-5" dirty="0">
                <a:latin typeface="Times New Roman"/>
                <a:cs typeface="Times New Roman"/>
              </a:rPr>
              <a:t>agency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dirty="0">
                <a:latin typeface="Times New Roman"/>
                <a:cs typeface="Times New Roman"/>
              </a:rPr>
              <a:t>hold </a:t>
            </a:r>
            <a:r>
              <a:rPr sz="2800" spc="-5" dirty="0">
                <a:latin typeface="Times New Roman"/>
                <a:cs typeface="Times New Roman"/>
              </a:rPr>
              <a:t>a meeting with less </a:t>
            </a:r>
            <a:r>
              <a:rPr sz="2800" dirty="0">
                <a:latin typeface="Times New Roman"/>
                <a:cs typeface="Times New Roman"/>
              </a:rPr>
              <a:t>than 24 hours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notice”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Notice </a:t>
            </a:r>
            <a:r>
              <a:rPr sz="2800" spc="-10" dirty="0">
                <a:latin typeface="Times New Roman"/>
                <a:cs typeface="Times New Roman"/>
              </a:rPr>
              <a:t>must </a:t>
            </a:r>
            <a:r>
              <a:rPr sz="2800" dirty="0">
                <a:latin typeface="Times New Roman"/>
                <a:cs typeface="Times New Roman"/>
              </a:rPr>
              <a:t>be “reasonable” </a:t>
            </a:r>
            <a:r>
              <a:rPr sz="2800" spc="-5" dirty="0">
                <a:latin typeface="Times New Roman"/>
                <a:cs typeface="Times New Roman"/>
              </a:rPr>
              <a:t>and be </a:t>
            </a:r>
            <a:r>
              <a:rPr sz="2800" dirty="0">
                <a:latin typeface="Times New Roman"/>
                <a:cs typeface="Times New Roman"/>
              </a:rPr>
              <a:t>given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the usual </a:t>
            </a:r>
            <a:r>
              <a:rPr sz="2800" spc="-5" dirty="0">
                <a:latin typeface="Times New Roman"/>
                <a:cs typeface="Times New Roman"/>
              </a:rPr>
              <a:t>legal </a:t>
            </a:r>
            <a:r>
              <a:rPr sz="2800" spc="-10" dirty="0">
                <a:latin typeface="Times New Roman"/>
                <a:cs typeface="Times New Roman"/>
              </a:rPr>
              <a:t>organ and  </a:t>
            </a:r>
            <a:r>
              <a:rPr sz="2800" spc="-5" dirty="0">
                <a:latin typeface="Times New Roman"/>
                <a:cs typeface="Times New Roman"/>
              </a:rPr>
              <a:t>media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outlets.</a:t>
            </a:r>
            <a:endParaRPr sz="2800">
              <a:latin typeface="Times New Roman"/>
              <a:cs typeface="Times New Roman"/>
            </a:endParaRPr>
          </a:p>
          <a:p>
            <a:pPr marL="241300" marR="1085215" indent="-228600">
              <a:lnSpc>
                <a:spcPts val="303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reason for the </a:t>
            </a:r>
            <a:r>
              <a:rPr sz="2800" spc="-10" dirty="0">
                <a:latin typeface="Times New Roman"/>
                <a:cs typeface="Times New Roman"/>
              </a:rPr>
              <a:t>emergency </a:t>
            </a:r>
            <a:r>
              <a:rPr sz="2800" spc="-5" dirty="0">
                <a:latin typeface="Times New Roman"/>
                <a:cs typeface="Times New Roman"/>
              </a:rPr>
              <a:t>meeting must </a:t>
            </a:r>
            <a:r>
              <a:rPr sz="2800" dirty="0">
                <a:latin typeface="Times New Roman"/>
                <a:cs typeface="Times New Roman"/>
              </a:rPr>
              <a:t>be recorded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minutes.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338327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365759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91305" y="626440"/>
            <a:ext cx="50095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Agenda</a:t>
            </a:r>
            <a:r>
              <a:rPr spc="-80" dirty="0"/>
              <a:t> </a:t>
            </a:r>
            <a:r>
              <a:rPr dirty="0"/>
              <a:t>Requirements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6939" y="2316606"/>
            <a:ext cx="9840595" cy="3348354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13843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Open Meetings Act </a:t>
            </a:r>
            <a:r>
              <a:rPr sz="2800" dirty="0">
                <a:latin typeface="Times New Roman"/>
                <a:cs typeface="Times New Roman"/>
              </a:rPr>
              <a:t>requires that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board prepare </a:t>
            </a:r>
            <a:r>
              <a:rPr sz="2800" spc="-5" dirty="0">
                <a:latin typeface="Times New Roman"/>
                <a:cs typeface="Times New Roman"/>
              </a:rPr>
              <a:t>an agenda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  advance of each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meeting.</a:t>
            </a:r>
            <a:endParaRPr sz="2800">
              <a:latin typeface="Times New Roman"/>
              <a:cs typeface="Times New Roman"/>
            </a:endParaRPr>
          </a:p>
          <a:p>
            <a:pPr marL="241300" marR="400685" indent="-228600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agenda should list “all the matters </a:t>
            </a:r>
            <a:r>
              <a:rPr sz="2800" dirty="0">
                <a:latin typeface="Times New Roman"/>
                <a:cs typeface="Times New Roman"/>
              </a:rPr>
              <a:t>that </a:t>
            </a:r>
            <a:r>
              <a:rPr sz="2800" spc="-5" dirty="0">
                <a:latin typeface="Times New Roman"/>
                <a:cs typeface="Times New Roman"/>
              </a:rPr>
              <a:t>are expected to come  </a:t>
            </a:r>
            <a:r>
              <a:rPr sz="2800" dirty="0">
                <a:latin typeface="Times New Roman"/>
                <a:cs typeface="Times New Roman"/>
              </a:rPr>
              <a:t>before the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agency.”</a:t>
            </a:r>
            <a:endParaRPr sz="280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ts val="2590"/>
              </a:lnSpc>
              <a:spcBef>
                <a:spcPts val="50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This includes all </a:t>
            </a:r>
            <a:r>
              <a:rPr sz="2400" spc="-5" dirty="0">
                <a:latin typeface="Times New Roman"/>
                <a:cs typeface="Times New Roman"/>
              </a:rPr>
              <a:t>matters </a:t>
            </a:r>
            <a:r>
              <a:rPr sz="2400" dirty="0">
                <a:latin typeface="Times New Roman"/>
                <a:cs typeface="Times New Roman"/>
              </a:rPr>
              <a:t>that the board expects to discuss, not </a:t>
            </a:r>
            <a:r>
              <a:rPr sz="2400" spc="-5" dirty="0">
                <a:latin typeface="Times New Roman"/>
                <a:cs typeface="Times New Roman"/>
              </a:rPr>
              <a:t>just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ones  they plan to vote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on.</a:t>
            </a:r>
            <a:endParaRPr sz="2400">
              <a:latin typeface="Times New Roman"/>
              <a:cs typeface="Times New Roman"/>
            </a:endParaRPr>
          </a:p>
          <a:p>
            <a:pPr marL="241300" marR="518795" indent="-228600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Matters </a:t>
            </a:r>
            <a:r>
              <a:rPr sz="2800" dirty="0">
                <a:latin typeface="Times New Roman"/>
                <a:cs typeface="Times New Roman"/>
              </a:rPr>
              <a:t>outside the </a:t>
            </a:r>
            <a:r>
              <a:rPr sz="2800" spc="-5" dirty="0">
                <a:latin typeface="Times New Roman"/>
                <a:cs typeface="Times New Roman"/>
              </a:rPr>
              <a:t>agenda can </a:t>
            </a:r>
            <a:r>
              <a:rPr sz="2800" dirty="0">
                <a:latin typeface="Times New Roman"/>
                <a:cs typeface="Times New Roman"/>
              </a:rPr>
              <a:t>be discussed </a:t>
            </a:r>
            <a:r>
              <a:rPr sz="2800" spc="-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they </a:t>
            </a:r>
            <a:r>
              <a:rPr sz="2800" spc="-10" dirty="0">
                <a:latin typeface="Times New Roman"/>
                <a:cs typeface="Times New Roman"/>
              </a:rPr>
              <a:t>were </a:t>
            </a:r>
            <a:r>
              <a:rPr sz="2800" dirty="0">
                <a:latin typeface="Times New Roman"/>
                <a:cs typeface="Times New Roman"/>
              </a:rPr>
              <a:t>not  </a:t>
            </a:r>
            <a:r>
              <a:rPr sz="2800" spc="-5" dirty="0">
                <a:latin typeface="Times New Roman"/>
                <a:cs typeface="Times New Roman"/>
              </a:rPr>
              <a:t>anticipated and necessary to </a:t>
            </a:r>
            <a:r>
              <a:rPr sz="2800" dirty="0">
                <a:latin typeface="Times New Roman"/>
                <a:cs typeface="Times New Roman"/>
              </a:rPr>
              <a:t>address. </a:t>
            </a:r>
            <a:r>
              <a:rPr sz="2800" spc="-5" dirty="0">
                <a:latin typeface="Times New Roman"/>
                <a:cs typeface="Times New Roman"/>
              </a:rPr>
              <a:t>O.C.G.A. §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50-14-1(e)(1).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30676" y="626440"/>
            <a:ext cx="59296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Availability </a:t>
            </a:r>
            <a:r>
              <a:rPr dirty="0"/>
              <a:t>of the</a:t>
            </a:r>
            <a:r>
              <a:rPr spc="-340" dirty="0"/>
              <a:t> </a:t>
            </a:r>
            <a:r>
              <a:rPr dirty="0"/>
              <a:t>Agenda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260965" cy="300990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45085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agenda </a:t>
            </a:r>
            <a:r>
              <a:rPr sz="2800" dirty="0">
                <a:latin typeface="Times New Roman"/>
                <a:cs typeface="Times New Roman"/>
              </a:rPr>
              <a:t>“shall be </a:t>
            </a:r>
            <a:r>
              <a:rPr sz="2800" spc="-5" dirty="0">
                <a:latin typeface="Times New Roman"/>
                <a:cs typeface="Times New Roman"/>
              </a:rPr>
              <a:t>available </a:t>
            </a:r>
            <a:r>
              <a:rPr sz="2800" dirty="0">
                <a:latin typeface="Times New Roman"/>
                <a:cs typeface="Times New Roman"/>
              </a:rPr>
              <a:t>upon request </a:t>
            </a:r>
            <a:r>
              <a:rPr sz="2800" spc="-5" dirty="0">
                <a:latin typeface="Times New Roman"/>
                <a:cs typeface="Times New Roman"/>
              </a:rPr>
              <a:t>and shall be posted at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meeting site, as </a:t>
            </a:r>
            <a:r>
              <a:rPr sz="2800" dirty="0">
                <a:latin typeface="Times New Roman"/>
                <a:cs typeface="Times New Roman"/>
              </a:rPr>
              <a:t>far </a:t>
            </a:r>
            <a:r>
              <a:rPr sz="2800" spc="-5" dirty="0">
                <a:latin typeface="Times New Roman"/>
                <a:cs typeface="Times New Roman"/>
              </a:rPr>
              <a:t>in advance of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meeting as </a:t>
            </a:r>
            <a:r>
              <a:rPr sz="2800" dirty="0">
                <a:latin typeface="Times New Roman"/>
                <a:cs typeface="Times New Roman"/>
              </a:rPr>
              <a:t>reasonably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possible.”</a:t>
            </a:r>
            <a:endParaRPr sz="2800">
              <a:latin typeface="Times New Roman"/>
              <a:cs typeface="Times New Roman"/>
            </a:endParaRPr>
          </a:p>
          <a:p>
            <a:pPr marL="241300" marR="1784985" indent="-228600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Act </a:t>
            </a:r>
            <a:r>
              <a:rPr sz="2800" dirty="0">
                <a:latin typeface="Times New Roman"/>
                <a:cs typeface="Times New Roman"/>
              </a:rPr>
              <a:t>suggests that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week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two </a:t>
            </a:r>
            <a:r>
              <a:rPr sz="2800" dirty="0">
                <a:latin typeface="Times New Roman"/>
                <a:cs typeface="Times New Roman"/>
              </a:rPr>
              <a:t>before the </a:t>
            </a:r>
            <a:r>
              <a:rPr sz="2800" spc="-5" dirty="0">
                <a:latin typeface="Times New Roman"/>
                <a:cs typeface="Times New Roman"/>
              </a:rPr>
              <a:t>meeting</a:t>
            </a:r>
            <a:r>
              <a:rPr sz="2800" spc="-1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is  </a:t>
            </a:r>
            <a:r>
              <a:rPr sz="2800" dirty="0">
                <a:latin typeface="Times New Roman"/>
                <a:cs typeface="Times New Roman"/>
              </a:rPr>
              <a:t>“reasonable”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90000"/>
              </a:lnSpc>
              <a:spcBef>
                <a:spcPts val="9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Agendas </a:t>
            </a:r>
            <a:r>
              <a:rPr sz="2800" spc="-5" dirty="0">
                <a:latin typeface="Times New Roman"/>
                <a:cs typeface="Times New Roman"/>
              </a:rPr>
              <a:t>must </a:t>
            </a:r>
            <a:r>
              <a:rPr sz="2800" dirty="0">
                <a:latin typeface="Times New Roman"/>
                <a:cs typeface="Times New Roman"/>
              </a:rPr>
              <a:t>be specific enough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inform the public </a:t>
            </a:r>
            <a:r>
              <a:rPr sz="2800" spc="-5" dirty="0">
                <a:latin typeface="Times New Roman"/>
                <a:cs typeface="Times New Roman"/>
              </a:rPr>
              <a:t>of what matters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agency excepts </a:t>
            </a:r>
            <a:r>
              <a:rPr sz="2800" dirty="0">
                <a:latin typeface="Times New Roman"/>
                <a:cs typeface="Times New Roman"/>
              </a:rPr>
              <a:t>to discuss </a:t>
            </a:r>
            <a:r>
              <a:rPr sz="2800" spc="-5" dirty="0">
                <a:latin typeface="Times New Roman"/>
                <a:cs typeface="Times New Roman"/>
              </a:rPr>
              <a:t>or </a:t>
            </a:r>
            <a:r>
              <a:rPr sz="2800" dirty="0">
                <a:latin typeface="Times New Roman"/>
                <a:cs typeface="Times New Roman"/>
              </a:rPr>
              <a:t>vote on. </a:t>
            </a:r>
            <a:r>
              <a:rPr sz="2800" spc="-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agenda is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same  every month, it is </a:t>
            </a:r>
            <a:r>
              <a:rPr sz="2800" dirty="0">
                <a:latin typeface="Times New Roman"/>
                <a:cs typeface="Times New Roman"/>
              </a:rPr>
              <a:t>likely not </a:t>
            </a:r>
            <a:r>
              <a:rPr sz="2800" spc="-5" dirty="0">
                <a:latin typeface="Times New Roman"/>
                <a:cs typeface="Times New Roman"/>
              </a:rPr>
              <a:t>specific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enough.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9864" y="626440"/>
            <a:ext cx="67297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Why Use A Detailed</a:t>
            </a:r>
            <a:r>
              <a:rPr spc="-844" dirty="0"/>
              <a:t> </a:t>
            </a:r>
            <a:r>
              <a:rPr dirty="0"/>
              <a:t>Agenda?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32085" cy="378714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As a practical </a:t>
            </a:r>
            <a:r>
              <a:rPr sz="2800" spc="-20" dirty="0">
                <a:latin typeface="Times New Roman"/>
                <a:cs typeface="Times New Roman"/>
              </a:rPr>
              <a:t>matter, </a:t>
            </a:r>
            <a:r>
              <a:rPr sz="2800" spc="-5" dirty="0">
                <a:latin typeface="Times New Roman"/>
                <a:cs typeface="Times New Roman"/>
              </a:rPr>
              <a:t>a detailed agenda allows the </a:t>
            </a:r>
            <a:r>
              <a:rPr sz="2800" dirty="0">
                <a:latin typeface="Times New Roman"/>
                <a:cs typeface="Times New Roman"/>
              </a:rPr>
              <a:t>board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conduct  their </a:t>
            </a:r>
            <a:r>
              <a:rPr sz="2800" spc="-5" dirty="0">
                <a:latin typeface="Times New Roman"/>
                <a:cs typeface="Times New Roman"/>
              </a:rPr>
              <a:t>meeting in an </a:t>
            </a:r>
            <a:r>
              <a:rPr sz="2800" dirty="0">
                <a:latin typeface="Times New Roman"/>
                <a:cs typeface="Times New Roman"/>
              </a:rPr>
              <a:t>orderly </a:t>
            </a:r>
            <a:r>
              <a:rPr sz="2800" spc="-5" dirty="0">
                <a:latin typeface="Times New Roman"/>
                <a:cs typeface="Times New Roman"/>
              </a:rPr>
              <a:t>manner </a:t>
            </a:r>
            <a:r>
              <a:rPr sz="2800" dirty="0">
                <a:latin typeface="Times New Roman"/>
                <a:cs typeface="Times New Roman"/>
              </a:rPr>
              <a:t>by following the order of the topics  </a:t>
            </a:r>
            <a:r>
              <a:rPr sz="2800" spc="-5" dirty="0">
                <a:latin typeface="Times New Roman"/>
                <a:cs typeface="Times New Roman"/>
              </a:rPr>
              <a:t>on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agenda.</a:t>
            </a:r>
            <a:endParaRPr sz="2800">
              <a:latin typeface="Times New Roman"/>
              <a:cs typeface="Times New Roman"/>
            </a:endParaRPr>
          </a:p>
          <a:p>
            <a:pPr marL="241300" marR="500380" indent="-228600" algn="just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If an agency has an </a:t>
            </a:r>
            <a:r>
              <a:rPr sz="2800" dirty="0">
                <a:latin typeface="Times New Roman"/>
                <a:cs typeface="Times New Roman"/>
              </a:rPr>
              <a:t>executive </a:t>
            </a:r>
            <a:r>
              <a:rPr sz="2800" spc="-5" dirty="0">
                <a:latin typeface="Times New Roman"/>
                <a:cs typeface="Times New Roman"/>
              </a:rPr>
              <a:t>secretary or </a:t>
            </a:r>
            <a:r>
              <a:rPr sz="2800" spc="-15" dirty="0">
                <a:latin typeface="Times New Roman"/>
                <a:cs typeface="Times New Roman"/>
              </a:rPr>
              <a:t>director, </a:t>
            </a:r>
            <a:r>
              <a:rPr sz="2800" spc="-5" dirty="0">
                <a:latin typeface="Times New Roman"/>
                <a:cs typeface="Times New Roman"/>
              </a:rPr>
              <a:t>that </a:t>
            </a:r>
            <a:r>
              <a:rPr sz="2800" dirty="0">
                <a:latin typeface="Times New Roman"/>
                <a:cs typeface="Times New Roman"/>
              </a:rPr>
              <a:t>person </a:t>
            </a:r>
            <a:r>
              <a:rPr sz="2800" spc="-10" dirty="0">
                <a:latin typeface="Times New Roman"/>
                <a:cs typeface="Times New Roman"/>
              </a:rPr>
              <a:t>may  </a:t>
            </a:r>
            <a:r>
              <a:rPr sz="2800" dirty="0">
                <a:latin typeface="Times New Roman"/>
                <a:cs typeface="Times New Roman"/>
              </a:rPr>
              <a:t>introduce the topics on the </a:t>
            </a:r>
            <a:r>
              <a:rPr sz="2800" spc="-5" dirty="0">
                <a:latin typeface="Times New Roman"/>
                <a:cs typeface="Times New Roman"/>
              </a:rPr>
              <a:t>agenda and </a:t>
            </a:r>
            <a:r>
              <a:rPr sz="2800" dirty="0">
                <a:latin typeface="Times New Roman"/>
                <a:cs typeface="Times New Roman"/>
              </a:rPr>
              <a:t>guide the board through the  voting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process.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 algn="just">
              <a:lnSpc>
                <a:spcPct val="100000"/>
              </a:lnSpc>
              <a:spcBef>
                <a:spcPts val="18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If no </a:t>
            </a:r>
            <a:r>
              <a:rPr sz="2400" spc="-10" dirty="0">
                <a:latin typeface="Times New Roman"/>
                <a:cs typeface="Times New Roman"/>
              </a:rPr>
              <a:t>secretary/director, </a:t>
            </a:r>
            <a:r>
              <a:rPr sz="2400" dirty="0">
                <a:latin typeface="Times New Roman"/>
                <a:cs typeface="Times New Roman"/>
              </a:rPr>
              <a:t>the chairperson generally takes on that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task.</a:t>
            </a:r>
            <a:endParaRPr sz="2400">
              <a:latin typeface="Times New Roman"/>
              <a:cs typeface="Times New Roman"/>
            </a:endParaRPr>
          </a:p>
          <a:p>
            <a:pPr marL="241300" marR="504190" indent="-228600" algn="just">
              <a:lnSpc>
                <a:spcPts val="302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board </a:t>
            </a:r>
            <a:r>
              <a:rPr sz="2800" spc="-5" dirty="0">
                <a:latin typeface="Times New Roman"/>
                <a:cs typeface="Times New Roman"/>
              </a:rPr>
              <a:t>has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ultimate </a:t>
            </a:r>
            <a:r>
              <a:rPr sz="2800" dirty="0">
                <a:latin typeface="Times New Roman"/>
                <a:cs typeface="Times New Roman"/>
              </a:rPr>
              <a:t>authority </a:t>
            </a:r>
            <a:r>
              <a:rPr sz="2800" spc="-5" dirty="0">
                <a:latin typeface="Times New Roman"/>
                <a:cs typeface="Times New Roman"/>
              </a:rPr>
              <a:t>to decide what </a:t>
            </a:r>
            <a:r>
              <a:rPr sz="2800" dirty="0">
                <a:latin typeface="Times New Roman"/>
                <a:cs typeface="Times New Roman"/>
              </a:rPr>
              <a:t>topics go </a:t>
            </a:r>
            <a:r>
              <a:rPr sz="2800" spc="-5" dirty="0">
                <a:latin typeface="Times New Roman"/>
                <a:cs typeface="Times New Roman"/>
              </a:rPr>
              <a:t>on </a:t>
            </a:r>
            <a:r>
              <a:rPr sz="2800" dirty="0">
                <a:latin typeface="Times New Roman"/>
                <a:cs typeface="Times New Roman"/>
              </a:rPr>
              <a:t>its  agenda.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365759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2033" y="626440"/>
            <a:ext cx="55708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Parliamentary</a:t>
            </a:r>
            <a:r>
              <a:rPr spc="-55" dirty="0"/>
              <a:t> </a:t>
            </a:r>
            <a:r>
              <a:rPr dirty="0"/>
              <a:t>Procedure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118486"/>
            <a:ext cx="10257155" cy="15982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2245"/>
              </a:lnSpc>
              <a:spcBef>
                <a:spcPts val="9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200" dirty="0">
                <a:latin typeface="Times New Roman"/>
                <a:cs typeface="Times New Roman"/>
              </a:rPr>
              <a:t>While </a:t>
            </a:r>
            <a:r>
              <a:rPr sz="2200" spc="-5" dirty="0">
                <a:latin typeface="Times New Roman"/>
                <a:cs typeface="Times New Roman"/>
              </a:rPr>
              <a:t>Georgia law </a:t>
            </a:r>
            <a:r>
              <a:rPr sz="2200" dirty="0">
                <a:latin typeface="Times New Roman"/>
                <a:cs typeface="Times New Roman"/>
              </a:rPr>
              <a:t>does not </a:t>
            </a:r>
            <a:r>
              <a:rPr sz="2200" spc="-5" dirty="0">
                <a:latin typeface="Times New Roman"/>
                <a:cs typeface="Times New Roman"/>
              </a:rPr>
              <a:t>require any </a:t>
            </a:r>
            <a:r>
              <a:rPr sz="2200" dirty="0">
                <a:latin typeface="Times New Roman"/>
                <a:cs typeface="Times New Roman"/>
              </a:rPr>
              <a:t>particular type of </a:t>
            </a:r>
            <a:r>
              <a:rPr sz="2200" spc="-5" dirty="0">
                <a:latin typeface="Times New Roman"/>
                <a:cs typeface="Times New Roman"/>
              </a:rPr>
              <a:t>parliamentary procedure,</a:t>
            </a:r>
            <a:r>
              <a:rPr sz="2200" spc="1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the</a:t>
            </a:r>
            <a:endParaRPr sz="2200">
              <a:latin typeface="Times New Roman"/>
              <a:cs typeface="Times New Roman"/>
            </a:endParaRPr>
          </a:p>
          <a:p>
            <a:pPr marL="241300" marR="5080">
              <a:lnSpc>
                <a:spcPct val="70000"/>
              </a:lnSpc>
              <a:spcBef>
                <a:spcPts val="395"/>
              </a:spcBef>
            </a:pPr>
            <a:r>
              <a:rPr sz="2200" spc="-5" dirty="0">
                <a:latin typeface="Times New Roman"/>
                <a:cs typeface="Times New Roman"/>
              </a:rPr>
              <a:t>majority </a:t>
            </a:r>
            <a:r>
              <a:rPr sz="2200" dirty="0">
                <a:latin typeface="Times New Roman"/>
                <a:cs typeface="Times New Roman"/>
              </a:rPr>
              <a:t>of boards, </a:t>
            </a:r>
            <a:r>
              <a:rPr sz="2200" spc="-5" dirty="0">
                <a:latin typeface="Times New Roman"/>
                <a:cs typeface="Times New Roman"/>
              </a:rPr>
              <a:t>councils, commissions, and </a:t>
            </a:r>
            <a:r>
              <a:rPr sz="2200" dirty="0">
                <a:latin typeface="Times New Roman"/>
                <a:cs typeface="Times New Roman"/>
              </a:rPr>
              <a:t>other bodies </a:t>
            </a:r>
            <a:r>
              <a:rPr sz="2200" spc="-5" dirty="0">
                <a:latin typeface="Times New Roman"/>
                <a:cs typeface="Times New Roman"/>
              </a:rPr>
              <a:t>in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state attempt to follow  </a:t>
            </a:r>
            <a:r>
              <a:rPr sz="2200" spc="-15" dirty="0">
                <a:latin typeface="Times New Roman"/>
                <a:cs typeface="Times New Roman"/>
              </a:rPr>
              <a:t>Robert’s </a:t>
            </a:r>
            <a:r>
              <a:rPr sz="2200" spc="-5" dirty="0">
                <a:latin typeface="Times New Roman"/>
                <a:cs typeface="Times New Roman"/>
              </a:rPr>
              <a:t>Rules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Order.</a:t>
            </a:r>
            <a:endParaRPr sz="22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95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The reason </a:t>
            </a:r>
            <a:r>
              <a:rPr sz="2200" dirty="0">
                <a:latin typeface="Times New Roman"/>
                <a:cs typeface="Times New Roman"/>
              </a:rPr>
              <a:t>for </a:t>
            </a:r>
            <a:r>
              <a:rPr sz="2200" spc="-5" dirty="0">
                <a:latin typeface="Times New Roman"/>
                <a:cs typeface="Times New Roman"/>
              </a:rPr>
              <a:t>this is that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Open Meetings Act expects that a board will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make</a:t>
            </a:r>
            <a:endParaRPr sz="2200">
              <a:latin typeface="Times New Roman"/>
              <a:cs typeface="Times New Roman"/>
            </a:endParaRPr>
          </a:p>
          <a:p>
            <a:pPr marL="698500">
              <a:lnSpc>
                <a:spcPts val="1850"/>
              </a:lnSpc>
            </a:pPr>
            <a:r>
              <a:rPr sz="2200" spc="-5" dirty="0">
                <a:latin typeface="Times New Roman"/>
                <a:cs typeface="Times New Roman"/>
              </a:rPr>
              <a:t>decisions and take official actions </a:t>
            </a:r>
            <a:r>
              <a:rPr sz="2200" dirty="0">
                <a:latin typeface="Times New Roman"/>
                <a:cs typeface="Times New Roman"/>
              </a:rPr>
              <a:t>through </a:t>
            </a:r>
            <a:r>
              <a:rPr sz="2200" spc="-5" dirty="0">
                <a:latin typeface="Times New Roman"/>
                <a:cs typeface="Times New Roman"/>
              </a:rPr>
              <a:t>the process of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making motions and</a:t>
            </a:r>
            <a:r>
              <a:rPr sz="2200" u="heavy" spc="1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voting</a:t>
            </a:r>
            <a:endParaRPr sz="2200">
              <a:latin typeface="Times New Roman"/>
              <a:cs typeface="Times New Roman"/>
            </a:endParaRPr>
          </a:p>
          <a:p>
            <a:pPr marL="698500">
              <a:lnSpc>
                <a:spcPts val="2245"/>
              </a:lnSpc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 these</a:t>
            </a:r>
            <a:r>
              <a:rPr sz="22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motions</a:t>
            </a:r>
            <a:r>
              <a:rPr sz="2200" spc="-5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5240273"/>
            <a:ext cx="9738360" cy="594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2245"/>
              </a:lnSpc>
              <a:spcBef>
                <a:spcPts val="9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200" spc="-5" dirty="0">
                <a:latin typeface="Times New Roman"/>
                <a:cs typeface="Times New Roman"/>
              </a:rPr>
              <a:t>Roberts Rules </a:t>
            </a:r>
            <a:r>
              <a:rPr sz="2200" dirty="0">
                <a:latin typeface="Times New Roman"/>
                <a:cs typeface="Times New Roman"/>
              </a:rPr>
              <a:t>of </a:t>
            </a:r>
            <a:r>
              <a:rPr sz="2200" spc="-5" dirty="0">
                <a:latin typeface="Times New Roman"/>
                <a:cs typeface="Times New Roman"/>
              </a:rPr>
              <a:t>Order Cheat </a:t>
            </a:r>
            <a:r>
              <a:rPr sz="2200" dirty="0">
                <a:latin typeface="Times New Roman"/>
                <a:cs typeface="Times New Roman"/>
              </a:rPr>
              <a:t>Sheet </a:t>
            </a:r>
            <a:r>
              <a:rPr sz="2200" spc="-5" dirty="0">
                <a:latin typeface="Times New Roman"/>
                <a:cs typeface="Times New Roman"/>
              </a:rPr>
              <a:t>-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https://diphi.web.unc.edu/wp-</a:t>
            </a:r>
            <a:endParaRPr sz="2200">
              <a:latin typeface="Times New Roman"/>
              <a:cs typeface="Times New Roman"/>
            </a:endParaRPr>
          </a:p>
          <a:p>
            <a:pPr marL="241300">
              <a:lnSpc>
                <a:spcPts val="2245"/>
              </a:lnSpc>
            </a:pPr>
            <a:r>
              <a:rPr sz="2200" spc="-10" dirty="0">
                <a:latin typeface="Times New Roman"/>
                <a:cs typeface="Times New Roman"/>
              </a:rPr>
              <a:t>content/uploads/sites/2645/2012/02/MSG-ROBERTS_RULES_CHEAT_SHEET.pdf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8200" y="365759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1992" y="626440"/>
            <a:ext cx="62052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Statutes Frequently</a:t>
            </a:r>
            <a:r>
              <a:rPr spc="-90" dirty="0"/>
              <a:t> </a:t>
            </a:r>
            <a:r>
              <a:rPr dirty="0"/>
              <a:t>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21265" cy="198818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information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this presentation </a:t>
            </a:r>
            <a:r>
              <a:rPr sz="2800" spc="-5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legal advice, and is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the  </a:t>
            </a:r>
            <a:r>
              <a:rPr sz="2800" spc="-10" dirty="0">
                <a:latin typeface="Times New Roman"/>
                <a:cs typeface="Times New Roman"/>
              </a:rPr>
              <a:t>official </a:t>
            </a:r>
            <a:r>
              <a:rPr sz="2800" dirty="0">
                <a:latin typeface="Times New Roman"/>
                <a:cs typeface="Times New Roman"/>
              </a:rPr>
              <a:t>opinion of the Attorney </a:t>
            </a:r>
            <a:r>
              <a:rPr sz="2800" spc="-5" dirty="0">
                <a:latin typeface="Times New Roman"/>
                <a:cs typeface="Times New Roman"/>
              </a:rPr>
              <a:t>General. </a:t>
            </a:r>
            <a:r>
              <a:rPr sz="2800" dirty="0">
                <a:latin typeface="Times New Roman"/>
                <a:cs typeface="Times New Roman"/>
              </a:rPr>
              <a:t>Statutes </a:t>
            </a:r>
            <a:r>
              <a:rPr sz="2800" spc="-5" dirty="0">
                <a:latin typeface="Times New Roman"/>
                <a:cs typeface="Times New Roman"/>
              </a:rPr>
              <a:t>are </a:t>
            </a:r>
            <a:r>
              <a:rPr sz="2800" dirty="0">
                <a:latin typeface="Times New Roman"/>
                <a:cs typeface="Times New Roman"/>
              </a:rPr>
              <a:t>frequently  updated </a:t>
            </a:r>
            <a:r>
              <a:rPr sz="2800" spc="-5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the legislature,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court decisions </a:t>
            </a:r>
            <a:r>
              <a:rPr sz="2800" spc="-5" dirty="0">
                <a:latin typeface="Times New Roman"/>
                <a:cs typeface="Times New Roman"/>
              </a:rPr>
              <a:t>sometimes </a:t>
            </a:r>
            <a:r>
              <a:rPr sz="2800" dirty="0">
                <a:latin typeface="Times New Roman"/>
                <a:cs typeface="Times New Roman"/>
              </a:rPr>
              <a:t>provide  guidance that </a:t>
            </a:r>
            <a:r>
              <a:rPr sz="2800" spc="-5" dirty="0">
                <a:latin typeface="Times New Roman"/>
                <a:cs typeface="Times New Roman"/>
              </a:rPr>
              <a:t>was </a:t>
            </a:r>
            <a:r>
              <a:rPr sz="2800" dirty="0">
                <a:latin typeface="Times New Roman"/>
                <a:cs typeface="Times New Roman"/>
              </a:rPr>
              <a:t>not previously </a:t>
            </a:r>
            <a:r>
              <a:rPr sz="2800" spc="-5" dirty="0">
                <a:latin typeface="Times New Roman"/>
                <a:cs typeface="Times New Roman"/>
              </a:rPr>
              <a:t>available. </a:t>
            </a:r>
            <a:r>
              <a:rPr sz="2800" spc="-95" dirty="0">
                <a:latin typeface="Times New Roman"/>
                <a:cs typeface="Times New Roman"/>
              </a:rPr>
              <a:t>You </a:t>
            </a:r>
            <a:r>
              <a:rPr sz="2800" dirty="0">
                <a:latin typeface="Times New Roman"/>
                <a:cs typeface="Times New Roman"/>
              </a:rPr>
              <a:t>should </a:t>
            </a:r>
            <a:r>
              <a:rPr sz="2800" spc="-5" dirty="0">
                <a:latin typeface="Times New Roman"/>
                <a:cs typeface="Times New Roman"/>
              </a:rPr>
              <a:t>always </a:t>
            </a:r>
            <a:r>
              <a:rPr sz="2800" dirty="0">
                <a:latin typeface="Times New Roman"/>
                <a:cs typeface="Times New Roman"/>
              </a:rPr>
              <a:t>verify  this information by </a:t>
            </a:r>
            <a:r>
              <a:rPr sz="2800" spc="-5" dirty="0">
                <a:latin typeface="Times New Roman"/>
                <a:cs typeface="Times New Roman"/>
              </a:rPr>
              <a:t>checking </a:t>
            </a:r>
            <a:r>
              <a:rPr sz="2800" dirty="0">
                <a:latin typeface="Times New Roman"/>
                <a:cs typeface="Times New Roman"/>
              </a:rPr>
              <a:t>the current version of the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statutes.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338327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5015"/>
              </a:lnSpc>
              <a:spcBef>
                <a:spcPts val="105"/>
              </a:spcBef>
            </a:pPr>
            <a:r>
              <a:rPr dirty="0"/>
              <a:t>What is the</a:t>
            </a:r>
            <a:r>
              <a:rPr spc="-60" dirty="0"/>
              <a:t> </a:t>
            </a:r>
            <a:r>
              <a:rPr dirty="0"/>
              <a:t>Purpose</a:t>
            </a:r>
          </a:p>
          <a:p>
            <a:pPr algn="ctr">
              <a:lnSpc>
                <a:spcPts val="5015"/>
              </a:lnSpc>
            </a:pPr>
            <a:r>
              <a:rPr dirty="0"/>
              <a:t>of Parliamentary</a:t>
            </a:r>
            <a:r>
              <a:rPr spc="-100" dirty="0"/>
              <a:t> </a:t>
            </a:r>
            <a:r>
              <a:rPr dirty="0"/>
              <a:t>Procedure?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141347"/>
            <a:ext cx="9710420" cy="3832225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241300" marR="190500" indent="-228600">
              <a:lnSpc>
                <a:spcPct val="7000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people attending the meeting should understand what the board</a:t>
            </a:r>
            <a:r>
              <a:rPr sz="2600" spc="-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is  discussing and voting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on.</a:t>
            </a:r>
            <a:endParaRPr sz="2600">
              <a:latin typeface="Times New Roman"/>
              <a:cs typeface="Times New Roman"/>
            </a:endParaRPr>
          </a:p>
          <a:p>
            <a:pPr marL="241300" marR="454659" indent="-228600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members </a:t>
            </a:r>
            <a:r>
              <a:rPr sz="2600" spc="5" dirty="0">
                <a:latin typeface="Times New Roman"/>
                <a:cs typeface="Times New Roman"/>
              </a:rPr>
              <a:t>of </a:t>
            </a:r>
            <a:r>
              <a:rPr sz="2600" dirty="0">
                <a:latin typeface="Times New Roman"/>
                <a:cs typeface="Times New Roman"/>
              </a:rPr>
              <a:t>the board should also understand the topic of</a:t>
            </a:r>
            <a:r>
              <a:rPr sz="2600" spc="-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being  discussed.</a:t>
            </a:r>
            <a:endParaRPr sz="26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All board members </a:t>
            </a:r>
            <a:r>
              <a:rPr sz="2600" spc="5" dirty="0">
                <a:latin typeface="Times New Roman"/>
                <a:cs typeface="Times New Roman"/>
              </a:rPr>
              <a:t>should </a:t>
            </a:r>
            <a:r>
              <a:rPr sz="2600" dirty="0">
                <a:latin typeface="Times New Roman"/>
                <a:cs typeface="Times New Roman"/>
              </a:rPr>
              <a:t>be able to participate in the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discussion.</a:t>
            </a:r>
            <a:endParaRPr sz="26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Discussion should stay on topic, and be conducted in a respectful,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civil,  professional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40" dirty="0">
                <a:latin typeface="Times New Roman"/>
                <a:cs typeface="Times New Roman"/>
              </a:rPr>
              <a:t>way.</a:t>
            </a:r>
            <a:endParaRPr sz="2600">
              <a:latin typeface="Times New Roman"/>
              <a:cs typeface="Times New Roman"/>
            </a:endParaRPr>
          </a:p>
          <a:p>
            <a:pPr marL="241300" marR="170180" indent="-228600">
              <a:lnSpc>
                <a:spcPct val="7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All members are equal and have equal rights to attend meetings, </a:t>
            </a:r>
            <a:r>
              <a:rPr sz="2600" spc="-5" dirty="0">
                <a:latin typeface="Times New Roman"/>
                <a:cs typeface="Times New Roman"/>
              </a:rPr>
              <a:t>make  </a:t>
            </a:r>
            <a:r>
              <a:rPr sz="2600" dirty="0">
                <a:latin typeface="Times New Roman"/>
                <a:cs typeface="Times New Roman"/>
              </a:rPr>
              <a:t>motions and debate, and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vote.</a:t>
            </a:r>
            <a:endParaRPr sz="2600">
              <a:latin typeface="Times New Roman"/>
              <a:cs typeface="Times New Roman"/>
            </a:endParaRPr>
          </a:p>
          <a:p>
            <a:pPr marL="241300" marR="456565" indent="-228600">
              <a:lnSpc>
                <a:spcPct val="7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  <a:tab pos="7188200" algn="l"/>
              </a:tabLst>
            </a:pPr>
            <a:r>
              <a:rPr sz="2600" dirty="0">
                <a:latin typeface="Times New Roman"/>
                <a:cs typeface="Times New Roman"/>
              </a:rPr>
              <a:t>Personal </a:t>
            </a:r>
            <a:r>
              <a:rPr sz="2600" spc="-5" dirty="0">
                <a:latin typeface="Times New Roman"/>
                <a:cs typeface="Times New Roman"/>
              </a:rPr>
              <a:t>remarks </a:t>
            </a:r>
            <a:r>
              <a:rPr sz="2600" dirty="0">
                <a:latin typeface="Times New Roman"/>
                <a:cs typeface="Times New Roman"/>
              </a:rPr>
              <a:t>are always </a:t>
            </a:r>
            <a:r>
              <a:rPr sz="2600" spc="5" dirty="0">
                <a:latin typeface="Times New Roman"/>
                <a:cs typeface="Times New Roman"/>
              </a:rPr>
              <a:t>out </a:t>
            </a:r>
            <a:r>
              <a:rPr sz="2600" dirty="0">
                <a:latin typeface="Times New Roman"/>
                <a:cs typeface="Times New Roman"/>
              </a:rPr>
              <a:t>of order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in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debate.	Debate must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be  directed to motions and principles, </a:t>
            </a:r>
            <a:r>
              <a:rPr sz="2600" spc="5" dirty="0">
                <a:latin typeface="Times New Roman"/>
                <a:cs typeface="Times New Roman"/>
              </a:rPr>
              <a:t>not </a:t>
            </a:r>
            <a:r>
              <a:rPr sz="2600" dirty="0">
                <a:latin typeface="Times New Roman"/>
                <a:cs typeface="Times New Roman"/>
              </a:rPr>
              <a:t>motives or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personalities.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0708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5205" y="324688"/>
            <a:ext cx="3562985" cy="13011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 indent="15240">
              <a:lnSpc>
                <a:spcPts val="4750"/>
              </a:lnSpc>
              <a:spcBef>
                <a:spcPts val="705"/>
              </a:spcBef>
            </a:pPr>
            <a:r>
              <a:rPr dirty="0"/>
              <a:t>How to </a:t>
            </a:r>
            <a:r>
              <a:rPr spc="-140" dirty="0"/>
              <a:t>Vote </a:t>
            </a:r>
            <a:r>
              <a:rPr dirty="0"/>
              <a:t>on  an Agenda</a:t>
            </a:r>
            <a:r>
              <a:rPr spc="-355" dirty="0"/>
              <a:t> </a:t>
            </a:r>
            <a:r>
              <a:rPr dirty="0"/>
              <a:t>Item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31262"/>
            <a:ext cx="10358755" cy="3691254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241300" marR="5080" indent="-228600">
              <a:lnSpc>
                <a:spcPts val="2690"/>
              </a:lnSpc>
              <a:spcBef>
                <a:spcPts val="7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chairperson introduces the topic on the </a:t>
            </a:r>
            <a:r>
              <a:rPr sz="2800" spc="-5" dirty="0">
                <a:latin typeface="Times New Roman"/>
                <a:cs typeface="Times New Roman"/>
              </a:rPr>
              <a:t>agenda. A </a:t>
            </a:r>
            <a:r>
              <a:rPr sz="2800" spc="-10" dirty="0">
                <a:latin typeface="Times New Roman"/>
                <a:cs typeface="Times New Roman"/>
              </a:rPr>
              <a:t>staff </a:t>
            </a:r>
            <a:r>
              <a:rPr sz="2800" dirty="0">
                <a:latin typeface="Times New Roman"/>
                <a:cs typeface="Times New Roman"/>
              </a:rPr>
              <a:t>person</a:t>
            </a:r>
            <a:r>
              <a:rPr sz="2800" spc="-3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may  </a:t>
            </a:r>
            <a:r>
              <a:rPr sz="2800" spc="-5" dirty="0">
                <a:latin typeface="Times New Roman"/>
                <a:cs typeface="Times New Roman"/>
              </a:rPr>
              <a:t>present a </a:t>
            </a:r>
            <a:r>
              <a:rPr sz="2800" dirty="0">
                <a:latin typeface="Times New Roman"/>
                <a:cs typeface="Times New Roman"/>
              </a:rPr>
              <a:t>report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the board, </a:t>
            </a:r>
            <a:r>
              <a:rPr sz="2800" spc="-5" dirty="0">
                <a:latin typeface="Times New Roman"/>
                <a:cs typeface="Times New Roman"/>
              </a:rPr>
              <a:t>with factual </a:t>
            </a:r>
            <a:r>
              <a:rPr sz="2800" dirty="0">
                <a:latin typeface="Times New Roman"/>
                <a:cs typeface="Times New Roman"/>
              </a:rPr>
              <a:t>information </a:t>
            </a:r>
            <a:r>
              <a:rPr sz="2800" spc="-5" dirty="0">
                <a:latin typeface="Times New Roman"/>
                <a:cs typeface="Times New Roman"/>
              </a:rPr>
              <a:t>or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advice.</a:t>
            </a:r>
            <a:endParaRPr sz="2800">
              <a:latin typeface="Times New Roman"/>
              <a:cs typeface="Times New Roman"/>
            </a:endParaRPr>
          </a:p>
          <a:p>
            <a:pPr marL="241300" marR="645795" indent="-228600">
              <a:lnSpc>
                <a:spcPts val="269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If a decision by </a:t>
            </a:r>
            <a:r>
              <a:rPr sz="2800" dirty="0">
                <a:latin typeface="Times New Roman"/>
                <a:cs typeface="Times New Roman"/>
              </a:rPr>
              <a:t>the board </a:t>
            </a:r>
            <a:r>
              <a:rPr sz="2800" spc="-5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required,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board </a:t>
            </a:r>
            <a:r>
              <a:rPr sz="2800" spc="-10" dirty="0">
                <a:latin typeface="Times New Roman"/>
                <a:cs typeface="Times New Roman"/>
              </a:rPr>
              <a:t>member </a:t>
            </a:r>
            <a:r>
              <a:rPr sz="2800" spc="-5" dirty="0">
                <a:latin typeface="Times New Roman"/>
                <a:cs typeface="Times New Roman"/>
              </a:rPr>
              <a:t>will make a  motion.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3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Another board </a:t>
            </a:r>
            <a:r>
              <a:rPr sz="2800" spc="-10" dirty="0">
                <a:latin typeface="Times New Roman"/>
                <a:cs typeface="Times New Roman"/>
              </a:rPr>
              <a:t>member </a:t>
            </a:r>
            <a:r>
              <a:rPr sz="2800" spc="-5" dirty="0">
                <a:latin typeface="Times New Roman"/>
                <a:cs typeface="Times New Roman"/>
              </a:rPr>
              <a:t>will second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motion.</a:t>
            </a:r>
            <a:endParaRPr sz="2800">
              <a:latin typeface="Times New Roman"/>
              <a:cs typeface="Times New Roman"/>
            </a:endParaRPr>
          </a:p>
          <a:p>
            <a:pPr marL="241300" marR="782955" indent="-228600">
              <a:lnSpc>
                <a:spcPts val="269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board </a:t>
            </a:r>
            <a:r>
              <a:rPr sz="2800" spc="-10" dirty="0">
                <a:latin typeface="Times New Roman"/>
                <a:cs typeface="Times New Roman"/>
              </a:rPr>
              <a:t>members may </a:t>
            </a:r>
            <a:r>
              <a:rPr sz="2800" dirty="0">
                <a:latin typeface="Times New Roman"/>
                <a:cs typeface="Times New Roman"/>
              </a:rPr>
              <a:t>then discuss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debate the </a:t>
            </a:r>
            <a:r>
              <a:rPr sz="2800" spc="-5" dirty="0">
                <a:latin typeface="Times New Roman"/>
                <a:cs typeface="Times New Roman"/>
              </a:rPr>
              <a:t>motion. The  </a:t>
            </a:r>
            <a:r>
              <a:rPr sz="2800" dirty="0">
                <a:latin typeface="Times New Roman"/>
                <a:cs typeface="Times New Roman"/>
              </a:rPr>
              <a:t>chairperson </a:t>
            </a:r>
            <a:r>
              <a:rPr sz="2800" spc="-5" dirty="0">
                <a:latin typeface="Times New Roman"/>
                <a:cs typeface="Times New Roman"/>
              </a:rPr>
              <a:t>can take a role in leading </a:t>
            </a:r>
            <a:r>
              <a:rPr sz="2800" dirty="0">
                <a:latin typeface="Times New Roman"/>
                <a:cs typeface="Times New Roman"/>
              </a:rPr>
              <a:t>the discussion </a:t>
            </a:r>
            <a:r>
              <a:rPr sz="2800" spc="-5" dirty="0">
                <a:latin typeface="Times New Roman"/>
                <a:cs typeface="Times New Roman"/>
              </a:rPr>
              <a:t>if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necessary.</a:t>
            </a:r>
            <a:endParaRPr sz="2800">
              <a:latin typeface="Times New Roman"/>
              <a:cs typeface="Times New Roman"/>
            </a:endParaRPr>
          </a:p>
          <a:p>
            <a:pPr marL="241300" marR="696595" indent="-228600">
              <a:lnSpc>
                <a:spcPct val="80000"/>
              </a:lnSpc>
              <a:spcBef>
                <a:spcPts val="1019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After </a:t>
            </a:r>
            <a:r>
              <a:rPr sz="2800" dirty="0">
                <a:latin typeface="Times New Roman"/>
                <a:cs typeface="Times New Roman"/>
              </a:rPr>
              <a:t>the discussion </a:t>
            </a:r>
            <a:r>
              <a:rPr sz="2800" spc="-5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concluded,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chairperson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call </a:t>
            </a:r>
            <a:r>
              <a:rPr sz="2800" dirty="0">
                <a:latin typeface="Times New Roman"/>
                <a:cs typeface="Times New Roman"/>
              </a:rPr>
              <a:t>for the  “aye”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“nay”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votes.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1513" y="626440"/>
            <a:ext cx="62674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Making a Motion to</a:t>
            </a:r>
            <a:r>
              <a:rPr spc="-335" dirty="0"/>
              <a:t> </a:t>
            </a:r>
            <a:r>
              <a:rPr dirty="0"/>
              <a:t>Amend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35895" cy="263461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400685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 “motion to amend” </a:t>
            </a:r>
            <a:r>
              <a:rPr sz="280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made when </a:t>
            </a:r>
            <a:r>
              <a:rPr sz="2800" dirty="0">
                <a:latin typeface="Times New Roman"/>
                <a:cs typeface="Times New Roman"/>
              </a:rPr>
              <a:t>the discussion indicates </a:t>
            </a:r>
            <a:r>
              <a:rPr sz="2800" spc="-5" dirty="0">
                <a:latin typeface="Times New Roman"/>
                <a:cs typeface="Times New Roman"/>
              </a:rPr>
              <a:t>that</a:t>
            </a:r>
            <a:r>
              <a:rPr sz="2800" spc="-1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  original </a:t>
            </a:r>
            <a:r>
              <a:rPr sz="2800" spc="-5" dirty="0">
                <a:latin typeface="Times New Roman"/>
                <a:cs typeface="Times New Roman"/>
              </a:rPr>
              <a:t>motion </a:t>
            </a:r>
            <a:r>
              <a:rPr sz="2800" dirty="0">
                <a:latin typeface="Times New Roman"/>
                <a:cs typeface="Times New Roman"/>
              </a:rPr>
              <a:t>should be </a:t>
            </a:r>
            <a:r>
              <a:rPr sz="2800" spc="-5" dirty="0">
                <a:latin typeface="Times New Roman"/>
                <a:cs typeface="Times New Roman"/>
              </a:rPr>
              <a:t>changed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slightly.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motion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should not be contrary to the original</a:t>
            </a:r>
            <a:r>
              <a:rPr sz="2400" u="heavy" spc="-1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motion</a:t>
            </a:r>
            <a:r>
              <a:rPr sz="2400" spc="-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motion </a:t>
            </a:r>
            <a:r>
              <a:rPr sz="2800" dirty="0">
                <a:latin typeface="Times New Roman"/>
                <a:cs typeface="Times New Roman"/>
              </a:rPr>
              <a:t>should then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voted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on.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030"/>
              </a:lnSpc>
              <a:spcBef>
                <a:spcPts val="1040"/>
              </a:spcBef>
              <a:buFont typeface="Arial"/>
              <a:buChar char="•"/>
              <a:tabLst>
                <a:tab pos="323215" algn="l"/>
                <a:tab pos="324485" algn="l"/>
              </a:tabLst>
            </a:pPr>
            <a:r>
              <a:rPr dirty="0"/>
              <a:t>	</a:t>
            </a:r>
            <a:r>
              <a:rPr sz="2800" spc="-5" dirty="0">
                <a:latin typeface="Times New Roman"/>
                <a:cs typeface="Times New Roman"/>
              </a:rPr>
              <a:t>This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done </a:t>
            </a:r>
            <a:r>
              <a:rPr sz="2800" spc="-5" dirty="0">
                <a:latin typeface="Times New Roman"/>
                <a:cs typeface="Times New Roman"/>
              </a:rPr>
              <a:t>more informally: </a:t>
            </a:r>
            <a:r>
              <a:rPr sz="2800" dirty="0">
                <a:latin typeface="Times New Roman"/>
                <a:cs typeface="Times New Roman"/>
              </a:rPr>
              <a:t>one person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dirty="0">
                <a:latin typeface="Times New Roman"/>
                <a:cs typeface="Times New Roman"/>
              </a:rPr>
              <a:t>suggest </a:t>
            </a:r>
            <a:r>
              <a:rPr sz="2800" spc="-5" dirty="0">
                <a:latin typeface="Times New Roman"/>
                <a:cs typeface="Times New Roman"/>
              </a:rPr>
              <a:t>the change,  and </a:t>
            </a:r>
            <a:r>
              <a:rPr sz="2800" dirty="0">
                <a:latin typeface="Times New Roman"/>
                <a:cs typeface="Times New Roman"/>
              </a:rPr>
              <a:t>the people </a:t>
            </a:r>
            <a:r>
              <a:rPr sz="2800" spc="-5" dirty="0">
                <a:latin typeface="Times New Roman"/>
                <a:cs typeface="Times New Roman"/>
              </a:rPr>
              <a:t>who </a:t>
            </a:r>
            <a:r>
              <a:rPr sz="2800" spc="-10" dirty="0">
                <a:latin typeface="Times New Roman"/>
                <a:cs typeface="Times New Roman"/>
              </a:rPr>
              <a:t>made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motion and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second can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agree.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059815" marR="5080" indent="-106680">
              <a:lnSpc>
                <a:spcPts val="4750"/>
              </a:lnSpc>
              <a:spcBef>
                <a:spcPts val="705"/>
              </a:spcBef>
            </a:pPr>
            <a:r>
              <a:rPr dirty="0"/>
              <a:t>Allowable </a:t>
            </a:r>
            <a:r>
              <a:rPr spc="-55" dirty="0"/>
              <a:t>Topics</a:t>
            </a:r>
            <a:r>
              <a:rPr spc="-160" dirty="0"/>
              <a:t> </a:t>
            </a:r>
            <a:r>
              <a:rPr dirty="0"/>
              <a:t>in  Executive</a:t>
            </a:r>
            <a:r>
              <a:rPr spc="-75" dirty="0"/>
              <a:t> </a:t>
            </a:r>
            <a:r>
              <a:rPr dirty="0"/>
              <a:t>Sessions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92223"/>
            <a:ext cx="10111105" cy="365696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1300" marR="476884" indent="-228600">
              <a:lnSpc>
                <a:spcPts val="2810"/>
              </a:lnSpc>
              <a:spcBef>
                <a:spcPts val="4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There are a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limited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number of topics that can be discussed in executive 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session</a:t>
            </a:r>
            <a:endParaRPr sz="2600">
              <a:latin typeface="Times New Roman"/>
              <a:cs typeface="Times New Roman"/>
            </a:endParaRPr>
          </a:p>
          <a:p>
            <a:pPr marL="241300" marR="69850" indent="-228600">
              <a:lnSpc>
                <a:spcPct val="90000"/>
              </a:lnSpc>
              <a:spcBef>
                <a:spcPts val="95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 discussion of records that are exempt from public inspection under the  Open Records </a:t>
            </a:r>
            <a:r>
              <a:rPr sz="2600" spc="-5" dirty="0">
                <a:latin typeface="Times New Roman"/>
                <a:cs typeface="Times New Roman"/>
              </a:rPr>
              <a:t>Act, </a:t>
            </a:r>
            <a:r>
              <a:rPr sz="2600" dirty="0">
                <a:latin typeface="Times New Roman"/>
                <a:cs typeface="Times New Roman"/>
              </a:rPr>
              <a:t>and there is </a:t>
            </a:r>
            <a:r>
              <a:rPr sz="2600" spc="5" dirty="0">
                <a:latin typeface="Times New Roman"/>
                <a:cs typeface="Times New Roman"/>
              </a:rPr>
              <a:t>no </a:t>
            </a:r>
            <a:r>
              <a:rPr sz="2600" dirty="0">
                <a:latin typeface="Times New Roman"/>
                <a:cs typeface="Times New Roman"/>
              </a:rPr>
              <a:t>other “reasonable means” by which</a:t>
            </a:r>
            <a:r>
              <a:rPr sz="2600" spc="-2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the  agency can discuss those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records.</a:t>
            </a:r>
            <a:endParaRPr sz="26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Consulting with an attorney about actual </a:t>
            </a:r>
            <a:r>
              <a:rPr sz="2600" spc="5" dirty="0">
                <a:latin typeface="Times New Roman"/>
                <a:cs typeface="Times New Roman"/>
              </a:rPr>
              <a:t>or </a:t>
            </a:r>
            <a:r>
              <a:rPr sz="2600" dirty="0">
                <a:latin typeface="Times New Roman"/>
                <a:cs typeface="Times New Roman"/>
              </a:rPr>
              <a:t>potential litigation, </a:t>
            </a:r>
            <a:r>
              <a:rPr sz="2600" spc="-5" dirty="0">
                <a:latin typeface="Times New Roman"/>
                <a:cs typeface="Times New Roman"/>
              </a:rPr>
              <a:t>settlement,  claims, </a:t>
            </a:r>
            <a:r>
              <a:rPr sz="2600" dirty="0">
                <a:latin typeface="Times New Roman"/>
                <a:cs typeface="Times New Roman"/>
              </a:rPr>
              <a:t>administrative proceedings, or other judicial actions </a:t>
            </a:r>
            <a:r>
              <a:rPr sz="2600" spc="5" dirty="0">
                <a:latin typeface="Times New Roman"/>
                <a:cs typeface="Times New Roman"/>
              </a:rPr>
              <a:t>brought </a:t>
            </a:r>
            <a:r>
              <a:rPr sz="2600" dirty="0">
                <a:latin typeface="Times New Roman"/>
                <a:cs typeface="Times New Roman"/>
              </a:rPr>
              <a:t>by or  against the </a:t>
            </a:r>
            <a:r>
              <a:rPr sz="2600" spc="-25" dirty="0">
                <a:latin typeface="Times New Roman"/>
                <a:cs typeface="Times New Roman"/>
              </a:rPr>
              <a:t>agency, </a:t>
            </a:r>
            <a:r>
              <a:rPr sz="2600" dirty="0">
                <a:latin typeface="Times New Roman"/>
                <a:cs typeface="Times New Roman"/>
              </a:rPr>
              <a:t>or in which the agency is directly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involved.</a:t>
            </a:r>
            <a:endParaRPr sz="26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Authorizing the </a:t>
            </a:r>
            <a:r>
              <a:rPr sz="2600" spc="-5" dirty="0">
                <a:latin typeface="Times New Roman"/>
                <a:cs typeface="Times New Roman"/>
              </a:rPr>
              <a:t>settlements </a:t>
            </a:r>
            <a:r>
              <a:rPr sz="2600" dirty="0">
                <a:latin typeface="Times New Roman"/>
                <a:cs typeface="Times New Roman"/>
              </a:rPr>
              <a:t>of lawsuits and </a:t>
            </a:r>
            <a:r>
              <a:rPr sz="2600" spc="-5" dirty="0">
                <a:latin typeface="Times New Roman"/>
                <a:cs typeface="Times New Roman"/>
              </a:rPr>
              <a:t>similar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matters.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6336" y="626440"/>
            <a:ext cx="67976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Executive Sessions</a:t>
            </a:r>
            <a:r>
              <a:rPr spc="-70" dirty="0"/>
              <a:t> </a:t>
            </a:r>
            <a:r>
              <a:rPr dirty="0"/>
              <a:t>Continued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141347"/>
            <a:ext cx="10269855" cy="3874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2650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Authorizing negotiations to purchase, dispose of, or </a:t>
            </a:r>
            <a:r>
              <a:rPr sz="2600" spc="-5" dirty="0">
                <a:latin typeface="Times New Roman"/>
                <a:cs typeface="Times New Roman"/>
              </a:rPr>
              <a:t>lease </a:t>
            </a:r>
            <a:r>
              <a:rPr sz="2600" dirty="0">
                <a:latin typeface="Times New Roman"/>
                <a:cs typeface="Times New Roman"/>
              </a:rPr>
              <a:t>real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property;</a:t>
            </a:r>
            <a:endParaRPr sz="2600">
              <a:latin typeface="Times New Roman"/>
              <a:cs typeface="Times New Roman"/>
            </a:endParaRPr>
          </a:p>
          <a:p>
            <a:pPr marL="241300" marR="1135380">
              <a:lnSpc>
                <a:spcPct val="70000"/>
              </a:lnSpc>
              <a:spcBef>
                <a:spcPts val="465"/>
              </a:spcBef>
            </a:pPr>
            <a:r>
              <a:rPr sz="2600" dirty="0">
                <a:latin typeface="Times New Roman"/>
                <a:cs typeface="Times New Roman"/>
              </a:rPr>
              <a:t>authorizing an appraisal of real property; entering into a contract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to  purchase, </a:t>
            </a:r>
            <a:r>
              <a:rPr sz="2600" spc="-5" dirty="0">
                <a:latin typeface="Times New Roman"/>
                <a:cs typeface="Times New Roman"/>
              </a:rPr>
              <a:t>lease, </a:t>
            </a:r>
            <a:r>
              <a:rPr sz="2600" dirty="0">
                <a:latin typeface="Times New Roman"/>
                <a:cs typeface="Times New Roman"/>
              </a:rPr>
              <a:t>entering into an option to purchase, </a:t>
            </a:r>
            <a:r>
              <a:rPr sz="2600" spc="-5" dirty="0">
                <a:latin typeface="Times New Roman"/>
                <a:cs typeface="Times New Roman"/>
              </a:rPr>
              <a:t>lease,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etc.</a:t>
            </a:r>
            <a:endParaRPr sz="2600">
              <a:latin typeface="Times New Roman"/>
              <a:cs typeface="Times New Roman"/>
            </a:endParaRPr>
          </a:p>
          <a:p>
            <a:pPr marL="241300" indent="-228600">
              <a:lnSpc>
                <a:spcPts val="2655"/>
              </a:lnSpc>
              <a:spcBef>
                <a:spcPts val="6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Discussing or deliberating on the appointment, employment,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compensation,</a:t>
            </a:r>
            <a:endParaRPr sz="2600">
              <a:latin typeface="Times New Roman"/>
              <a:cs typeface="Times New Roman"/>
            </a:endParaRPr>
          </a:p>
          <a:p>
            <a:pPr marL="241300" marR="74930">
              <a:lnSpc>
                <a:spcPct val="70000"/>
              </a:lnSpc>
              <a:spcBef>
                <a:spcPts val="470"/>
              </a:spcBef>
            </a:pPr>
            <a:r>
              <a:rPr sz="2600" dirty="0">
                <a:latin typeface="Times New Roman"/>
                <a:cs typeface="Times New Roman"/>
              </a:rPr>
              <a:t>hiring, disciplinary action or dismissal, or periodic evaluation or rating of a  public </a:t>
            </a:r>
            <a:r>
              <a:rPr sz="2600" spc="-5" dirty="0">
                <a:latin typeface="Times New Roman"/>
                <a:cs typeface="Times New Roman"/>
              </a:rPr>
              <a:t>officer </a:t>
            </a:r>
            <a:r>
              <a:rPr sz="2600" dirty="0">
                <a:latin typeface="Times New Roman"/>
                <a:cs typeface="Times New Roman"/>
              </a:rPr>
              <a:t>or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employee.</a:t>
            </a:r>
            <a:endParaRPr sz="26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96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15" dirty="0">
                <a:latin typeface="Times New Roman"/>
                <a:cs typeface="Times New Roman"/>
              </a:rPr>
              <a:t>However, </a:t>
            </a:r>
            <a:r>
              <a:rPr sz="2200" spc="-5" dirty="0">
                <a:latin typeface="Times New Roman"/>
                <a:cs typeface="Times New Roman"/>
              </a:rPr>
              <a:t>an agency should </a:t>
            </a:r>
            <a:r>
              <a:rPr sz="2200" dirty="0">
                <a:latin typeface="Times New Roman"/>
                <a:cs typeface="Times New Roman"/>
              </a:rPr>
              <a:t>not </a:t>
            </a:r>
            <a:r>
              <a:rPr sz="2200" spc="-5" dirty="0">
                <a:latin typeface="Times New Roman"/>
                <a:cs typeface="Times New Roman"/>
              </a:rPr>
              <a:t>receive evidence or hear </a:t>
            </a:r>
            <a:r>
              <a:rPr sz="2200" spc="-10" dirty="0">
                <a:latin typeface="Times New Roman"/>
                <a:cs typeface="Times New Roman"/>
              </a:rPr>
              <a:t>arguments </a:t>
            </a:r>
            <a:r>
              <a:rPr sz="2200" spc="-5" dirty="0">
                <a:latin typeface="Times New Roman"/>
                <a:cs typeface="Times New Roman"/>
              </a:rPr>
              <a:t>on legal</a:t>
            </a:r>
            <a:r>
              <a:rPr sz="2200" spc="1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matters,</a:t>
            </a:r>
            <a:endParaRPr sz="2200">
              <a:latin typeface="Times New Roman"/>
              <a:cs typeface="Times New Roman"/>
            </a:endParaRPr>
          </a:p>
          <a:p>
            <a:pPr marL="698500">
              <a:lnSpc>
                <a:spcPts val="2100"/>
              </a:lnSpc>
            </a:pPr>
            <a:r>
              <a:rPr sz="2200" spc="-5" dirty="0">
                <a:latin typeface="Times New Roman"/>
                <a:cs typeface="Times New Roman"/>
              </a:rPr>
              <a:t>in executive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session.</a:t>
            </a:r>
            <a:endParaRPr sz="22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50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Any final votes should be taken in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public</a:t>
            </a:r>
            <a:endParaRPr sz="2200">
              <a:latin typeface="Times New Roman"/>
              <a:cs typeface="Times New Roman"/>
            </a:endParaRPr>
          </a:p>
          <a:p>
            <a:pPr marL="241300" indent="-228600">
              <a:lnSpc>
                <a:spcPts val="2980"/>
              </a:lnSpc>
              <a:spcBef>
                <a:spcPts val="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Interviewing applicants for the executive head of an</a:t>
            </a:r>
            <a:r>
              <a:rPr sz="2600" spc="-10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agency</a:t>
            </a:r>
            <a:endParaRPr sz="26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50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The final votes should be taken in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public.</a:t>
            </a:r>
            <a:endParaRPr sz="2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1" dirty="0">
                <a:latin typeface="Times New Roman"/>
                <a:cs typeface="Times New Roman"/>
              </a:rPr>
              <a:t>Only a </a:t>
            </a:r>
            <a:r>
              <a:rPr sz="2600" b="1" spc="5" dirty="0">
                <a:latin typeface="Times New Roman"/>
                <a:cs typeface="Times New Roman"/>
              </a:rPr>
              <a:t>vote </a:t>
            </a:r>
            <a:r>
              <a:rPr sz="2600" b="1" dirty="0">
                <a:latin typeface="Times New Roman"/>
                <a:cs typeface="Times New Roman"/>
              </a:rPr>
              <a:t>taken in public is legally</a:t>
            </a:r>
            <a:r>
              <a:rPr sz="2600" b="1" spc="-5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binding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5420" y="626440"/>
            <a:ext cx="77374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Procedures for Executive</a:t>
            </a:r>
            <a:r>
              <a:rPr spc="-114" dirty="0"/>
              <a:t> </a:t>
            </a:r>
            <a:r>
              <a:rPr dirty="0"/>
              <a:t>Sessions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3857"/>
            <a:ext cx="10328275" cy="3395979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marR="5080" indent="-228600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meeting minutes </a:t>
            </a:r>
            <a:r>
              <a:rPr sz="2800" dirty="0">
                <a:latin typeface="Times New Roman"/>
                <a:cs typeface="Times New Roman"/>
              </a:rPr>
              <a:t>should state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general reasons for the </a:t>
            </a:r>
            <a:r>
              <a:rPr sz="2800" spc="-5" dirty="0">
                <a:latin typeface="Times New Roman"/>
                <a:cs typeface="Times New Roman"/>
              </a:rPr>
              <a:t>executive  </a:t>
            </a:r>
            <a:r>
              <a:rPr sz="2800" dirty="0">
                <a:latin typeface="Times New Roman"/>
                <a:cs typeface="Times New Roman"/>
              </a:rPr>
              <a:t>session</a:t>
            </a:r>
            <a:endParaRPr sz="2800">
              <a:latin typeface="Times New Roman"/>
              <a:cs typeface="Times New Roman"/>
            </a:endParaRPr>
          </a:p>
          <a:p>
            <a:pPr marL="241300" marR="216535" indent="-228600">
              <a:lnSpc>
                <a:spcPts val="303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During the </a:t>
            </a:r>
            <a:r>
              <a:rPr sz="2800" spc="-5" dirty="0">
                <a:latin typeface="Times New Roman"/>
                <a:cs typeface="Times New Roman"/>
              </a:rPr>
              <a:t>meeting, </a:t>
            </a:r>
            <a:r>
              <a:rPr sz="2800" dirty="0">
                <a:latin typeface="Times New Roman"/>
                <a:cs typeface="Times New Roman"/>
              </a:rPr>
              <a:t>one </a:t>
            </a:r>
            <a:r>
              <a:rPr sz="2800" spc="-10" dirty="0">
                <a:latin typeface="Times New Roman"/>
                <a:cs typeface="Times New Roman"/>
              </a:rPr>
              <a:t>member </a:t>
            </a:r>
            <a:r>
              <a:rPr sz="2800" dirty="0">
                <a:latin typeface="Times New Roman"/>
                <a:cs typeface="Times New Roman"/>
              </a:rPr>
              <a:t>should </a:t>
            </a:r>
            <a:r>
              <a:rPr sz="2800" spc="-5" dirty="0">
                <a:latin typeface="Times New Roman"/>
                <a:cs typeface="Times New Roman"/>
              </a:rPr>
              <a:t>move </a:t>
            </a:r>
            <a:r>
              <a:rPr sz="280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go </a:t>
            </a:r>
            <a:r>
              <a:rPr sz="2800" dirty="0">
                <a:latin typeface="Times New Roman"/>
                <a:cs typeface="Times New Roman"/>
              </a:rPr>
              <a:t>into executive  session, </a:t>
            </a:r>
            <a:r>
              <a:rPr sz="2800" spc="-5" dirty="0">
                <a:latin typeface="Times New Roman"/>
                <a:cs typeface="Times New Roman"/>
              </a:rPr>
              <a:t>another </a:t>
            </a:r>
            <a:r>
              <a:rPr sz="2800" dirty="0">
                <a:latin typeface="Times New Roman"/>
                <a:cs typeface="Times New Roman"/>
              </a:rPr>
              <a:t>should second </a:t>
            </a:r>
            <a:r>
              <a:rPr sz="2800" spc="-5" dirty="0">
                <a:latin typeface="Times New Roman"/>
                <a:cs typeface="Times New Roman"/>
              </a:rPr>
              <a:t>the motion, and </a:t>
            </a:r>
            <a:r>
              <a:rPr sz="2800" dirty="0">
                <a:latin typeface="Times New Roman"/>
                <a:cs typeface="Times New Roman"/>
              </a:rPr>
              <a:t>then the board should  vote.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board should </a:t>
            </a:r>
            <a:r>
              <a:rPr sz="2800" spc="-5" dirty="0">
                <a:latin typeface="Times New Roman"/>
                <a:cs typeface="Times New Roman"/>
              </a:rPr>
              <a:t>also </a:t>
            </a:r>
            <a:r>
              <a:rPr sz="2800" dirty="0">
                <a:latin typeface="Times New Roman"/>
                <a:cs typeface="Times New Roman"/>
              </a:rPr>
              <a:t>vote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adjourn the executive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session.</a:t>
            </a:r>
            <a:endParaRPr sz="2800">
              <a:latin typeface="Times New Roman"/>
              <a:cs typeface="Times New Roman"/>
            </a:endParaRPr>
          </a:p>
          <a:p>
            <a:pPr marL="241300" marR="432434" indent="-228600">
              <a:lnSpc>
                <a:spcPct val="90000"/>
              </a:lnSpc>
              <a:spcBef>
                <a:spcPts val="9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Only people </a:t>
            </a:r>
            <a:r>
              <a:rPr sz="2800" spc="-5" dirty="0">
                <a:latin typeface="Times New Roman"/>
                <a:cs typeface="Times New Roman"/>
              </a:rPr>
              <a:t>who are necessary </a:t>
            </a:r>
            <a:r>
              <a:rPr sz="2800" dirty="0">
                <a:latin typeface="Times New Roman"/>
                <a:cs typeface="Times New Roman"/>
              </a:rPr>
              <a:t>for the discussion of the executive  session topic should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present for the discussion. </a:t>
            </a:r>
            <a:r>
              <a:rPr sz="2800" spc="-5" dirty="0">
                <a:latin typeface="Times New Roman"/>
                <a:cs typeface="Times New Roman"/>
              </a:rPr>
              <a:t>This </a:t>
            </a:r>
            <a:r>
              <a:rPr sz="2800" spc="-10" dirty="0">
                <a:latin typeface="Times New Roman"/>
                <a:cs typeface="Times New Roman"/>
              </a:rPr>
              <a:t>may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include  the individual </a:t>
            </a:r>
            <a:r>
              <a:rPr sz="2800" spc="-5" dirty="0">
                <a:latin typeface="Times New Roman"/>
                <a:cs typeface="Times New Roman"/>
              </a:rPr>
              <a:t>who takes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minutes.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7880" y="626440"/>
            <a:ext cx="64744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Executive Session</a:t>
            </a:r>
            <a:r>
              <a:rPr spc="-315" dirty="0"/>
              <a:t> </a:t>
            </a:r>
            <a:r>
              <a:rPr spc="-10" dirty="0"/>
              <a:t>Affidavits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58755" cy="28835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An </a:t>
            </a:r>
            <a:r>
              <a:rPr sz="2800" dirty="0">
                <a:latin typeface="Times New Roman"/>
                <a:cs typeface="Times New Roman"/>
              </a:rPr>
              <a:t>“executive </a:t>
            </a:r>
            <a:r>
              <a:rPr sz="2800" spc="-5" dirty="0">
                <a:latin typeface="Times New Roman"/>
                <a:cs typeface="Times New Roman"/>
              </a:rPr>
              <a:t>session affidavit” </a:t>
            </a:r>
            <a:r>
              <a:rPr sz="2800" spc="-10" dirty="0">
                <a:latin typeface="Times New Roman"/>
                <a:cs typeface="Times New Roman"/>
              </a:rPr>
              <a:t>must </a:t>
            </a:r>
            <a:r>
              <a:rPr sz="2800" spc="-5" dirty="0">
                <a:latin typeface="Times New Roman"/>
                <a:cs typeface="Times New Roman"/>
              </a:rPr>
              <a:t>be signed and </a:t>
            </a:r>
            <a:r>
              <a:rPr sz="2800" dirty="0">
                <a:latin typeface="Times New Roman"/>
                <a:cs typeface="Times New Roman"/>
              </a:rPr>
              <a:t>notarized </a:t>
            </a:r>
            <a:r>
              <a:rPr sz="2800" spc="-5" dirty="0">
                <a:latin typeface="Times New Roman"/>
                <a:cs typeface="Times New Roman"/>
              </a:rPr>
              <a:t>after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meeting. That affidavit </a:t>
            </a:r>
            <a:r>
              <a:rPr sz="2800" dirty="0">
                <a:latin typeface="Times New Roman"/>
                <a:cs typeface="Times New Roman"/>
              </a:rPr>
              <a:t>requires the board </a:t>
            </a:r>
            <a:r>
              <a:rPr sz="2800" spc="-10" dirty="0">
                <a:latin typeface="Times New Roman"/>
                <a:cs typeface="Times New Roman"/>
              </a:rPr>
              <a:t>members </a:t>
            </a:r>
            <a:r>
              <a:rPr sz="2800" spc="-5" dirty="0">
                <a:latin typeface="Times New Roman"/>
                <a:cs typeface="Times New Roman"/>
              </a:rPr>
              <a:t>to state </a:t>
            </a:r>
            <a:r>
              <a:rPr sz="2800" dirty="0">
                <a:latin typeface="Times New Roman"/>
                <a:cs typeface="Times New Roman"/>
              </a:rPr>
              <a:t>under </a:t>
            </a:r>
            <a:r>
              <a:rPr sz="2800" spc="-5" dirty="0">
                <a:latin typeface="Times New Roman"/>
                <a:cs typeface="Times New Roman"/>
              </a:rPr>
              <a:t>oath  </a:t>
            </a:r>
            <a:r>
              <a:rPr sz="2800" dirty="0">
                <a:latin typeface="Times New Roman"/>
                <a:cs typeface="Times New Roman"/>
              </a:rPr>
              <a:t>“that the </a:t>
            </a:r>
            <a:r>
              <a:rPr sz="2800" spc="-5" dirty="0">
                <a:latin typeface="Times New Roman"/>
                <a:cs typeface="Times New Roman"/>
              </a:rPr>
              <a:t>subject matter of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meeting or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closed </a:t>
            </a:r>
            <a:r>
              <a:rPr sz="2800" dirty="0">
                <a:latin typeface="Times New Roman"/>
                <a:cs typeface="Times New Roman"/>
              </a:rPr>
              <a:t>portion thereof  </a:t>
            </a:r>
            <a:r>
              <a:rPr sz="2800" spc="-10" dirty="0">
                <a:latin typeface="Times New Roman"/>
                <a:cs typeface="Times New Roman"/>
              </a:rPr>
              <a:t>was </a:t>
            </a:r>
            <a:r>
              <a:rPr sz="2800" dirty="0">
                <a:latin typeface="Times New Roman"/>
                <a:cs typeface="Times New Roman"/>
              </a:rPr>
              <a:t>devoted </a:t>
            </a:r>
            <a:r>
              <a:rPr sz="2800" spc="-5" dirty="0">
                <a:latin typeface="Times New Roman"/>
                <a:cs typeface="Times New Roman"/>
              </a:rPr>
              <a:t>to matters within </a:t>
            </a:r>
            <a:r>
              <a:rPr sz="2800" dirty="0">
                <a:latin typeface="Times New Roman"/>
                <a:cs typeface="Times New Roman"/>
              </a:rPr>
              <a:t>the exceptions provided </a:t>
            </a:r>
            <a:r>
              <a:rPr sz="2800" spc="-5" dirty="0">
                <a:latin typeface="Times New Roman"/>
                <a:cs typeface="Times New Roman"/>
              </a:rPr>
              <a:t>by </a:t>
            </a:r>
            <a:r>
              <a:rPr sz="2800" spc="-40" dirty="0">
                <a:latin typeface="Times New Roman"/>
                <a:cs typeface="Times New Roman"/>
              </a:rPr>
              <a:t>law,” </a:t>
            </a:r>
            <a:r>
              <a:rPr sz="2800" dirty="0">
                <a:latin typeface="Times New Roman"/>
                <a:cs typeface="Times New Roman"/>
              </a:rPr>
              <a:t>and  the </a:t>
            </a:r>
            <a:r>
              <a:rPr sz="2800" spc="-10" dirty="0">
                <a:latin typeface="Times New Roman"/>
                <a:cs typeface="Times New Roman"/>
              </a:rPr>
              <a:t>affidavit </a:t>
            </a:r>
            <a:r>
              <a:rPr sz="2800" dirty="0">
                <a:latin typeface="Times New Roman"/>
                <a:cs typeface="Times New Roman"/>
              </a:rPr>
              <a:t>should identify the </a:t>
            </a:r>
            <a:r>
              <a:rPr sz="2800" spc="-5" dirty="0">
                <a:latin typeface="Times New Roman"/>
                <a:cs typeface="Times New Roman"/>
              </a:rPr>
              <a:t>specific relevant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exceptions.</a:t>
            </a:r>
            <a:endParaRPr sz="2800">
              <a:latin typeface="Times New Roman"/>
              <a:cs typeface="Times New Roman"/>
            </a:endParaRPr>
          </a:p>
          <a:p>
            <a:pPr marL="241300" marR="490220" indent="-228600">
              <a:lnSpc>
                <a:spcPts val="303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This </a:t>
            </a:r>
            <a:r>
              <a:rPr sz="2800" spc="-10" dirty="0">
                <a:latin typeface="Times New Roman"/>
                <a:cs typeface="Times New Roman"/>
              </a:rPr>
              <a:t>affidavit </a:t>
            </a:r>
            <a:r>
              <a:rPr sz="2800" spc="-5" dirty="0">
                <a:latin typeface="Times New Roman"/>
                <a:cs typeface="Times New Roman"/>
              </a:rPr>
              <a:t>must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attached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meeting minutes and be made  available to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public.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64329" y="626440"/>
            <a:ext cx="38620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Meeting</a:t>
            </a:r>
            <a:r>
              <a:rPr spc="-80" dirty="0"/>
              <a:t> </a:t>
            </a:r>
            <a:r>
              <a:rPr dirty="0"/>
              <a:t>Minutes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14280" cy="313055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12065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Minutes </a:t>
            </a:r>
            <a:r>
              <a:rPr sz="2800" spc="-5" dirty="0">
                <a:latin typeface="Times New Roman"/>
                <a:cs typeface="Times New Roman"/>
              </a:rPr>
              <a:t>must </a:t>
            </a:r>
            <a:r>
              <a:rPr sz="2800" dirty="0">
                <a:latin typeface="Times New Roman"/>
                <a:cs typeface="Times New Roman"/>
              </a:rPr>
              <a:t>include the following information, </a:t>
            </a:r>
            <a:r>
              <a:rPr sz="2800" spc="-5" dirty="0">
                <a:latin typeface="Times New Roman"/>
                <a:cs typeface="Times New Roman"/>
              </a:rPr>
              <a:t>so </a:t>
            </a:r>
            <a:r>
              <a:rPr sz="2800" dirty="0">
                <a:latin typeface="Times New Roman"/>
                <a:cs typeface="Times New Roman"/>
              </a:rPr>
              <a:t>your  </a:t>
            </a:r>
            <a:r>
              <a:rPr sz="2800" spc="-5" dirty="0">
                <a:latin typeface="Times New Roman"/>
                <a:cs typeface="Times New Roman"/>
              </a:rPr>
              <a:t>parliamentary </a:t>
            </a:r>
            <a:r>
              <a:rPr sz="2800" dirty="0">
                <a:latin typeface="Times New Roman"/>
                <a:cs typeface="Times New Roman"/>
              </a:rPr>
              <a:t>procedures </a:t>
            </a:r>
            <a:r>
              <a:rPr sz="2800" spc="-5" dirty="0">
                <a:latin typeface="Times New Roman"/>
                <a:cs typeface="Times New Roman"/>
              </a:rPr>
              <a:t>must </a:t>
            </a:r>
            <a:r>
              <a:rPr sz="2800" spc="-10" dirty="0">
                <a:latin typeface="Times New Roman"/>
                <a:cs typeface="Times New Roman"/>
              </a:rPr>
              <a:t>make </a:t>
            </a:r>
            <a:r>
              <a:rPr sz="2800" dirty="0">
                <a:latin typeface="Times New Roman"/>
                <a:cs typeface="Times New Roman"/>
              </a:rPr>
              <a:t>sure that these things </a:t>
            </a:r>
            <a:r>
              <a:rPr sz="2800" spc="-5" dirty="0">
                <a:latin typeface="Times New Roman"/>
                <a:cs typeface="Times New Roman"/>
              </a:rPr>
              <a:t>are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clear: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Names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10" dirty="0">
                <a:latin typeface="Times New Roman"/>
                <a:cs typeface="Times New Roman"/>
              </a:rPr>
              <a:t>members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present.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A </a:t>
            </a:r>
            <a:r>
              <a:rPr sz="2400" dirty="0">
                <a:latin typeface="Times New Roman"/>
                <a:cs typeface="Times New Roman"/>
              </a:rPr>
              <a:t>description of each </a:t>
            </a:r>
            <a:r>
              <a:rPr sz="2400" spc="-5" dirty="0">
                <a:latin typeface="Times New Roman"/>
                <a:cs typeface="Times New Roman"/>
              </a:rPr>
              <a:t>motion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made.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10" dirty="0">
                <a:latin typeface="Times New Roman"/>
                <a:cs typeface="Times New Roman"/>
              </a:rPr>
              <a:t>Names </a:t>
            </a:r>
            <a:r>
              <a:rPr sz="2400" dirty="0">
                <a:latin typeface="Times New Roman"/>
                <a:cs typeface="Times New Roman"/>
              </a:rPr>
              <a:t>of the </a:t>
            </a:r>
            <a:r>
              <a:rPr sz="2400" spc="-5" dirty="0">
                <a:latin typeface="Times New Roman"/>
                <a:cs typeface="Times New Roman"/>
              </a:rPr>
              <a:t>persons </a:t>
            </a:r>
            <a:r>
              <a:rPr sz="2400" dirty="0">
                <a:latin typeface="Times New Roman"/>
                <a:cs typeface="Times New Roman"/>
              </a:rPr>
              <a:t>who </a:t>
            </a:r>
            <a:r>
              <a:rPr sz="2400" spc="-5" dirty="0">
                <a:latin typeface="Times New Roman"/>
                <a:cs typeface="Times New Roman"/>
              </a:rPr>
              <a:t>made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motion </a:t>
            </a:r>
            <a:r>
              <a:rPr sz="2400" dirty="0">
                <a:latin typeface="Times New Roman"/>
                <a:cs typeface="Times New Roman"/>
              </a:rPr>
              <a:t>and seconded 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motion.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The result of the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vote.</a:t>
            </a:r>
            <a:endParaRPr sz="240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ts val="2590"/>
              </a:lnSpc>
              <a:spcBef>
                <a:spcPts val="55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10" dirty="0">
                <a:latin typeface="Times New Roman"/>
                <a:cs typeface="Times New Roman"/>
              </a:rPr>
              <a:t>Names </a:t>
            </a:r>
            <a:r>
              <a:rPr sz="2400" dirty="0">
                <a:latin typeface="Times New Roman"/>
                <a:cs typeface="Times New Roman"/>
              </a:rPr>
              <a:t>of who voted for or against </a:t>
            </a:r>
            <a:r>
              <a:rPr sz="2400" spc="-5" dirty="0">
                <a:latin typeface="Times New Roman"/>
                <a:cs typeface="Times New Roman"/>
              </a:rPr>
              <a:t>(names </a:t>
            </a:r>
            <a:r>
              <a:rPr sz="2400" dirty="0">
                <a:latin typeface="Times New Roman"/>
                <a:cs typeface="Times New Roman"/>
              </a:rPr>
              <a:t>do not have to be listed if the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vote  </a:t>
            </a:r>
            <a:r>
              <a:rPr sz="2400" spc="-5" dirty="0">
                <a:latin typeface="Times New Roman"/>
                <a:cs typeface="Times New Roman"/>
              </a:rPr>
              <a:t>was unanimous).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8192" y="626440"/>
            <a:ext cx="60553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Availability </a:t>
            </a:r>
            <a:r>
              <a:rPr dirty="0"/>
              <a:t>of the</a:t>
            </a:r>
            <a:r>
              <a:rPr spc="-95" dirty="0"/>
              <a:t> </a:t>
            </a:r>
            <a:r>
              <a:rPr dirty="0"/>
              <a:t>Minutes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41610" cy="1604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3190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  <a:tab pos="891603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minutes of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meeting </a:t>
            </a:r>
            <a:r>
              <a:rPr sz="2800" dirty="0">
                <a:latin typeface="Times New Roman"/>
                <a:cs typeface="Times New Roman"/>
              </a:rPr>
              <a:t>should be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“promptly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recorded.”	The</a:t>
            </a:r>
            <a:endParaRPr sz="2800">
              <a:latin typeface="Times New Roman"/>
              <a:cs typeface="Times New Roman"/>
            </a:endParaRPr>
          </a:p>
          <a:p>
            <a:pPr marL="241300" marR="5080">
              <a:lnSpc>
                <a:spcPts val="3030"/>
              </a:lnSpc>
              <a:spcBef>
                <a:spcPts val="204"/>
              </a:spcBef>
            </a:pPr>
            <a:r>
              <a:rPr sz="2800" spc="-5" dirty="0">
                <a:latin typeface="Times New Roman"/>
                <a:cs typeface="Times New Roman"/>
              </a:rPr>
              <a:t>minutes </a:t>
            </a:r>
            <a:r>
              <a:rPr sz="2800" dirty="0">
                <a:latin typeface="Times New Roman"/>
                <a:cs typeface="Times New Roman"/>
              </a:rPr>
              <a:t>should be “open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public inspection once approved </a:t>
            </a:r>
            <a:r>
              <a:rPr sz="2800" spc="-10" dirty="0">
                <a:latin typeface="Times New Roman"/>
                <a:cs typeface="Times New Roman"/>
              </a:rPr>
              <a:t>as official  </a:t>
            </a:r>
            <a:r>
              <a:rPr sz="2800" spc="-5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agency or its committee, </a:t>
            </a:r>
            <a:r>
              <a:rPr sz="2800" dirty="0">
                <a:latin typeface="Times New Roman"/>
                <a:cs typeface="Times New Roman"/>
              </a:rPr>
              <a:t>but </a:t>
            </a:r>
            <a:r>
              <a:rPr sz="2800" spc="-5" dirty="0">
                <a:latin typeface="Times New Roman"/>
                <a:cs typeface="Times New Roman"/>
              </a:rPr>
              <a:t>in no case later </a:t>
            </a:r>
            <a:r>
              <a:rPr sz="2800" dirty="0">
                <a:latin typeface="Times New Roman"/>
                <a:cs typeface="Times New Roman"/>
              </a:rPr>
              <a:t>than </a:t>
            </a:r>
            <a:r>
              <a:rPr sz="2800" spc="-5" dirty="0">
                <a:latin typeface="Times New Roman"/>
                <a:cs typeface="Times New Roman"/>
              </a:rPr>
              <a:t>immediately  </a:t>
            </a:r>
            <a:r>
              <a:rPr sz="2800" dirty="0">
                <a:latin typeface="Times New Roman"/>
                <a:cs typeface="Times New Roman"/>
              </a:rPr>
              <a:t>following its </a:t>
            </a:r>
            <a:r>
              <a:rPr sz="2800" spc="-5" dirty="0">
                <a:latin typeface="Times New Roman"/>
                <a:cs typeface="Times New Roman"/>
              </a:rPr>
              <a:t>next </a:t>
            </a:r>
            <a:r>
              <a:rPr sz="2800" dirty="0">
                <a:latin typeface="Times New Roman"/>
                <a:cs typeface="Times New Roman"/>
              </a:rPr>
              <a:t>regular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meeting.”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5792" y="626440"/>
            <a:ext cx="63607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 is a </a:t>
            </a:r>
            <a:r>
              <a:rPr spc="-5" dirty="0"/>
              <a:t>Summary</a:t>
            </a:r>
            <a:r>
              <a:rPr spc="-50" dirty="0"/>
              <a:t> </a:t>
            </a:r>
            <a:r>
              <a:rPr dirty="0"/>
              <a:t>Report?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47300" cy="160401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“A </a:t>
            </a:r>
            <a:r>
              <a:rPr sz="2800" spc="-10" dirty="0">
                <a:latin typeface="Times New Roman"/>
                <a:cs typeface="Times New Roman"/>
              </a:rPr>
              <a:t>summary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subjects acted </a:t>
            </a:r>
            <a:r>
              <a:rPr sz="2800" dirty="0">
                <a:latin typeface="Times New Roman"/>
                <a:cs typeface="Times New Roman"/>
              </a:rPr>
              <a:t>on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those </a:t>
            </a:r>
            <a:r>
              <a:rPr sz="2800" spc="-10" dirty="0">
                <a:latin typeface="Times New Roman"/>
                <a:cs typeface="Times New Roman"/>
              </a:rPr>
              <a:t>members </a:t>
            </a:r>
            <a:r>
              <a:rPr sz="2800" spc="-5" dirty="0">
                <a:latin typeface="Times New Roman"/>
                <a:cs typeface="Times New Roman"/>
              </a:rPr>
              <a:t>present at a  meeting of any agency </a:t>
            </a:r>
            <a:r>
              <a:rPr sz="2800" dirty="0">
                <a:latin typeface="Times New Roman"/>
                <a:cs typeface="Times New Roman"/>
              </a:rPr>
              <a:t>shall </a:t>
            </a:r>
            <a:r>
              <a:rPr sz="2800" spc="-5" dirty="0">
                <a:latin typeface="Times New Roman"/>
                <a:cs typeface="Times New Roman"/>
              </a:rPr>
              <a:t>be written and </a:t>
            </a:r>
            <a:r>
              <a:rPr sz="2800" spc="-10" dirty="0">
                <a:latin typeface="Times New Roman"/>
                <a:cs typeface="Times New Roman"/>
              </a:rPr>
              <a:t>made </a:t>
            </a:r>
            <a:r>
              <a:rPr sz="2800" spc="-5" dirty="0">
                <a:latin typeface="Times New Roman"/>
                <a:cs typeface="Times New Roman"/>
              </a:rPr>
              <a:t>available to </a:t>
            </a:r>
            <a:r>
              <a:rPr sz="2800" dirty="0">
                <a:latin typeface="Times New Roman"/>
                <a:cs typeface="Times New Roman"/>
              </a:rPr>
              <a:t>the  public for inspection within </a:t>
            </a:r>
            <a:r>
              <a:rPr sz="2800" b="1" spc="-15" dirty="0">
                <a:latin typeface="Times New Roman"/>
                <a:cs typeface="Times New Roman"/>
              </a:rPr>
              <a:t>two </a:t>
            </a:r>
            <a:r>
              <a:rPr sz="2800" b="1" spc="-5" dirty="0">
                <a:latin typeface="Times New Roman"/>
                <a:cs typeface="Times New Roman"/>
              </a:rPr>
              <a:t>business </a:t>
            </a:r>
            <a:r>
              <a:rPr sz="2800" b="1" dirty="0">
                <a:latin typeface="Times New Roman"/>
                <a:cs typeface="Times New Roman"/>
              </a:rPr>
              <a:t>days </a:t>
            </a:r>
            <a:r>
              <a:rPr sz="2800" spc="-5" dirty="0">
                <a:latin typeface="Times New Roman"/>
                <a:cs typeface="Times New Roman"/>
              </a:rPr>
              <a:t>of the adjournment of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meeting.” </a:t>
            </a:r>
            <a:r>
              <a:rPr sz="2800" spc="-10" dirty="0">
                <a:latin typeface="Times New Roman"/>
                <a:cs typeface="Times New Roman"/>
              </a:rPr>
              <a:t>O.C.G.A. </a:t>
            </a:r>
            <a:r>
              <a:rPr sz="2800" spc="-5" dirty="0">
                <a:latin typeface="Times New Roman"/>
                <a:cs typeface="Times New Roman"/>
              </a:rPr>
              <a:t>§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50-14-1(e)(2)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1032" y="626440"/>
            <a:ext cx="63303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Georgia </a:t>
            </a:r>
            <a:r>
              <a:rPr dirty="0"/>
              <a:t>Department of</a:t>
            </a:r>
            <a:r>
              <a:rPr spc="-110" dirty="0"/>
              <a:t> </a:t>
            </a:r>
            <a:r>
              <a:rPr dirty="0"/>
              <a:t>Law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14499"/>
            <a:ext cx="10501630" cy="375475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41300" marR="86360" indent="-228600">
              <a:lnSpc>
                <a:spcPct val="80000"/>
              </a:lnSpc>
              <a:spcBef>
                <a:spcPts val="58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Georgia </a:t>
            </a:r>
            <a:r>
              <a:rPr sz="2000" dirty="0">
                <a:latin typeface="Times New Roman"/>
                <a:cs typeface="Times New Roman"/>
              </a:rPr>
              <a:t>Attorney </a:t>
            </a:r>
            <a:r>
              <a:rPr sz="2000" spc="-10" dirty="0">
                <a:latin typeface="Times New Roman"/>
                <a:cs typeface="Times New Roman"/>
              </a:rPr>
              <a:t>General’s </a:t>
            </a:r>
            <a:r>
              <a:rPr sz="2000" spc="-5" dirty="0">
                <a:latin typeface="Times New Roman"/>
                <a:cs typeface="Times New Roman"/>
              </a:rPr>
              <a:t>Office </a:t>
            </a:r>
            <a:r>
              <a:rPr sz="2000" dirty="0">
                <a:latin typeface="Times New Roman"/>
                <a:cs typeface="Times New Roman"/>
              </a:rPr>
              <a:t>provides legal advice to the GSWCC and the Soil and</a:t>
            </a:r>
            <a:r>
              <a:rPr sz="2000" spc="-315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Water  </a:t>
            </a:r>
            <a:r>
              <a:rPr sz="2000" dirty="0">
                <a:latin typeface="Times New Roman"/>
                <a:cs typeface="Times New Roman"/>
              </a:rPr>
              <a:t>Conservation Districts pursuant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to:</a:t>
            </a:r>
            <a:endParaRPr sz="20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160"/>
              </a:lnSpc>
              <a:spcBef>
                <a:spcPts val="1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spc="-5" dirty="0">
                <a:latin typeface="Times New Roman"/>
                <a:cs typeface="Times New Roman"/>
              </a:rPr>
              <a:t>the Georgia Constitution, Article </a:t>
            </a:r>
            <a:r>
              <a:rPr sz="2000" spc="-125" dirty="0">
                <a:latin typeface="Times New Roman"/>
                <a:cs typeface="Times New Roman"/>
              </a:rPr>
              <a:t>V, </a:t>
            </a:r>
            <a:r>
              <a:rPr sz="2000" dirty="0">
                <a:latin typeface="Times New Roman"/>
                <a:cs typeface="Times New Roman"/>
              </a:rPr>
              <a:t>Section III, Paragraph IV which provides the</a:t>
            </a:r>
            <a:r>
              <a:rPr sz="2000" spc="-3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Attorney</a:t>
            </a:r>
            <a:endParaRPr sz="2000">
              <a:latin typeface="Times New Roman"/>
              <a:cs typeface="Times New Roman"/>
            </a:endParaRPr>
          </a:p>
          <a:p>
            <a:pPr marL="698500">
              <a:lnSpc>
                <a:spcPts val="2160"/>
              </a:lnSpc>
            </a:pPr>
            <a:r>
              <a:rPr sz="2000" dirty="0">
                <a:latin typeface="Times New Roman"/>
                <a:cs typeface="Times New Roman"/>
              </a:rPr>
              <a:t>General is the </a:t>
            </a:r>
            <a:r>
              <a:rPr sz="2000" spc="-5" dirty="0">
                <a:latin typeface="Times New Roman"/>
                <a:cs typeface="Times New Roman"/>
              </a:rPr>
              <a:t>“legal </a:t>
            </a:r>
            <a:r>
              <a:rPr sz="2000" dirty="0">
                <a:latin typeface="Times New Roman"/>
                <a:cs typeface="Times New Roman"/>
              </a:rPr>
              <a:t>advisor of the executive</a:t>
            </a:r>
            <a:r>
              <a:rPr sz="2000" spc="-1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department;”</a:t>
            </a:r>
            <a:endParaRPr sz="2000">
              <a:latin typeface="Times New Roman"/>
              <a:cs typeface="Times New Roman"/>
            </a:endParaRPr>
          </a:p>
          <a:p>
            <a:pPr marL="698500" marR="97790" lvl="1" indent="-228600">
              <a:lnSpc>
                <a:spcPct val="80000"/>
              </a:lnSpc>
              <a:spcBef>
                <a:spcPts val="505"/>
              </a:spcBef>
              <a:buFont typeface="Arial"/>
              <a:buChar char="•"/>
              <a:tabLst>
                <a:tab pos="762635" algn="l"/>
                <a:tab pos="763270" algn="l"/>
              </a:tabLst>
            </a:pPr>
            <a:r>
              <a:rPr dirty="0"/>
              <a:t>	</a:t>
            </a:r>
            <a:r>
              <a:rPr sz="2000" dirty="0">
                <a:latin typeface="Times New Roman"/>
                <a:cs typeface="Times New Roman"/>
              </a:rPr>
              <a:t>O.C.G.A. § 45-15-3 which provides, </a:t>
            </a:r>
            <a:r>
              <a:rPr sz="2000" spc="-5" dirty="0">
                <a:latin typeface="Times New Roman"/>
                <a:cs typeface="Times New Roman"/>
              </a:rPr>
              <a:t>“it </a:t>
            </a:r>
            <a:r>
              <a:rPr sz="2000" dirty="0">
                <a:latin typeface="Times New Roman"/>
                <a:cs typeface="Times New Roman"/>
              </a:rPr>
              <a:t>is the duty of the</a:t>
            </a:r>
            <a:r>
              <a:rPr sz="2000" spc="-3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Attorney </a:t>
            </a:r>
            <a:r>
              <a:rPr sz="2000" dirty="0">
                <a:latin typeface="Times New Roman"/>
                <a:cs typeface="Times New Roman"/>
              </a:rPr>
              <a:t>General: … (4) to act as the  </a:t>
            </a:r>
            <a:r>
              <a:rPr sz="2000" spc="-5" dirty="0">
                <a:latin typeface="Times New Roman"/>
                <a:cs typeface="Times New Roman"/>
              </a:rPr>
              <a:t>legal </a:t>
            </a:r>
            <a:r>
              <a:rPr sz="2000" dirty="0">
                <a:latin typeface="Times New Roman"/>
                <a:cs typeface="Times New Roman"/>
              </a:rPr>
              <a:t>adviser of the executive branch;”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endParaRPr sz="2000">
              <a:latin typeface="Times New Roman"/>
              <a:cs typeface="Times New Roman"/>
            </a:endParaRPr>
          </a:p>
          <a:p>
            <a:pPr marL="698500" marR="160020" lvl="1" indent="-228600">
              <a:lnSpc>
                <a:spcPct val="80000"/>
              </a:lnSpc>
              <a:spcBef>
                <a:spcPts val="50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dirty="0">
                <a:latin typeface="Times New Roman"/>
                <a:cs typeface="Times New Roman"/>
              </a:rPr>
              <a:t>O.C.G.A. § 45-15-34 which provides, “the </a:t>
            </a:r>
            <a:r>
              <a:rPr sz="2000" spc="-5" dirty="0">
                <a:latin typeface="Times New Roman"/>
                <a:cs typeface="Times New Roman"/>
              </a:rPr>
              <a:t>Department </a:t>
            </a:r>
            <a:r>
              <a:rPr sz="2000" dirty="0">
                <a:latin typeface="Times New Roman"/>
                <a:cs typeface="Times New Roman"/>
              </a:rPr>
              <a:t>of Law is vested </a:t>
            </a:r>
            <a:r>
              <a:rPr sz="2000" spc="-5" dirty="0">
                <a:latin typeface="Times New Roman"/>
                <a:cs typeface="Times New Roman"/>
              </a:rPr>
              <a:t>with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complete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  exclusive authority and </a:t>
            </a:r>
            <a:r>
              <a:rPr sz="2000" spc="-5" dirty="0">
                <a:latin typeface="Times New Roman"/>
                <a:cs typeface="Times New Roman"/>
              </a:rPr>
              <a:t>jurisdiction </a:t>
            </a:r>
            <a:r>
              <a:rPr sz="200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all matters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law </a:t>
            </a:r>
            <a:r>
              <a:rPr sz="2000" dirty="0">
                <a:latin typeface="Times New Roman"/>
                <a:cs typeface="Times New Roman"/>
              </a:rPr>
              <a:t>relating to the executive branch of the  </a:t>
            </a:r>
            <a:r>
              <a:rPr sz="2000" spc="-5" dirty="0">
                <a:latin typeface="Times New Roman"/>
                <a:cs typeface="Times New Roman"/>
              </a:rPr>
              <a:t>government </a:t>
            </a:r>
            <a:r>
              <a:rPr sz="2000" dirty="0">
                <a:latin typeface="Times New Roman"/>
                <a:cs typeface="Times New Roman"/>
              </a:rPr>
              <a:t>and every </a:t>
            </a:r>
            <a:r>
              <a:rPr sz="2000" spc="-5" dirty="0">
                <a:latin typeface="Times New Roman"/>
                <a:cs typeface="Times New Roman"/>
              </a:rPr>
              <a:t>department, office, institution, committee, </a:t>
            </a:r>
            <a:r>
              <a:rPr sz="2000" dirty="0">
                <a:latin typeface="Times New Roman"/>
                <a:cs typeface="Times New Roman"/>
              </a:rPr>
              <a:t>board, and agency thereof.  Every </a:t>
            </a:r>
            <a:r>
              <a:rPr sz="2000" spc="-5" dirty="0">
                <a:latin typeface="Times New Roman"/>
                <a:cs typeface="Times New Roman"/>
              </a:rPr>
              <a:t>department, office, institution, commission, committee, </a:t>
            </a:r>
            <a:r>
              <a:rPr sz="2000" dirty="0">
                <a:latin typeface="Times New Roman"/>
                <a:cs typeface="Times New Roman"/>
              </a:rPr>
              <a:t>board, and other agency of the  </a:t>
            </a:r>
            <a:r>
              <a:rPr sz="2000" spc="-5" dirty="0">
                <a:latin typeface="Times New Roman"/>
                <a:cs typeface="Times New Roman"/>
              </a:rPr>
              <a:t>state government </a:t>
            </a:r>
            <a:r>
              <a:rPr sz="2000" dirty="0">
                <a:latin typeface="Times New Roman"/>
                <a:cs typeface="Times New Roman"/>
              </a:rPr>
              <a:t>is prohibited from </a:t>
            </a:r>
            <a:r>
              <a:rPr sz="2000" spc="-5" dirty="0">
                <a:latin typeface="Times New Roman"/>
                <a:cs typeface="Times New Roman"/>
              </a:rPr>
              <a:t>employing </a:t>
            </a:r>
            <a:r>
              <a:rPr sz="2000" dirty="0">
                <a:latin typeface="Times New Roman"/>
                <a:cs typeface="Times New Roman"/>
              </a:rPr>
              <a:t>counsel in any </a:t>
            </a:r>
            <a:r>
              <a:rPr sz="2000" spc="-5" dirty="0">
                <a:latin typeface="Times New Roman"/>
                <a:cs typeface="Times New Roman"/>
              </a:rPr>
              <a:t>manner </a:t>
            </a:r>
            <a:r>
              <a:rPr sz="2000" dirty="0">
                <a:latin typeface="Times New Roman"/>
                <a:cs typeface="Times New Roman"/>
              </a:rPr>
              <a:t>whatsoever unless  otherwise </a:t>
            </a:r>
            <a:r>
              <a:rPr sz="2000" spc="-5" dirty="0">
                <a:latin typeface="Times New Roman"/>
                <a:cs typeface="Times New Roman"/>
              </a:rPr>
              <a:t>specifically </a:t>
            </a:r>
            <a:r>
              <a:rPr sz="2000" dirty="0">
                <a:latin typeface="Times New Roman"/>
                <a:cs typeface="Times New Roman"/>
              </a:rPr>
              <a:t>authorized by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law.”</a:t>
            </a:r>
            <a:endParaRPr sz="200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ct val="80000"/>
              </a:lnSpc>
              <a:spcBef>
                <a:spcPts val="49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dirty="0">
                <a:latin typeface="Times New Roman"/>
                <a:cs typeface="Times New Roman"/>
              </a:rPr>
              <a:t>O.C.G.A. § 2-6-25, provides that the GSWCC, </a:t>
            </a:r>
            <a:r>
              <a:rPr sz="2000" spc="-5" dirty="0">
                <a:latin typeface="Times New Roman"/>
                <a:cs typeface="Times New Roman"/>
              </a:rPr>
              <a:t>“may call </a:t>
            </a:r>
            <a:r>
              <a:rPr sz="2000" dirty="0">
                <a:latin typeface="Times New Roman"/>
                <a:cs typeface="Times New Roman"/>
              </a:rPr>
              <a:t>upon the </a:t>
            </a:r>
            <a:r>
              <a:rPr sz="2000" spc="-5" dirty="0">
                <a:latin typeface="Times New Roman"/>
                <a:cs typeface="Times New Roman"/>
              </a:rPr>
              <a:t>Attorney </a:t>
            </a:r>
            <a:r>
              <a:rPr sz="2000" dirty="0">
                <a:latin typeface="Times New Roman"/>
                <a:cs typeface="Times New Roman"/>
              </a:rPr>
              <a:t>General of this</a:t>
            </a:r>
            <a:r>
              <a:rPr sz="2000" spc="-3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state  </a:t>
            </a:r>
            <a:r>
              <a:rPr sz="2000" dirty="0">
                <a:latin typeface="Times New Roman"/>
                <a:cs typeface="Times New Roman"/>
              </a:rPr>
              <a:t>for such </a:t>
            </a:r>
            <a:r>
              <a:rPr sz="2000" spc="-5" dirty="0">
                <a:latin typeface="Times New Roman"/>
                <a:cs typeface="Times New Roman"/>
              </a:rPr>
              <a:t>legal services </a:t>
            </a:r>
            <a:r>
              <a:rPr sz="2000" dirty="0">
                <a:latin typeface="Times New Roman"/>
                <a:cs typeface="Times New Roman"/>
              </a:rPr>
              <a:t>as it </a:t>
            </a:r>
            <a:r>
              <a:rPr sz="2000" spc="-5" dirty="0">
                <a:latin typeface="Times New Roman"/>
                <a:cs typeface="Times New Roman"/>
              </a:rPr>
              <a:t>may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require.”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05612" y="365759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2997" y="626440"/>
            <a:ext cx="690308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Minutes of Executive</a:t>
            </a:r>
            <a:r>
              <a:rPr spc="-100" dirty="0"/>
              <a:t> </a:t>
            </a:r>
            <a:r>
              <a:rPr dirty="0"/>
              <a:t>Sessions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147935" cy="300990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 algn="just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“Minutes </a:t>
            </a:r>
            <a:r>
              <a:rPr sz="2800" dirty="0">
                <a:latin typeface="Times New Roman"/>
                <a:cs typeface="Times New Roman"/>
              </a:rPr>
              <a:t>of executive </a:t>
            </a:r>
            <a:r>
              <a:rPr sz="2800" spc="-5" dirty="0">
                <a:latin typeface="Times New Roman"/>
                <a:cs typeface="Times New Roman"/>
              </a:rPr>
              <a:t>sessions shall also </a:t>
            </a:r>
            <a:r>
              <a:rPr sz="2800" dirty="0">
                <a:latin typeface="Times New Roman"/>
                <a:cs typeface="Times New Roman"/>
              </a:rPr>
              <a:t>be recorded but shall not </a:t>
            </a:r>
            <a:r>
              <a:rPr sz="2800" spc="-5" dirty="0">
                <a:latin typeface="Times New Roman"/>
                <a:cs typeface="Times New Roman"/>
              </a:rPr>
              <a:t>be  </a:t>
            </a:r>
            <a:r>
              <a:rPr sz="2800" dirty="0">
                <a:latin typeface="Times New Roman"/>
                <a:cs typeface="Times New Roman"/>
              </a:rPr>
              <a:t>open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the public. Such </a:t>
            </a:r>
            <a:r>
              <a:rPr sz="2800" spc="-5" dirty="0">
                <a:latin typeface="Times New Roman"/>
                <a:cs typeface="Times New Roman"/>
              </a:rPr>
              <a:t>minutes </a:t>
            </a:r>
            <a:r>
              <a:rPr sz="2800" dirty="0">
                <a:latin typeface="Times New Roman"/>
                <a:cs typeface="Times New Roman"/>
              </a:rPr>
              <a:t>shall </a:t>
            </a:r>
            <a:r>
              <a:rPr sz="2800" spc="-5" dirty="0">
                <a:latin typeface="Times New Roman"/>
                <a:cs typeface="Times New Roman"/>
              </a:rPr>
              <a:t>specify each </a:t>
            </a:r>
            <a:r>
              <a:rPr sz="2800" dirty="0">
                <a:latin typeface="Times New Roman"/>
                <a:cs typeface="Times New Roman"/>
              </a:rPr>
              <a:t>issue </a:t>
            </a:r>
            <a:r>
              <a:rPr sz="2800" spc="-5" dirty="0">
                <a:latin typeface="Times New Roman"/>
                <a:cs typeface="Times New Roman"/>
              </a:rPr>
              <a:t>discussed in  executive session. .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.”</a:t>
            </a:r>
            <a:endParaRPr sz="2800">
              <a:latin typeface="Times New Roman"/>
              <a:cs typeface="Times New Roman"/>
            </a:endParaRPr>
          </a:p>
          <a:p>
            <a:pPr marL="241300" marR="43815" indent="-228600" algn="just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minutes </a:t>
            </a:r>
            <a:r>
              <a:rPr sz="2800" dirty="0">
                <a:latin typeface="Times New Roman"/>
                <a:cs typeface="Times New Roman"/>
              </a:rPr>
              <a:t>shall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kept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preserved </a:t>
            </a:r>
            <a:r>
              <a:rPr sz="2800" spc="-5" dirty="0">
                <a:latin typeface="Times New Roman"/>
                <a:cs typeface="Times New Roman"/>
              </a:rPr>
              <a:t>in case </a:t>
            </a:r>
            <a:r>
              <a:rPr sz="2800" dirty="0">
                <a:latin typeface="Times New Roman"/>
                <a:cs typeface="Times New Roman"/>
              </a:rPr>
              <a:t>they are </a:t>
            </a:r>
            <a:r>
              <a:rPr sz="2800" spc="-5" dirty="0">
                <a:latin typeface="Times New Roman"/>
                <a:cs typeface="Times New Roman"/>
              </a:rPr>
              <a:t>necessary in 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future.</a:t>
            </a:r>
            <a:endParaRPr sz="2800">
              <a:latin typeface="Times New Roman"/>
              <a:cs typeface="Times New Roman"/>
            </a:endParaRPr>
          </a:p>
          <a:p>
            <a:pPr marL="241300" marR="403860" indent="-228600" algn="just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If attorney-client privileged matters are discussed, only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general  </a:t>
            </a:r>
            <a:r>
              <a:rPr sz="2800" dirty="0">
                <a:latin typeface="Times New Roman"/>
                <a:cs typeface="Times New Roman"/>
              </a:rPr>
              <a:t>topic </a:t>
            </a:r>
            <a:r>
              <a:rPr sz="2800" spc="-5" dirty="0">
                <a:latin typeface="Times New Roman"/>
                <a:cs typeface="Times New Roman"/>
              </a:rPr>
              <a:t>needs to </a:t>
            </a:r>
            <a:r>
              <a:rPr sz="2800" dirty="0">
                <a:latin typeface="Times New Roman"/>
                <a:cs typeface="Times New Roman"/>
              </a:rPr>
              <a:t>be recorded, not </a:t>
            </a:r>
            <a:r>
              <a:rPr sz="2800" spc="-5" dirty="0">
                <a:latin typeface="Times New Roman"/>
                <a:cs typeface="Times New Roman"/>
              </a:rPr>
              <a:t>the details of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discussion.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4008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1241" y="626440"/>
            <a:ext cx="60521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>
                <a:latin typeface="Times New Roman"/>
                <a:cs typeface="Times New Roman"/>
              </a:rPr>
              <a:t>Georgia </a:t>
            </a:r>
            <a:r>
              <a:rPr sz="4400" dirty="0">
                <a:latin typeface="Times New Roman"/>
                <a:cs typeface="Times New Roman"/>
              </a:rPr>
              <a:t>Open Records</a:t>
            </a:r>
            <a:r>
              <a:rPr sz="4400" spc="-35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Act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72890" y="1803857"/>
            <a:ext cx="4046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O.C.G.A. </a:t>
            </a:r>
            <a:r>
              <a:rPr sz="2800" spc="-5" dirty="0">
                <a:latin typeface="Times New Roman"/>
                <a:cs typeface="Times New Roman"/>
              </a:rPr>
              <a:t>§ 50-18-70 </a:t>
            </a:r>
            <a:r>
              <a:rPr sz="2800" i="1" spc="-5" dirty="0">
                <a:latin typeface="Times New Roman"/>
                <a:cs typeface="Times New Roman"/>
              </a:rPr>
              <a:t>et</a:t>
            </a:r>
            <a:r>
              <a:rPr sz="2800" i="1" spc="30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Times New Roman"/>
                <a:cs typeface="Times New Roman"/>
              </a:rPr>
              <a:t>seq.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365759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34790" y="626440"/>
            <a:ext cx="41224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Open Records</a:t>
            </a:r>
            <a:r>
              <a:rPr spc="-350" dirty="0"/>
              <a:t> </a:t>
            </a:r>
            <a:r>
              <a:rPr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227310" cy="12198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 algn="just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Similar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Open Meetings Act,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Open Records  Act was enacted to promote government transparency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foster trust  </a:t>
            </a:r>
            <a:r>
              <a:rPr sz="2800" spc="-5" dirty="0">
                <a:latin typeface="Times New Roman"/>
                <a:cs typeface="Times New Roman"/>
              </a:rPr>
              <a:t>with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public.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1990" y="626440"/>
            <a:ext cx="3208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Open</a:t>
            </a:r>
            <a:r>
              <a:rPr spc="-90" dirty="0"/>
              <a:t> </a:t>
            </a:r>
            <a:r>
              <a:rPr dirty="0"/>
              <a:t>Records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08590" cy="360616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909955" indent="-228600" algn="just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All </a:t>
            </a:r>
            <a:r>
              <a:rPr sz="2800" dirty="0">
                <a:latin typeface="Times New Roman"/>
                <a:cs typeface="Times New Roman"/>
              </a:rPr>
              <a:t>public records are open for personal inspection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copying,  </a:t>
            </a:r>
            <a:r>
              <a:rPr sz="2800" spc="-5" dirty="0">
                <a:latin typeface="Times New Roman"/>
                <a:cs typeface="Times New Roman"/>
              </a:rPr>
              <a:t>except </a:t>
            </a:r>
            <a:r>
              <a:rPr sz="2800" dirty="0">
                <a:latin typeface="Times New Roman"/>
                <a:cs typeface="Times New Roman"/>
              </a:rPr>
              <a:t>those which by order of </a:t>
            </a:r>
            <a:r>
              <a:rPr sz="2800" spc="-5" dirty="0">
                <a:latin typeface="Times New Roman"/>
                <a:cs typeface="Times New Roman"/>
              </a:rPr>
              <a:t>a court of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state or by law are  </a:t>
            </a:r>
            <a:r>
              <a:rPr sz="2800" dirty="0">
                <a:latin typeface="Times New Roman"/>
                <a:cs typeface="Times New Roman"/>
              </a:rPr>
              <a:t>specifically </a:t>
            </a:r>
            <a:r>
              <a:rPr sz="2800" spc="-5" dirty="0">
                <a:latin typeface="Times New Roman"/>
                <a:cs typeface="Times New Roman"/>
              </a:rPr>
              <a:t>exempted </a:t>
            </a:r>
            <a:r>
              <a:rPr sz="2800" dirty="0">
                <a:latin typeface="Times New Roman"/>
                <a:cs typeface="Times New Roman"/>
              </a:rPr>
              <a:t>from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disclosure.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9000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Agencies must </a:t>
            </a:r>
            <a:r>
              <a:rPr sz="2800" dirty="0">
                <a:latin typeface="Times New Roman"/>
                <a:cs typeface="Times New Roman"/>
              </a:rPr>
              <a:t>produce </a:t>
            </a:r>
            <a:r>
              <a:rPr sz="2800" spc="-5" dirty="0">
                <a:latin typeface="Times New Roman"/>
                <a:cs typeface="Times New Roman"/>
              </a:rPr>
              <a:t>all </a:t>
            </a:r>
            <a:r>
              <a:rPr sz="2800" dirty="0">
                <a:latin typeface="Times New Roman"/>
                <a:cs typeface="Times New Roman"/>
              </a:rPr>
              <a:t>records responsive </a:t>
            </a:r>
            <a:r>
              <a:rPr sz="2800" spc="-5" dirty="0">
                <a:latin typeface="Times New Roman"/>
                <a:cs typeface="Times New Roman"/>
              </a:rPr>
              <a:t>to a </a:t>
            </a:r>
            <a:r>
              <a:rPr sz="2800" dirty="0">
                <a:latin typeface="Times New Roman"/>
                <a:cs typeface="Times New Roman"/>
              </a:rPr>
              <a:t>request </a:t>
            </a:r>
            <a:r>
              <a:rPr sz="2800" spc="-5" dirty="0">
                <a:latin typeface="Times New Roman"/>
                <a:cs typeface="Times New Roman"/>
              </a:rPr>
              <a:t>within </a:t>
            </a:r>
            <a:r>
              <a:rPr sz="2800" dirty="0">
                <a:latin typeface="Times New Roman"/>
                <a:cs typeface="Times New Roman"/>
              </a:rPr>
              <a:t>three  business days, unless the records cannot </a:t>
            </a:r>
            <a:r>
              <a:rPr sz="2800" spc="-5" dirty="0">
                <a:latin typeface="Times New Roman"/>
                <a:cs typeface="Times New Roman"/>
              </a:rPr>
              <a:t>be located within 3 </a:t>
            </a:r>
            <a:r>
              <a:rPr sz="2800" dirty="0">
                <a:latin typeface="Times New Roman"/>
                <a:cs typeface="Times New Roman"/>
              </a:rPr>
              <a:t>business  days, then the </a:t>
            </a:r>
            <a:r>
              <a:rPr sz="2800" spc="-5" dirty="0">
                <a:latin typeface="Times New Roman"/>
                <a:cs typeface="Times New Roman"/>
              </a:rPr>
              <a:t>agency must </a:t>
            </a:r>
            <a:r>
              <a:rPr sz="2800" dirty="0">
                <a:latin typeface="Times New Roman"/>
                <a:cs typeface="Times New Roman"/>
              </a:rPr>
              <a:t>provide the requestor </a:t>
            </a:r>
            <a:r>
              <a:rPr sz="2800" spc="-5" dirty="0">
                <a:latin typeface="Times New Roman"/>
                <a:cs typeface="Times New Roman"/>
              </a:rPr>
              <a:t>with a timeline </a:t>
            </a:r>
            <a:r>
              <a:rPr sz="2800" dirty="0">
                <a:latin typeface="Times New Roman"/>
                <a:cs typeface="Times New Roman"/>
              </a:rPr>
              <a:t>for  </a:t>
            </a:r>
            <a:r>
              <a:rPr sz="2800" spc="-5" dirty="0">
                <a:latin typeface="Times New Roman"/>
                <a:cs typeface="Times New Roman"/>
              </a:rPr>
              <a:t>when </a:t>
            </a:r>
            <a:r>
              <a:rPr sz="2800" dirty="0">
                <a:latin typeface="Times New Roman"/>
                <a:cs typeface="Times New Roman"/>
              </a:rPr>
              <a:t>the records </a:t>
            </a:r>
            <a:r>
              <a:rPr sz="2800" spc="-5" dirty="0">
                <a:latin typeface="Times New Roman"/>
                <a:cs typeface="Times New Roman"/>
              </a:rPr>
              <a:t>will be available.</a:t>
            </a:r>
            <a:endParaRPr sz="2800">
              <a:latin typeface="Times New Roman"/>
              <a:cs typeface="Times New Roman"/>
            </a:endParaRPr>
          </a:p>
          <a:p>
            <a:pPr marL="698500" marR="13335" lvl="1" indent="-228600">
              <a:lnSpc>
                <a:spcPts val="2590"/>
              </a:lnSpc>
              <a:spcBef>
                <a:spcPts val="55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But in all </a:t>
            </a:r>
            <a:r>
              <a:rPr sz="2400" spc="-5" dirty="0">
                <a:latin typeface="Times New Roman"/>
                <a:cs typeface="Times New Roman"/>
              </a:rPr>
              <a:t>circumstances, </a:t>
            </a:r>
            <a:r>
              <a:rPr sz="2400" dirty="0">
                <a:latin typeface="Times New Roman"/>
                <a:cs typeface="Times New Roman"/>
              </a:rPr>
              <a:t>a response to the Open Records </a:t>
            </a:r>
            <a:r>
              <a:rPr sz="2400" spc="-5" dirty="0">
                <a:latin typeface="Times New Roman"/>
                <a:cs typeface="Times New Roman"/>
              </a:rPr>
              <a:t>Request </a:t>
            </a:r>
            <a:r>
              <a:rPr sz="2400" spc="-10" dirty="0">
                <a:latin typeface="Times New Roman"/>
                <a:cs typeface="Times New Roman"/>
              </a:rPr>
              <a:t>must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sent  to the requestor within </a:t>
            </a:r>
            <a:r>
              <a:rPr sz="2400" b="1" spc="-10" dirty="0">
                <a:latin typeface="Times New Roman"/>
                <a:cs typeface="Times New Roman"/>
              </a:rPr>
              <a:t>three </a:t>
            </a:r>
            <a:r>
              <a:rPr sz="2400" b="1" spc="-5" dirty="0">
                <a:latin typeface="Times New Roman"/>
                <a:cs typeface="Times New Roman"/>
              </a:rPr>
              <a:t>business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days</a:t>
            </a: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338327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346" y="626440"/>
            <a:ext cx="43700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Open Records</a:t>
            </a:r>
            <a:r>
              <a:rPr spc="-105" dirty="0"/>
              <a:t> </a:t>
            </a:r>
            <a:r>
              <a:rPr dirty="0"/>
              <a:t>Fees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335895" cy="377761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374650" indent="-228600">
              <a:lnSpc>
                <a:spcPts val="302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An agency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impose a </a:t>
            </a:r>
            <a:r>
              <a:rPr sz="2800" dirty="0">
                <a:latin typeface="Times New Roman"/>
                <a:cs typeface="Times New Roman"/>
              </a:rPr>
              <a:t>reasonable </a:t>
            </a:r>
            <a:r>
              <a:rPr sz="2800" spc="-10" dirty="0">
                <a:latin typeface="Times New Roman"/>
                <a:cs typeface="Times New Roman"/>
              </a:rPr>
              <a:t>charge </a:t>
            </a:r>
            <a:r>
              <a:rPr sz="2800" dirty="0">
                <a:latin typeface="Times New Roman"/>
                <a:cs typeface="Times New Roman"/>
              </a:rPr>
              <a:t>for the </a:t>
            </a:r>
            <a:r>
              <a:rPr sz="2800" spc="-5" dirty="0">
                <a:latin typeface="Times New Roman"/>
                <a:cs typeface="Times New Roman"/>
              </a:rPr>
              <a:t>search, </a:t>
            </a:r>
            <a:r>
              <a:rPr sz="2800" dirty="0">
                <a:latin typeface="Times New Roman"/>
                <a:cs typeface="Times New Roman"/>
              </a:rPr>
              <a:t>retrieval,  redaction,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production or copying </a:t>
            </a:r>
            <a:r>
              <a:rPr sz="2800" spc="-5" dirty="0">
                <a:latin typeface="Times New Roman"/>
                <a:cs typeface="Times New Roman"/>
              </a:rPr>
              <a:t>costs </a:t>
            </a:r>
            <a:r>
              <a:rPr sz="2800" dirty="0">
                <a:latin typeface="Times New Roman"/>
                <a:cs typeface="Times New Roman"/>
              </a:rPr>
              <a:t>for the production of  records.</a:t>
            </a:r>
            <a:endParaRPr sz="2800">
              <a:latin typeface="Times New Roman"/>
              <a:cs typeface="Times New Roman"/>
            </a:endParaRPr>
          </a:p>
          <a:p>
            <a:pPr marL="241300" marR="6350" indent="-228600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addition </a:t>
            </a:r>
            <a:r>
              <a:rPr sz="2800" spc="-5" dirty="0">
                <a:latin typeface="Times New Roman"/>
                <a:cs typeface="Times New Roman"/>
              </a:rPr>
              <a:t>to a </a:t>
            </a:r>
            <a:r>
              <a:rPr sz="2800" spc="-10" dirty="0">
                <a:latin typeface="Times New Roman"/>
                <a:cs typeface="Times New Roman"/>
              </a:rPr>
              <a:t>charge </a:t>
            </a:r>
            <a:r>
              <a:rPr sz="2800" dirty="0">
                <a:latin typeface="Times New Roman"/>
                <a:cs typeface="Times New Roman"/>
              </a:rPr>
              <a:t>for the </a:t>
            </a:r>
            <a:r>
              <a:rPr sz="2800" spc="-5" dirty="0">
                <a:latin typeface="Times New Roman"/>
                <a:cs typeface="Times New Roman"/>
              </a:rPr>
              <a:t>search, </a:t>
            </a:r>
            <a:r>
              <a:rPr sz="2800" dirty="0">
                <a:latin typeface="Times New Roman"/>
                <a:cs typeface="Times New Roman"/>
              </a:rPr>
              <a:t>retrieval, or redaction of records,  </a:t>
            </a:r>
            <a:r>
              <a:rPr sz="2800" spc="-5" dirty="0">
                <a:latin typeface="Times New Roman"/>
                <a:cs typeface="Times New Roman"/>
              </a:rPr>
              <a:t>an agency </a:t>
            </a:r>
            <a:r>
              <a:rPr sz="2800" spc="-10" dirty="0">
                <a:latin typeface="Times New Roman"/>
                <a:cs typeface="Times New Roman"/>
              </a:rPr>
              <a:t>may charge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fee for the copying of records or data, not </a:t>
            </a:r>
            <a:r>
              <a:rPr sz="2800" spc="-5" dirty="0">
                <a:latin typeface="Times New Roman"/>
                <a:cs typeface="Times New Roman"/>
              </a:rPr>
              <a:t>to  exceed </a:t>
            </a:r>
            <a:r>
              <a:rPr sz="2800" dirty="0">
                <a:latin typeface="Times New Roman"/>
                <a:cs typeface="Times New Roman"/>
              </a:rPr>
              <a:t>10 cents </a:t>
            </a:r>
            <a:r>
              <a:rPr sz="2800" spc="-5" dirty="0">
                <a:latin typeface="Times New Roman"/>
                <a:cs typeface="Times New Roman"/>
              </a:rPr>
              <a:t>per </a:t>
            </a:r>
            <a:r>
              <a:rPr sz="2800" dirty="0">
                <a:latin typeface="Times New Roman"/>
                <a:cs typeface="Times New Roman"/>
              </a:rPr>
              <a:t>page.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Whenever a </a:t>
            </a:r>
            <a:r>
              <a:rPr sz="2800" dirty="0">
                <a:latin typeface="Times New Roman"/>
                <a:cs typeface="Times New Roman"/>
              </a:rPr>
              <a:t>person </a:t>
            </a:r>
            <a:r>
              <a:rPr sz="2800" spc="-5" dirty="0">
                <a:latin typeface="Times New Roman"/>
                <a:cs typeface="Times New Roman"/>
              </a:rPr>
              <a:t>has </a:t>
            </a:r>
            <a:r>
              <a:rPr sz="2800" dirty="0">
                <a:latin typeface="Times New Roman"/>
                <a:cs typeface="Times New Roman"/>
              </a:rPr>
              <a:t>requested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inspect or copy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public </a:t>
            </a:r>
            <a:r>
              <a:rPr sz="2800" spc="-5" dirty="0">
                <a:latin typeface="Times New Roman"/>
                <a:cs typeface="Times New Roman"/>
              </a:rPr>
              <a:t>record  and </a:t>
            </a:r>
            <a:r>
              <a:rPr sz="2800" dirty="0">
                <a:latin typeface="Times New Roman"/>
                <a:cs typeface="Times New Roman"/>
              </a:rPr>
              <a:t>does not </a:t>
            </a:r>
            <a:r>
              <a:rPr sz="2800" spc="-5" dirty="0">
                <a:latin typeface="Times New Roman"/>
                <a:cs typeface="Times New Roman"/>
              </a:rPr>
              <a:t>pay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fee,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agency must </a:t>
            </a:r>
            <a:r>
              <a:rPr sz="2800" spc="-10" dirty="0">
                <a:latin typeface="Times New Roman"/>
                <a:cs typeface="Times New Roman"/>
              </a:rPr>
              <a:t>make </a:t>
            </a:r>
            <a:r>
              <a:rPr sz="2800" dirty="0">
                <a:latin typeface="Times New Roman"/>
                <a:cs typeface="Times New Roman"/>
              </a:rPr>
              <a:t>the records </a:t>
            </a:r>
            <a:r>
              <a:rPr sz="2800" spc="-5" dirty="0">
                <a:latin typeface="Times New Roman"/>
                <a:cs typeface="Times New Roman"/>
              </a:rPr>
              <a:t>available,  </a:t>
            </a:r>
            <a:r>
              <a:rPr sz="2800" dirty="0">
                <a:latin typeface="Times New Roman"/>
                <a:cs typeface="Times New Roman"/>
              </a:rPr>
              <a:t>but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dirty="0">
                <a:latin typeface="Times New Roman"/>
                <a:cs typeface="Times New Roman"/>
              </a:rPr>
              <a:t>pursue </a:t>
            </a:r>
            <a:r>
              <a:rPr sz="2800" spc="-5" dirty="0">
                <a:latin typeface="Times New Roman"/>
                <a:cs typeface="Times New Roman"/>
              </a:rPr>
              <a:t>collection of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fees in any manner </a:t>
            </a:r>
            <a:r>
              <a:rPr sz="2800" dirty="0">
                <a:latin typeface="Times New Roman"/>
                <a:cs typeface="Times New Roman"/>
              </a:rPr>
              <a:t>authorized </a:t>
            </a:r>
            <a:r>
              <a:rPr sz="2800" spc="-5" dirty="0">
                <a:latin typeface="Times New Roman"/>
                <a:cs typeface="Times New Roman"/>
              </a:rPr>
              <a:t>by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law.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86480" y="626440"/>
            <a:ext cx="60210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Open Records</a:t>
            </a:r>
            <a:r>
              <a:rPr spc="-80" dirty="0"/>
              <a:t> </a:t>
            </a:r>
            <a:r>
              <a:rPr dirty="0"/>
              <a:t>Exemptions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92223"/>
            <a:ext cx="10343515" cy="351282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1300" marR="414655" indent="-228600">
              <a:lnSpc>
                <a:spcPts val="2810"/>
              </a:lnSpc>
              <a:spcBef>
                <a:spcPts val="4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O.C.G.A. § 50-18-72 provides a </a:t>
            </a:r>
            <a:r>
              <a:rPr sz="2600" spc="-10" dirty="0">
                <a:latin typeface="Times New Roman"/>
                <a:cs typeface="Times New Roman"/>
              </a:rPr>
              <a:t>list </a:t>
            </a:r>
            <a:r>
              <a:rPr sz="2600" dirty="0">
                <a:latin typeface="Times New Roman"/>
                <a:cs typeface="Times New Roman"/>
              </a:rPr>
              <a:t>of </a:t>
            </a:r>
            <a:r>
              <a:rPr sz="2600" spc="-5" dirty="0">
                <a:latin typeface="Times New Roman"/>
                <a:cs typeface="Times New Roman"/>
              </a:rPr>
              <a:t>circumstances </a:t>
            </a:r>
            <a:r>
              <a:rPr sz="2600" dirty="0">
                <a:latin typeface="Times New Roman"/>
                <a:cs typeface="Times New Roman"/>
              </a:rPr>
              <a:t>under which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public  disclosure of records is </a:t>
            </a:r>
            <a:r>
              <a:rPr sz="2600" spc="5" dirty="0">
                <a:latin typeface="Times New Roman"/>
                <a:cs typeface="Times New Roman"/>
              </a:rPr>
              <a:t>not </a:t>
            </a:r>
            <a:r>
              <a:rPr sz="2600" dirty="0">
                <a:latin typeface="Times New Roman"/>
                <a:cs typeface="Times New Roman"/>
              </a:rPr>
              <a:t>required. Below are a </a:t>
            </a:r>
            <a:r>
              <a:rPr sz="2600" spc="-5" dirty="0">
                <a:latin typeface="Times New Roman"/>
                <a:cs typeface="Times New Roman"/>
              </a:rPr>
              <a:t>few</a:t>
            </a:r>
            <a:r>
              <a:rPr sz="2600" spc="-9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examples.</a:t>
            </a:r>
            <a:endParaRPr sz="26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When specifically </a:t>
            </a:r>
            <a:r>
              <a:rPr sz="2200" dirty="0">
                <a:latin typeface="Times New Roman"/>
                <a:cs typeface="Times New Roman"/>
              </a:rPr>
              <a:t>required </a:t>
            </a:r>
            <a:r>
              <a:rPr sz="2200" spc="-5" dirty="0">
                <a:latin typeface="Times New Roman"/>
                <a:cs typeface="Times New Roman"/>
              </a:rPr>
              <a:t>to be kept confidential by federal statute or</a:t>
            </a:r>
            <a:r>
              <a:rPr sz="2200" spc="1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regulation;</a:t>
            </a:r>
            <a:endParaRPr sz="22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Medical records and similar files which would be an invasion of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privacy;</a:t>
            </a:r>
            <a:endParaRPr sz="2200">
              <a:latin typeface="Times New Roman"/>
              <a:cs typeface="Times New Roman"/>
            </a:endParaRPr>
          </a:p>
          <a:p>
            <a:pPr marL="698500" marR="688975" lvl="1" indent="-228600">
              <a:lnSpc>
                <a:spcPts val="2380"/>
              </a:lnSpc>
              <a:spcBef>
                <a:spcPts val="52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Records of law enforcement, prosecution, or regulatory agencies in any pending  investigation;</a:t>
            </a:r>
            <a:endParaRPr sz="22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510"/>
              </a:lnSpc>
              <a:spcBef>
                <a:spcPts val="20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Real estate appraisals, engineering or feasibility </a:t>
            </a:r>
            <a:r>
              <a:rPr sz="2200" spc="-10" dirty="0">
                <a:latin typeface="Times New Roman"/>
                <a:cs typeface="Times New Roman"/>
              </a:rPr>
              <a:t>estimate, </a:t>
            </a:r>
            <a:r>
              <a:rPr sz="2200" spc="-5" dirty="0">
                <a:latin typeface="Times New Roman"/>
                <a:cs typeface="Times New Roman"/>
              </a:rPr>
              <a:t>or </a:t>
            </a:r>
            <a:r>
              <a:rPr sz="2200" dirty="0">
                <a:latin typeface="Times New Roman"/>
                <a:cs typeface="Times New Roman"/>
              </a:rPr>
              <a:t>other </a:t>
            </a:r>
            <a:r>
              <a:rPr sz="2200" spc="-5" dirty="0">
                <a:latin typeface="Times New Roman"/>
                <a:cs typeface="Times New Roman"/>
              </a:rPr>
              <a:t>records </a:t>
            </a:r>
            <a:r>
              <a:rPr sz="2200" spc="-10" dirty="0">
                <a:latin typeface="Times New Roman"/>
                <a:cs typeface="Times New Roman"/>
              </a:rPr>
              <a:t>made </a:t>
            </a:r>
            <a:r>
              <a:rPr sz="2200" spc="-5" dirty="0">
                <a:latin typeface="Times New Roman"/>
                <a:cs typeface="Times New Roman"/>
              </a:rPr>
              <a:t>for</a:t>
            </a:r>
            <a:r>
              <a:rPr sz="2200" spc="27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or</a:t>
            </a:r>
            <a:endParaRPr sz="2200">
              <a:latin typeface="Times New Roman"/>
              <a:cs typeface="Times New Roman"/>
            </a:endParaRPr>
          </a:p>
          <a:p>
            <a:pPr marL="698500">
              <a:lnSpc>
                <a:spcPts val="2510"/>
              </a:lnSpc>
            </a:pPr>
            <a:r>
              <a:rPr sz="2200" spc="-5" dirty="0">
                <a:latin typeface="Times New Roman"/>
                <a:cs typeface="Times New Roman"/>
              </a:rPr>
              <a:t>by the state or a local agency relative to the acquisition of</a:t>
            </a:r>
            <a:r>
              <a:rPr sz="2200" spc="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property;</a:t>
            </a:r>
            <a:endParaRPr sz="2200">
              <a:latin typeface="Times New Roman"/>
              <a:cs typeface="Times New Roman"/>
            </a:endParaRPr>
          </a:p>
          <a:p>
            <a:pPr marL="698500" marR="391160" lvl="1" indent="-228600">
              <a:lnSpc>
                <a:spcPts val="2380"/>
              </a:lnSpc>
              <a:spcBef>
                <a:spcPts val="53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Records that reveal an </a:t>
            </a:r>
            <a:r>
              <a:rPr sz="2200" spc="-10" dirty="0">
                <a:latin typeface="Times New Roman"/>
                <a:cs typeface="Times New Roman"/>
              </a:rPr>
              <a:t>individual’s social security </a:t>
            </a:r>
            <a:r>
              <a:rPr sz="2200" spc="-20" dirty="0">
                <a:latin typeface="Times New Roman"/>
                <a:cs typeface="Times New Roman"/>
              </a:rPr>
              <a:t>number, </a:t>
            </a:r>
            <a:r>
              <a:rPr sz="2200" spc="-5" dirty="0">
                <a:latin typeface="Times New Roman"/>
                <a:cs typeface="Times New Roman"/>
              </a:rPr>
              <a:t>credit card information,  bank account information,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etc.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949325" marR="5080" indent="-884555">
              <a:lnSpc>
                <a:spcPts val="4660"/>
              </a:lnSpc>
              <a:spcBef>
                <a:spcPts val="775"/>
              </a:spcBef>
            </a:pPr>
            <a:r>
              <a:rPr dirty="0"/>
              <a:t>Ethics, Conflicts of</a:t>
            </a:r>
            <a:r>
              <a:rPr spc="-80" dirty="0"/>
              <a:t> </a:t>
            </a:r>
            <a:r>
              <a:rPr dirty="0"/>
              <a:t>Interest,  and</a:t>
            </a:r>
            <a:r>
              <a:rPr spc="-10" dirty="0"/>
              <a:t> </a:t>
            </a:r>
            <a:r>
              <a:rPr dirty="0"/>
              <a:t>Professionalism</a:t>
            </a:r>
          </a:p>
        </p:txBody>
      </p:sp>
      <p:sp>
        <p:nvSpPr>
          <p:cNvPr id="3" name="object 3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52425" marR="5080" indent="337185">
              <a:lnSpc>
                <a:spcPts val="4750"/>
              </a:lnSpc>
              <a:spcBef>
                <a:spcPts val="705"/>
              </a:spcBef>
            </a:pPr>
            <a:r>
              <a:rPr dirty="0"/>
              <a:t>Ethics for Members of  Boards and</a:t>
            </a:r>
            <a:r>
              <a:rPr spc="-70" dirty="0"/>
              <a:t> </a:t>
            </a:r>
            <a:r>
              <a:rPr dirty="0"/>
              <a:t>Commissions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8721"/>
            <a:ext cx="10217785" cy="438785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O.C.G.A. §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45-10-3</a:t>
            </a:r>
            <a:endParaRPr sz="2600">
              <a:latin typeface="Times New Roman"/>
              <a:cs typeface="Times New Roman"/>
            </a:endParaRPr>
          </a:p>
          <a:p>
            <a:pPr marL="12700" marR="228600">
              <a:lnSpc>
                <a:spcPts val="2810"/>
              </a:lnSpc>
              <a:spcBef>
                <a:spcPts val="1050"/>
              </a:spcBef>
            </a:pPr>
            <a:r>
              <a:rPr sz="2600" dirty="0">
                <a:latin typeface="Times New Roman"/>
                <a:cs typeface="Times New Roman"/>
              </a:rPr>
              <a:t>“Notwithstanding any provisions of </a:t>
            </a:r>
            <a:r>
              <a:rPr sz="2600" spc="-5" dirty="0">
                <a:latin typeface="Times New Roman"/>
                <a:cs typeface="Times New Roman"/>
              </a:rPr>
              <a:t>law </a:t>
            </a:r>
            <a:r>
              <a:rPr sz="2600" dirty="0">
                <a:latin typeface="Times New Roman"/>
                <a:cs typeface="Times New Roman"/>
              </a:rPr>
              <a:t>to the </a:t>
            </a:r>
            <a:r>
              <a:rPr sz="2600" spc="-20" dirty="0">
                <a:latin typeface="Times New Roman"/>
                <a:cs typeface="Times New Roman"/>
              </a:rPr>
              <a:t>contrary, </a:t>
            </a:r>
            <a:r>
              <a:rPr sz="2600" spc="-5" dirty="0">
                <a:latin typeface="Times New Roman"/>
                <a:cs typeface="Times New Roman"/>
              </a:rPr>
              <a:t>each </a:t>
            </a:r>
            <a:r>
              <a:rPr sz="2600" dirty="0">
                <a:latin typeface="Times New Roman"/>
                <a:cs typeface="Times New Roman"/>
              </a:rPr>
              <a:t>member of</a:t>
            </a:r>
            <a:r>
              <a:rPr sz="2600" spc="-10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all  </a:t>
            </a:r>
            <a:r>
              <a:rPr sz="2600" dirty="0">
                <a:latin typeface="Times New Roman"/>
                <a:cs typeface="Times New Roman"/>
              </a:rPr>
              <a:t>boards, </a:t>
            </a:r>
            <a:r>
              <a:rPr sz="2600" spc="-5" dirty="0">
                <a:latin typeface="Times New Roman"/>
                <a:cs typeface="Times New Roman"/>
              </a:rPr>
              <a:t>commission, </a:t>
            </a:r>
            <a:r>
              <a:rPr sz="2600" dirty="0">
                <a:latin typeface="Times New Roman"/>
                <a:cs typeface="Times New Roman"/>
              </a:rPr>
              <a:t>and </a:t>
            </a:r>
            <a:r>
              <a:rPr sz="2600" spc="-5" dirty="0">
                <a:latin typeface="Times New Roman"/>
                <a:cs typeface="Times New Roman"/>
              </a:rPr>
              <a:t>authorities created </a:t>
            </a:r>
            <a:r>
              <a:rPr sz="2600" dirty="0">
                <a:latin typeface="Times New Roman"/>
                <a:cs typeface="Times New Roman"/>
              </a:rPr>
              <a:t>by general </a:t>
            </a:r>
            <a:r>
              <a:rPr sz="2600" spc="-5" dirty="0">
                <a:latin typeface="Times New Roman"/>
                <a:cs typeface="Times New Roman"/>
              </a:rPr>
              <a:t>statute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shall:</a:t>
            </a:r>
            <a:endParaRPr sz="26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510"/>
              </a:lnSpc>
              <a:spcBef>
                <a:spcPts val="20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(1) </a:t>
            </a:r>
            <a:r>
              <a:rPr sz="2200" dirty="0">
                <a:latin typeface="Times New Roman"/>
                <a:cs typeface="Times New Roman"/>
              </a:rPr>
              <a:t>Uphold </a:t>
            </a:r>
            <a:r>
              <a:rPr sz="2200" spc="-5" dirty="0">
                <a:latin typeface="Times New Roman"/>
                <a:cs typeface="Times New Roman"/>
              </a:rPr>
              <a:t>the Constitution, laws, and regulations </a:t>
            </a:r>
            <a:r>
              <a:rPr sz="2200" dirty="0">
                <a:latin typeface="Times New Roman"/>
                <a:cs typeface="Times New Roman"/>
              </a:rPr>
              <a:t>of the </a:t>
            </a:r>
            <a:r>
              <a:rPr sz="2200" spc="-5" dirty="0">
                <a:latin typeface="Times New Roman"/>
                <a:cs typeface="Times New Roman"/>
              </a:rPr>
              <a:t>United States, the State</a:t>
            </a:r>
            <a:r>
              <a:rPr sz="2200" spc="1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of</a:t>
            </a:r>
            <a:endParaRPr sz="2200">
              <a:latin typeface="Times New Roman"/>
              <a:cs typeface="Times New Roman"/>
            </a:endParaRPr>
          </a:p>
          <a:p>
            <a:pPr marL="698500">
              <a:lnSpc>
                <a:spcPts val="2510"/>
              </a:lnSpc>
            </a:pPr>
            <a:r>
              <a:rPr sz="2200" spc="-10" dirty="0">
                <a:latin typeface="Times New Roman"/>
                <a:cs typeface="Times New Roman"/>
              </a:rPr>
              <a:t>Georgia, </a:t>
            </a:r>
            <a:r>
              <a:rPr sz="2200" spc="-5" dirty="0">
                <a:latin typeface="Times New Roman"/>
                <a:cs typeface="Times New Roman"/>
              </a:rPr>
              <a:t>and all governments therein and never be a party to their</a:t>
            </a:r>
            <a:r>
              <a:rPr sz="2200" spc="10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evasion;</a:t>
            </a:r>
            <a:endParaRPr sz="2200">
              <a:latin typeface="Times New Roman"/>
              <a:cs typeface="Times New Roman"/>
            </a:endParaRPr>
          </a:p>
          <a:p>
            <a:pPr marL="698500" marR="335915" lvl="1" indent="-228600">
              <a:lnSpc>
                <a:spcPts val="2380"/>
              </a:lnSpc>
              <a:spcBef>
                <a:spcPts val="53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(2) Never discriminate by the dispensing of special favors or privileges to </a:t>
            </a:r>
            <a:r>
              <a:rPr sz="2200" dirty="0">
                <a:latin typeface="Times New Roman"/>
                <a:cs typeface="Times New Roman"/>
              </a:rPr>
              <a:t>anyone,  </a:t>
            </a:r>
            <a:r>
              <a:rPr sz="2200" spc="-5" dirty="0">
                <a:latin typeface="Times New Roman"/>
                <a:cs typeface="Times New Roman"/>
              </a:rPr>
              <a:t>whether or </a:t>
            </a:r>
            <a:r>
              <a:rPr sz="2200" dirty="0">
                <a:latin typeface="Times New Roman"/>
                <a:cs typeface="Times New Roman"/>
              </a:rPr>
              <a:t>not for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remuneration;</a:t>
            </a:r>
            <a:endParaRPr sz="22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510"/>
              </a:lnSpc>
              <a:spcBef>
                <a:spcPts val="19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(3) Not </a:t>
            </a:r>
            <a:r>
              <a:rPr sz="2200" dirty="0">
                <a:latin typeface="Times New Roman"/>
                <a:cs typeface="Times New Roman"/>
              </a:rPr>
              <a:t>engage </a:t>
            </a:r>
            <a:r>
              <a:rPr sz="2200" spc="-5" dirty="0">
                <a:latin typeface="Times New Roman"/>
                <a:cs typeface="Times New Roman"/>
              </a:rPr>
              <a:t>in any business with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government, either directly or</a:t>
            </a:r>
            <a:r>
              <a:rPr sz="2200" spc="10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indirectly,</a:t>
            </a:r>
            <a:endParaRPr sz="2200">
              <a:latin typeface="Times New Roman"/>
              <a:cs typeface="Times New Roman"/>
            </a:endParaRPr>
          </a:p>
          <a:p>
            <a:pPr marL="698500">
              <a:lnSpc>
                <a:spcPts val="2510"/>
              </a:lnSpc>
            </a:pPr>
            <a:r>
              <a:rPr sz="2200" spc="-5" dirty="0">
                <a:latin typeface="Times New Roman"/>
                <a:cs typeface="Times New Roman"/>
              </a:rPr>
              <a:t>which is inconsistent with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conscientious performance of </a:t>
            </a:r>
            <a:r>
              <a:rPr sz="2200" dirty="0">
                <a:latin typeface="Times New Roman"/>
                <a:cs typeface="Times New Roman"/>
              </a:rPr>
              <a:t>his </a:t>
            </a:r>
            <a:r>
              <a:rPr sz="2200" spc="-5" dirty="0">
                <a:latin typeface="Times New Roman"/>
                <a:cs typeface="Times New Roman"/>
              </a:rPr>
              <a:t>governmental</a:t>
            </a:r>
            <a:r>
              <a:rPr sz="2200" spc="1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duties;</a:t>
            </a:r>
            <a:endParaRPr sz="2200">
              <a:latin typeface="Times New Roman"/>
              <a:cs typeface="Times New Roman"/>
            </a:endParaRPr>
          </a:p>
          <a:p>
            <a:pPr marL="698500" marR="327025" lvl="1" indent="-228600">
              <a:lnSpc>
                <a:spcPts val="2380"/>
              </a:lnSpc>
              <a:spcBef>
                <a:spcPts val="53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(4) Never use any information coming to him confidentially in the performance of  governmental duties as a </a:t>
            </a:r>
            <a:r>
              <a:rPr sz="2200" spc="-10" dirty="0">
                <a:latin typeface="Times New Roman"/>
                <a:cs typeface="Times New Roman"/>
              </a:rPr>
              <a:t>means </a:t>
            </a:r>
            <a:r>
              <a:rPr sz="2200" spc="-5" dirty="0">
                <a:latin typeface="Times New Roman"/>
                <a:cs typeface="Times New Roman"/>
              </a:rPr>
              <a:t>for making private</a:t>
            </a:r>
            <a:r>
              <a:rPr sz="2200" spc="6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profit;</a:t>
            </a:r>
            <a:endParaRPr sz="22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(5) </a:t>
            </a:r>
            <a:r>
              <a:rPr sz="2200" dirty="0">
                <a:latin typeface="Times New Roman"/>
                <a:cs typeface="Times New Roman"/>
              </a:rPr>
              <a:t>Expose </a:t>
            </a:r>
            <a:r>
              <a:rPr sz="2200" spc="-5" dirty="0">
                <a:latin typeface="Times New Roman"/>
                <a:cs typeface="Times New Roman"/>
              </a:rPr>
              <a:t>corruption wherever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discovered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9090" y="626440"/>
            <a:ext cx="38950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Ethics</a:t>
            </a:r>
            <a:r>
              <a:rPr spc="-70" dirty="0"/>
              <a:t> </a:t>
            </a:r>
            <a:r>
              <a:rPr dirty="0"/>
              <a:t>Continued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74901"/>
            <a:ext cx="10346055" cy="428498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41300" marR="175895" indent="-228600">
              <a:lnSpc>
                <a:spcPct val="8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(6) Never solicit, accept, or agree to accept gifts, loans, gratuities, discounts,  favors, </a:t>
            </a:r>
            <a:r>
              <a:rPr sz="2400" spc="-15" dirty="0">
                <a:latin typeface="Times New Roman"/>
                <a:cs typeface="Times New Roman"/>
              </a:rPr>
              <a:t>hospitality, </a:t>
            </a:r>
            <a:r>
              <a:rPr sz="2400" dirty="0">
                <a:latin typeface="Times New Roman"/>
                <a:cs typeface="Times New Roman"/>
              </a:rPr>
              <a:t>or services from any person, association, or corporation under  circumstances from </a:t>
            </a:r>
            <a:r>
              <a:rPr sz="2400" spc="-5" dirty="0">
                <a:latin typeface="Times New Roman"/>
                <a:cs typeface="Times New Roman"/>
              </a:rPr>
              <a:t>which </a:t>
            </a:r>
            <a:r>
              <a:rPr sz="2400" dirty="0">
                <a:latin typeface="Times New Roman"/>
                <a:cs typeface="Times New Roman"/>
              </a:rPr>
              <a:t>it could reasonably be inferred that a </a:t>
            </a:r>
            <a:r>
              <a:rPr sz="2400" spc="-5" dirty="0">
                <a:latin typeface="Times New Roman"/>
                <a:cs typeface="Times New Roman"/>
              </a:rPr>
              <a:t>major </a:t>
            </a:r>
            <a:r>
              <a:rPr sz="2400" dirty="0">
                <a:latin typeface="Times New Roman"/>
                <a:cs typeface="Times New Roman"/>
              </a:rPr>
              <a:t>purpose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 the donor is to influence the performance of the </a:t>
            </a:r>
            <a:r>
              <a:rPr sz="2400" spc="-10" dirty="0">
                <a:latin typeface="Times New Roman"/>
                <a:cs typeface="Times New Roman"/>
              </a:rPr>
              <a:t>member’s official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duties;</a:t>
            </a:r>
            <a:endParaRPr sz="2400">
              <a:latin typeface="Times New Roman"/>
              <a:cs typeface="Times New Roman"/>
            </a:endParaRPr>
          </a:p>
          <a:p>
            <a:pPr marL="241300" marR="155575" indent="-228600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(7) Never accept any </a:t>
            </a:r>
            <a:r>
              <a:rPr sz="2400" spc="-5" dirty="0">
                <a:latin typeface="Times New Roman"/>
                <a:cs typeface="Times New Roman"/>
              </a:rPr>
              <a:t>economic </a:t>
            </a:r>
            <a:r>
              <a:rPr sz="2400" dirty="0">
                <a:latin typeface="Times New Roman"/>
                <a:cs typeface="Times New Roman"/>
              </a:rPr>
              <a:t>opportunity under circumstances where he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knows  or should </a:t>
            </a:r>
            <a:r>
              <a:rPr sz="2400" spc="-5" dirty="0">
                <a:latin typeface="Times New Roman"/>
                <a:cs typeface="Times New Roman"/>
              </a:rPr>
              <a:t>know </a:t>
            </a:r>
            <a:r>
              <a:rPr sz="2400" dirty="0">
                <a:latin typeface="Times New Roman"/>
                <a:cs typeface="Times New Roman"/>
              </a:rPr>
              <a:t>that there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a substantial possibility that the opportunity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being  </a:t>
            </a:r>
            <a:r>
              <a:rPr sz="2400" spc="-10" dirty="0">
                <a:latin typeface="Times New Roman"/>
                <a:cs typeface="Times New Roman"/>
              </a:rPr>
              <a:t>afforded </a:t>
            </a:r>
            <a:r>
              <a:rPr sz="2400" dirty="0">
                <a:latin typeface="Times New Roman"/>
                <a:cs typeface="Times New Roman"/>
              </a:rPr>
              <a:t>him with intent to influence his conduct in the performance of </a:t>
            </a:r>
            <a:r>
              <a:rPr sz="2400" spc="-10" dirty="0">
                <a:latin typeface="Times New Roman"/>
                <a:cs typeface="Times New Roman"/>
              </a:rPr>
              <a:t>official  </a:t>
            </a:r>
            <a:r>
              <a:rPr sz="2400" dirty="0">
                <a:latin typeface="Times New Roman"/>
                <a:cs typeface="Times New Roman"/>
              </a:rPr>
              <a:t>duties;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ts val="2595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(8) Never engage in other conduct which is unbecoming to a </a:t>
            </a:r>
            <a:r>
              <a:rPr sz="2400" spc="-5" dirty="0">
                <a:latin typeface="Times New Roman"/>
                <a:cs typeface="Times New Roman"/>
              </a:rPr>
              <a:t>member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endParaRPr sz="2400">
              <a:latin typeface="Times New Roman"/>
              <a:cs typeface="Times New Roman"/>
            </a:endParaRPr>
          </a:p>
          <a:p>
            <a:pPr marL="241300">
              <a:lnSpc>
                <a:spcPts val="2595"/>
              </a:lnSpc>
            </a:pPr>
            <a:r>
              <a:rPr sz="2400" dirty="0">
                <a:latin typeface="Times New Roman"/>
                <a:cs typeface="Times New Roman"/>
              </a:rPr>
              <a:t>constitutes a breach of public trust;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(9) </a:t>
            </a:r>
            <a:r>
              <a:rPr sz="2400" spc="-5" dirty="0">
                <a:latin typeface="Times New Roman"/>
                <a:cs typeface="Times New Roman"/>
              </a:rPr>
              <a:t>Never </a:t>
            </a:r>
            <a:r>
              <a:rPr sz="2400" dirty="0">
                <a:latin typeface="Times New Roman"/>
                <a:cs typeface="Times New Roman"/>
              </a:rPr>
              <a:t>take any </a:t>
            </a:r>
            <a:r>
              <a:rPr sz="2400" spc="-10" dirty="0">
                <a:latin typeface="Times New Roman"/>
                <a:cs typeface="Times New Roman"/>
              </a:rPr>
              <a:t>official </a:t>
            </a:r>
            <a:r>
              <a:rPr sz="2400" dirty="0">
                <a:latin typeface="Times New Roman"/>
                <a:cs typeface="Times New Roman"/>
              </a:rPr>
              <a:t>action with regard to any </a:t>
            </a:r>
            <a:r>
              <a:rPr sz="2400" spc="-5" dirty="0">
                <a:latin typeface="Times New Roman"/>
                <a:cs typeface="Times New Roman"/>
              </a:rPr>
              <a:t>matter </a:t>
            </a:r>
            <a:r>
              <a:rPr sz="2400" dirty="0">
                <a:latin typeface="Times New Roman"/>
                <a:cs typeface="Times New Roman"/>
              </a:rPr>
              <a:t>under circumstances in  </a:t>
            </a:r>
            <a:r>
              <a:rPr sz="2400" spc="-5" dirty="0">
                <a:latin typeface="Times New Roman"/>
                <a:cs typeface="Times New Roman"/>
              </a:rPr>
              <a:t>which </a:t>
            </a:r>
            <a:r>
              <a:rPr sz="2400" dirty="0">
                <a:latin typeface="Times New Roman"/>
                <a:cs typeface="Times New Roman"/>
              </a:rPr>
              <a:t>he </a:t>
            </a:r>
            <a:r>
              <a:rPr sz="2400" spc="-5" dirty="0">
                <a:latin typeface="Times New Roman"/>
                <a:cs typeface="Times New Roman"/>
              </a:rPr>
              <a:t>knows </a:t>
            </a:r>
            <a:r>
              <a:rPr sz="2400" dirty="0">
                <a:latin typeface="Times New Roman"/>
                <a:cs typeface="Times New Roman"/>
              </a:rPr>
              <a:t>or should </a:t>
            </a:r>
            <a:r>
              <a:rPr sz="2400" spc="-5" dirty="0">
                <a:latin typeface="Times New Roman"/>
                <a:cs typeface="Times New Roman"/>
              </a:rPr>
              <a:t>know </a:t>
            </a:r>
            <a:r>
              <a:rPr sz="2400" dirty="0">
                <a:latin typeface="Times New Roman"/>
                <a:cs typeface="Times New Roman"/>
              </a:rPr>
              <a:t>that he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a direct or indirect </a:t>
            </a:r>
            <a:r>
              <a:rPr sz="2400" spc="-5" dirty="0">
                <a:latin typeface="Times New Roman"/>
                <a:cs typeface="Times New Roman"/>
              </a:rPr>
              <a:t>monetary </a:t>
            </a:r>
            <a:r>
              <a:rPr sz="2400" dirty="0">
                <a:latin typeface="Times New Roman"/>
                <a:cs typeface="Times New Roman"/>
              </a:rPr>
              <a:t>interest  in the subject </a:t>
            </a:r>
            <a:r>
              <a:rPr sz="2400" spc="-5" dirty="0">
                <a:latin typeface="Times New Roman"/>
                <a:cs typeface="Times New Roman"/>
              </a:rPr>
              <a:t>matter </a:t>
            </a:r>
            <a:r>
              <a:rPr sz="2400" dirty="0">
                <a:latin typeface="Times New Roman"/>
                <a:cs typeface="Times New Roman"/>
              </a:rPr>
              <a:t>of such </a:t>
            </a:r>
            <a:r>
              <a:rPr sz="2400" spc="-5" dirty="0">
                <a:latin typeface="Times New Roman"/>
                <a:cs typeface="Times New Roman"/>
              </a:rPr>
              <a:t>matter </a:t>
            </a:r>
            <a:r>
              <a:rPr sz="2400" dirty="0">
                <a:latin typeface="Times New Roman"/>
                <a:cs typeface="Times New Roman"/>
              </a:rPr>
              <a:t>or in the </a:t>
            </a:r>
            <a:r>
              <a:rPr sz="2400" spc="-5" dirty="0">
                <a:latin typeface="Times New Roman"/>
                <a:cs typeface="Times New Roman"/>
              </a:rPr>
              <a:t>outcome </a:t>
            </a:r>
            <a:r>
              <a:rPr sz="2400" dirty="0">
                <a:latin typeface="Times New Roman"/>
                <a:cs typeface="Times New Roman"/>
              </a:rPr>
              <a:t>of such </a:t>
            </a:r>
            <a:r>
              <a:rPr sz="2400" spc="-10" dirty="0">
                <a:latin typeface="Times New Roman"/>
                <a:cs typeface="Times New Roman"/>
              </a:rPr>
              <a:t>official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action.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338" y="626440"/>
            <a:ext cx="44977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Conflicts of</a:t>
            </a:r>
            <a:r>
              <a:rPr spc="-80" dirty="0"/>
              <a:t> </a:t>
            </a:r>
            <a:r>
              <a:rPr dirty="0"/>
              <a:t>Interest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8758"/>
            <a:ext cx="10298430" cy="408749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O.C.G.A. §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45-10-21</a:t>
            </a:r>
            <a:endParaRPr sz="26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80000"/>
              </a:lnSpc>
              <a:spcBef>
                <a:spcPts val="101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It is essential to </a:t>
            </a: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proper operation of democratic government that public  </a:t>
            </a:r>
            <a:r>
              <a:rPr sz="2600" spc="-5" dirty="0">
                <a:latin typeface="Times New Roman"/>
                <a:cs typeface="Times New Roman"/>
              </a:rPr>
              <a:t>officials </a:t>
            </a:r>
            <a:r>
              <a:rPr sz="2600" dirty="0">
                <a:latin typeface="Times New Roman"/>
                <a:cs typeface="Times New Roman"/>
              </a:rPr>
              <a:t>be independent and impartial, that governmental decisions and  policy be </a:t>
            </a:r>
            <a:r>
              <a:rPr sz="2600" spc="-5" dirty="0">
                <a:latin typeface="Times New Roman"/>
                <a:cs typeface="Times New Roman"/>
              </a:rPr>
              <a:t>made </a:t>
            </a:r>
            <a:r>
              <a:rPr sz="2600" dirty="0">
                <a:latin typeface="Times New Roman"/>
                <a:cs typeface="Times New Roman"/>
              </a:rPr>
              <a:t>in the proper channels of the governmental structure, that  public </a:t>
            </a:r>
            <a:r>
              <a:rPr sz="2600" spc="-5" dirty="0">
                <a:latin typeface="Times New Roman"/>
                <a:cs typeface="Times New Roman"/>
              </a:rPr>
              <a:t>office </a:t>
            </a:r>
            <a:r>
              <a:rPr sz="2600" spc="5" dirty="0">
                <a:latin typeface="Times New Roman"/>
                <a:cs typeface="Times New Roman"/>
              </a:rPr>
              <a:t>not </a:t>
            </a:r>
            <a:r>
              <a:rPr sz="2600" dirty="0">
                <a:latin typeface="Times New Roman"/>
                <a:cs typeface="Times New Roman"/>
              </a:rPr>
              <a:t>be used for private gain…, and that there be public  confidence in </a:t>
            </a: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integrity of government. </a:t>
            </a: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attainment of </a:t>
            </a:r>
            <a:r>
              <a:rPr sz="2600" spc="5" dirty="0">
                <a:latin typeface="Times New Roman"/>
                <a:cs typeface="Times New Roman"/>
              </a:rPr>
              <a:t>one </a:t>
            </a:r>
            <a:r>
              <a:rPr sz="2600" dirty="0">
                <a:latin typeface="Times New Roman"/>
                <a:cs typeface="Times New Roman"/>
              </a:rPr>
              <a:t>or more</a:t>
            </a:r>
            <a:r>
              <a:rPr sz="2600" spc="-18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of  these ends is impaired whenever there exists a conflict between the private  interests </a:t>
            </a:r>
            <a:r>
              <a:rPr sz="2600" spc="5" dirty="0">
                <a:latin typeface="Times New Roman"/>
                <a:cs typeface="Times New Roman"/>
              </a:rPr>
              <a:t>of </a:t>
            </a:r>
            <a:r>
              <a:rPr sz="2600" dirty="0">
                <a:latin typeface="Times New Roman"/>
                <a:cs typeface="Times New Roman"/>
              </a:rPr>
              <a:t>an elected </a:t>
            </a:r>
            <a:r>
              <a:rPr sz="2600" spc="-5" dirty="0">
                <a:latin typeface="Times New Roman"/>
                <a:cs typeface="Times New Roman"/>
              </a:rPr>
              <a:t>official </a:t>
            </a:r>
            <a:r>
              <a:rPr sz="2600" dirty="0">
                <a:latin typeface="Times New Roman"/>
                <a:cs typeface="Times New Roman"/>
              </a:rPr>
              <a:t>or a government employee and his duties as  such. </a:t>
            </a: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dirty="0">
                <a:latin typeface="Times New Roman"/>
                <a:cs typeface="Times New Roman"/>
              </a:rPr>
              <a:t>public interest, therefore, requires that the law protect against  such conflicts of interest and establish appropriate ethical standards with  respects to the conduct of elected </a:t>
            </a:r>
            <a:r>
              <a:rPr sz="2600" spc="-5" dirty="0">
                <a:latin typeface="Times New Roman"/>
                <a:cs typeface="Times New Roman"/>
              </a:rPr>
              <a:t>officials </a:t>
            </a:r>
            <a:r>
              <a:rPr sz="2600" dirty="0">
                <a:latin typeface="Times New Roman"/>
                <a:cs typeface="Times New Roman"/>
              </a:rPr>
              <a:t>and government employees in  situations where conflicts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exist.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34950" marR="5080" indent="360680">
              <a:lnSpc>
                <a:spcPts val="4750"/>
              </a:lnSpc>
              <a:spcBef>
                <a:spcPts val="705"/>
              </a:spcBef>
            </a:pPr>
            <a:r>
              <a:rPr spc="-10" dirty="0"/>
              <a:t>Georgia </a:t>
            </a:r>
            <a:r>
              <a:rPr dirty="0"/>
              <a:t>Soil and </a:t>
            </a:r>
            <a:r>
              <a:rPr spc="-70" dirty="0"/>
              <a:t>Water  </a:t>
            </a:r>
            <a:r>
              <a:rPr dirty="0"/>
              <a:t>Conservation</a:t>
            </a:r>
            <a:r>
              <a:rPr spc="-75" dirty="0"/>
              <a:t> </a:t>
            </a:r>
            <a:r>
              <a:rPr dirty="0"/>
              <a:t>Commission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12975"/>
            <a:ext cx="10311130" cy="390144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1300" marR="79375" indent="-228600">
              <a:lnSpc>
                <a:spcPct val="80000"/>
              </a:lnSpc>
              <a:spcBef>
                <a:spcPts val="72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5" dirty="0">
                <a:latin typeface="Times New Roman"/>
                <a:cs typeface="Times New Roman"/>
              </a:rPr>
              <a:t>The </a:t>
            </a:r>
            <a:r>
              <a:rPr sz="2600" spc="-15" dirty="0">
                <a:latin typeface="Times New Roman"/>
                <a:cs typeface="Times New Roman"/>
              </a:rPr>
              <a:t>agency’s </a:t>
            </a:r>
            <a:r>
              <a:rPr sz="2600" spc="-5" dirty="0">
                <a:latin typeface="Times New Roman"/>
                <a:cs typeface="Times New Roman"/>
              </a:rPr>
              <a:t>mission </a:t>
            </a:r>
            <a:r>
              <a:rPr sz="2600" dirty="0">
                <a:latin typeface="Times New Roman"/>
                <a:cs typeface="Times New Roman"/>
              </a:rPr>
              <a:t>is to provide </a:t>
            </a:r>
            <a:r>
              <a:rPr sz="2600" spc="-5" dirty="0">
                <a:latin typeface="Times New Roman"/>
                <a:cs typeface="Times New Roman"/>
              </a:rPr>
              <a:t>conservation </a:t>
            </a:r>
            <a:r>
              <a:rPr sz="2600" dirty="0">
                <a:latin typeface="Times New Roman"/>
                <a:cs typeface="Times New Roman"/>
              </a:rPr>
              <a:t>education, financial  </a:t>
            </a:r>
            <a:r>
              <a:rPr sz="2600" spc="-5" dirty="0">
                <a:latin typeface="Times New Roman"/>
                <a:cs typeface="Times New Roman"/>
              </a:rPr>
              <a:t>assistance to </a:t>
            </a:r>
            <a:r>
              <a:rPr sz="2600" dirty="0">
                <a:latin typeface="Times New Roman"/>
                <a:cs typeface="Times New Roman"/>
              </a:rPr>
              <a:t>land </a:t>
            </a:r>
            <a:r>
              <a:rPr sz="2600" spc="-5" dirty="0">
                <a:latin typeface="Times New Roman"/>
                <a:cs typeface="Times New Roman"/>
              </a:rPr>
              <a:t>users, </a:t>
            </a:r>
            <a:r>
              <a:rPr sz="2600" dirty="0">
                <a:latin typeface="Times New Roman"/>
                <a:cs typeface="Times New Roman"/>
              </a:rPr>
              <a:t>and enhance soil and </a:t>
            </a:r>
            <a:r>
              <a:rPr sz="2600" spc="-5" dirty="0">
                <a:latin typeface="Times New Roman"/>
                <a:cs typeface="Times New Roman"/>
              </a:rPr>
              <a:t>water resources </a:t>
            </a:r>
            <a:r>
              <a:rPr sz="2600" dirty="0">
                <a:latin typeface="Times New Roman"/>
                <a:cs typeface="Times New Roman"/>
              </a:rPr>
              <a:t>through </a:t>
            </a:r>
            <a:r>
              <a:rPr sz="2600" spc="-5" dirty="0">
                <a:latin typeface="Times New Roman"/>
                <a:cs typeface="Times New Roman"/>
              </a:rPr>
              <a:t>local  </a:t>
            </a:r>
            <a:r>
              <a:rPr sz="2600" dirty="0">
                <a:latin typeface="Times New Roman"/>
                <a:cs typeface="Times New Roman"/>
              </a:rPr>
              <a:t>soil and water conservation districts. </a:t>
            </a:r>
            <a:r>
              <a:rPr sz="2600" i="1" dirty="0">
                <a:latin typeface="Times New Roman"/>
                <a:cs typeface="Times New Roman"/>
              </a:rPr>
              <a:t>See </a:t>
            </a:r>
            <a:r>
              <a:rPr sz="2600" dirty="0">
                <a:latin typeface="Times New Roman"/>
                <a:cs typeface="Times New Roman"/>
              </a:rPr>
              <a:t>O.C.G.A. §</a:t>
            </a:r>
            <a:r>
              <a:rPr sz="2600" spc="-1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2-6-23</a:t>
            </a:r>
            <a:endParaRPr sz="2600">
              <a:latin typeface="Times New Roman"/>
              <a:cs typeface="Times New Roman"/>
            </a:endParaRPr>
          </a:p>
          <a:p>
            <a:pPr marL="241300" indent="-228600">
              <a:lnSpc>
                <a:spcPts val="3110"/>
              </a:lnSpc>
              <a:spcBef>
                <a:spcPts val="37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The </a:t>
            </a:r>
            <a:r>
              <a:rPr sz="2600" spc="-5" dirty="0">
                <a:latin typeface="Times New Roman"/>
                <a:cs typeface="Times New Roman"/>
              </a:rPr>
              <a:t>Commission </a:t>
            </a:r>
            <a:r>
              <a:rPr sz="2600" dirty="0">
                <a:latin typeface="Times New Roman"/>
                <a:cs typeface="Times New Roman"/>
              </a:rPr>
              <a:t>has the </a:t>
            </a:r>
            <a:r>
              <a:rPr sz="2600" spc="-5" dirty="0">
                <a:latin typeface="Times New Roman"/>
                <a:cs typeface="Times New Roman"/>
              </a:rPr>
              <a:t>responsibility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to</a:t>
            </a:r>
            <a:endParaRPr sz="2600">
              <a:latin typeface="Times New Roman"/>
              <a:cs typeface="Times New Roman"/>
            </a:endParaRPr>
          </a:p>
          <a:p>
            <a:pPr marL="698500" marR="161925" lvl="1" indent="-228600">
              <a:lnSpc>
                <a:spcPts val="2110"/>
              </a:lnSpc>
              <a:spcBef>
                <a:spcPts val="50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Provide for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conservation of the soil, </a:t>
            </a:r>
            <a:r>
              <a:rPr sz="2200" spc="-20" dirty="0">
                <a:latin typeface="Times New Roman"/>
                <a:cs typeface="Times New Roman"/>
              </a:rPr>
              <a:t>water, </a:t>
            </a:r>
            <a:r>
              <a:rPr sz="2200" spc="-5" dirty="0">
                <a:latin typeface="Times New Roman"/>
                <a:cs typeface="Times New Roman"/>
              </a:rPr>
              <a:t>and all other related natural resources  in </a:t>
            </a:r>
            <a:r>
              <a:rPr sz="2200" spc="-10" dirty="0">
                <a:latin typeface="Times New Roman"/>
                <a:cs typeface="Times New Roman"/>
              </a:rPr>
              <a:t>Georgia;</a:t>
            </a:r>
            <a:endParaRPr sz="22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37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Provide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10" dirty="0">
                <a:latin typeface="Times New Roman"/>
                <a:cs typeface="Times New Roman"/>
              </a:rPr>
              <a:t>mechanisms </a:t>
            </a:r>
            <a:r>
              <a:rPr sz="2200" spc="-5" dirty="0">
                <a:latin typeface="Times New Roman"/>
                <a:cs typeface="Times New Roman"/>
              </a:rPr>
              <a:t>for maintaining the organization of the </a:t>
            </a:r>
            <a:r>
              <a:rPr sz="2200" dirty="0">
                <a:latin typeface="Times New Roman"/>
                <a:cs typeface="Times New Roman"/>
              </a:rPr>
              <a:t>Soil </a:t>
            </a:r>
            <a:r>
              <a:rPr sz="2200" spc="-5" dirty="0">
                <a:latin typeface="Times New Roman"/>
                <a:cs typeface="Times New Roman"/>
              </a:rPr>
              <a:t>and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spc="-40" dirty="0">
                <a:latin typeface="Times New Roman"/>
                <a:cs typeface="Times New Roman"/>
              </a:rPr>
              <a:t>Water</a:t>
            </a:r>
            <a:endParaRPr sz="2200">
              <a:latin typeface="Times New Roman"/>
              <a:cs typeface="Times New Roman"/>
            </a:endParaRPr>
          </a:p>
          <a:p>
            <a:pPr marL="698500">
              <a:lnSpc>
                <a:spcPts val="2365"/>
              </a:lnSpc>
            </a:pPr>
            <a:r>
              <a:rPr sz="2200" spc="-5" dirty="0">
                <a:latin typeface="Times New Roman"/>
                <a:cs typeface="Times New Roman"/>
              </a:rPr>
              <a:t>Conservation Districts of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Georgia;</a:t>
            </a:r>
            <a:endParaRPr sz="220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ct val="80000"/>
              </a:lnSpc>
              <a:spcBef>
                <a:spcPts val="51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Coordinate the programs of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several districts and to formulate programs which will  strengthen the work of conserving our soil, </a:t>
            </a:r>
            <a:r>
              <a:rPr sz="2200" spc="-20" dirty="0">
                <a:latin typeface="Times New Roman"/>
                <a:cs typeface="Times New Roman"/>
              </a:rPr>
              <a:t>water, </a:t>
            </a:r>
            <a:r>
              <a:rPr sz="2200" spc="-5" dirty="0">
                <a:latin typeface="Times New Roman"/>
                <a:cs typeface="Times New Roman"/>
              </a:rPr>
              <a:t>and related</a:t>
            </a:r>
            <a:r>
              <a:rPr sz="2200" spc="8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resources</a:t>
            </a:r>
            <a:endParaRPr sz="2200">
              <a:latin typeface="Times New Roman"/>
              <a:cs typeface="Times New Roman"/>
            </a:endParaRPr>
          </a:p>
          <a:p>
            <a:pPr marL="698500" marR="189865" lvl="1" indent="-228600">
              <a:lnSpc>
                <a:spcPct val="80000"/>
              </a:lnSpc>
              <a:spcBef>
                <a:spcPts val="49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Furnish an exchange of advice and experience between the </a:t>
            </a:r>
            <a:r>
              <a:rPr sz="2200" dirty="0">
                <a:latin typeface="Times New Roman"/>
                <a:cs typeface="Times New Roman"/>
              </a:rPr>
              <a:t>various </a:t>
            </a:r>
            <a:r>
              <a:rPr sz="2200" spc="-5" dirty="0">
                <a:latin typeface="Times New Roman"/>
                <a:cs typeface="Times New Roman"/>
              </a:rPr>
              <a:t>districts that will  promote and advance the conservation of vital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resources.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3645" y="626440"/>
            <a:ext cx="72028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Prohibitions for Public</a:t>
            </a:r>
            <a:r>
              <a:rPr spc="-100" dirty="0"/>
              <a:t> </a:t>
            </a:r>
            <a:r>
              <a:rPr spc="-10" dirty="0"/>
              <a:t>Officials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9010"/>
            <a:ext cx="10288270" cy="187007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O.C.G.A § </a:t>
            </a:r>
            <a:r>
              <a:rPr sz="2800" dirty="0">
                <a:latin typeface="Times New Roman"/>
                <a:cs typeface="Times New Roman"/>
              </a:rPr>
              <a:t>45-10-22(a)(2)</a:t>
            </a:r>
            <a:r>
              <a:rPr sz="2800" spc="-1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provides:</a:t>
            </a:r>
            <a:endParaRPr sz="2800">
              <a:latin typeface="Times New Roman"/>
              <a:cs typeface="Times New Roman"/>
            </a:endParaRPr>
          </a:p>
          <a:p>
            <a:pPr marL="698500" marR="5080" lvl="1" indent="-228600">
              <a:lnSpc>
                <a:spcPts val="2590"/>
              </a:lnSpc>
              <a:spcBef>
                <a:spcPts val="56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It shall be unlawful </a:t>
            </a:r>
            <a:r>
              <a:rPr sz="2400" spc="-5" dirty="0">
                <a:latin typeface="Times New Roman"/>
                <a:cs typeface="Times New Roman"/>
              </a:rPr>
              <a:t>for </a:t>
            </a:r>
            <a:r>
              <a:rPr sz="2400" dirty="0">
                <a:latin typeface="Times New Roman"/>
                <a:cs typeface="Times New Roman"/>
              </a:rPr>
              <a:t>any public </a:t>
            </a:r>
            <a:r>
              <a:rPr sz="2400" spc="-10" dirty="0">
                <a:latin typeface="Times New Roman"/>
                <a:cs typeface="Times New Roman"/>
              </a:rPr>
              <a:t>official </a:t>
            </a:r>
            <a:r>
              <a:rPr sz="2400" dirty="0">
                <a:latin typeface="Times New Roman"/>
                <a:cs typeface="Times New Roman"/>
              </a:rPr>
              <a:t>who </a:t>
            </a:r>
            <a:r>
              <a:rPr sz="2400" spc="-5" dirty="0">
                <a:latin typeface="Times New Roman"/>
                <a:cs typeface="Times New Roman"/>
              </a:rPr>
              <a:t>has limited powers, </a:t>
            </a:r>
            <a:r>
              <a:rPr sz="2400" dirty="0">
                <a:latin typeface="Times New Roman"/>
                <a:cs typeface="Times New Roman"/>
              </a:rPr>
              <a:t>for </a:t>
            </a:r>
            <a:r>
              <a:rPr sz="2400" spc="-5" dirty="0">
                <a:latin typeface="Times New Roman"/>
                <a:cs typeface="Times New Roman"/>
              </a:rPr>
              <a:t>himself  </a:t>
            </a:r>
            <a:r>
              <a:rPr sz="2400" dirty="0">
                <a:latin typeface="Times New Roman"/>
                <a:cs typeface="Times New Roman"/>
              </a:rPr>
              <a:t>or on behalf of any </a:t>
            </a:r>
            <a:r>
              <a:rPr sz="2400" spc="-5" dirty="0">
                <a:latin typeface="Times New Roman"/>
                <a:cs typeface="Times New Roman"/>
              </a:rPr>
              <a:t>business, </a:t>
            </a:r>
            <a:r>
              <a:rPr sz="2400" dirty="0">
                <a:latin typeface="Times New Roman"/>
                <a:cs typeface="Times New Roman"/>
              </a:rPr>
              <a:t>or for any business in which such public </a:t>
            </a:r>
            <a:r>
              <a:rPr sz="2400" spc="-10" dirty="0">
                <a:latin typeface="Times New Roman"/>
                <a:cs typeface="Times New Roman"/>
              </a:rPr>
              <a:t>official  </a:t>
            </a:r>
            <a:r>
              <a:rPr sz="2400" dirty="0">
                <a:latin typeface="Times New Roman"/>
                <a:cs typeface="Times New Roman"/>
              </a:rPr>
              <a:t>or </a:t>
            </a:r>
            <a:r>
              <a:rPr sz="2400" spc="-10" dirty="0">
                <a:latin typeface="Times New Roman"/>
                <a:cs typeface="Times New Roman"/>
              </a:rPr>
              <a:t>member </a:t>
            </a:r>
            <a:r>
              <a:rPr sz="2400" dirty="0">
                <a:latin typeface="Times New Roman"/>
                <a:cs typeface="Times New Roman"/>
              </a:rPr>
              <a:t>of his </a:t>
            </a:r>
            <a:r>
              <a:rPr sz="2400" spc="-5" dirty="0">
                <a:latin typeface="Times New Roman"/>
                <a:cs typeface="Times New Roman"/>
              </a:rPr>
              <a:t>family has </a:t>
            </a:r>
            <a:r>
              <a:rPr sz="2400" dirty="0">
                <a:latin typeface="Times New Roman"/>
                <a:cs typeface="Times New Roman"/>
              </a:rPr>
              <a:t>a substantial interest to transact any </a:t>
            </a:r>
            <a:r>
              <a:rPr sz="2400" spc="-5" dirty="0">
                <a:latin typeface="Times New Roman"/>
                <a:cs typeface="Times New Roman"/>
              </a:rPr>
              <a:t>business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  the agency </a:t>
            </a:r>
            <a:r>
              <a:rPr sz="2400" spc="-5" dirty="0">
                <a:latin typeface="Times New Roman"/>
                <a:cs typeface="Times New Roman"/>
              </a:rPr>
              <a:t>for which </a:t>
            </a:r>
            <a:r>
              <a:rPr sz="2400" dirty="0">
                <a:latin typeface="Times New Roman"/>
                <a:cs typeface="Times New Roman"/>
              </a:rPr>
              <a:t>such public </a:t>
            </a:r>
            <a:r>
              <a:rPr sz="2400" spc="-10" dirty="0">
                <a:latin typeface="Times New Roman"/>
                <a:cs typeface="Times New Roman"/>
              </a:rPr>
              <a:t>official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serves.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43127" y="271272"/>
            <a:ext cx="1487423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8270" marR="5080" indent="636905">
              <a:lnSpc>
                <a:spcPts val="4750"/>
              </a:lnSpc>
              <a:spcBef>
                <a:spcPts val="705"/>
              </a:spcBef>
            </a:pPr>
            <a:r>
              <a:rPr dirty="0"/>
              <a:t>Purpose of Ethics and  Conflict of Interest</a:t>
            </a:r>
            <a:r>
              <a:rPr spc="-120" dirty="0"/>
              <a:t> </a:t>
            </a:r>
            <a:r>
              <a:rPr dirty="0"/>
              <a:t>Statutes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3857"/>
            <a:ext cx="10267315" cy="275717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marR="149225" indent="-228600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intent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the ethics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conflict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interest statutes,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part, </a:t>
            </a:r>
            <a:r>
              <a:rPr sz="2800" spc="-5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that  “there be public confidence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integrity of </a:t>
            </a:r>
            <a:r>
              <a:rPr sz="2800" spc="-5" dirty="0">
                <a:latin typeface="Times New Roman"/>
                <a:cs typeface="Times New Roman"/>
              </a:rPr>
              <a:t>government” </a:t>
            </a:r>
            <a:r>
              <a:rPr sz="2800" dirty="0">
                <a:latin typeface="Times New Roman"/>
                <a:cs typeface="Times New Roman"/>
              </a:rPr>
              <a:t>but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also</a:t>
            </a:r>
            <a:endParaRPr sz="2800">
              <a:latin typeface="Times New Roman"/>
              <a:cs typeface="Times New Roman"/>
            </a:endParaRPr>
          </a:p>
          <a:p>
            <a:pPr marL="241300" marR="5080">
              <a:lnSpc>
                <a:spcPts val="3020"/>
              </a:lnSpc>
            </a:pPr>
            <a:r>
              <a:rPr sz="2800" dirty="0">
                <a:latin typeface="Times New Roman"/>
                <a:cs typeface="Times New Roman"/>
              </a:rPr>
              <a:t>that the </a:t>
            </a:r>
            <a:r>
              <a:rPr sz="2800" spc="-5" dirty="0">
                <a:latin typeface="Times New Roman"/>
                <a:cs typeface="Times New Roman"/>
              </a:rPr>
              <a:t>laws </a:t>
            </a:r>
            <a:r>
              <a:rPr sz="2800" dirty="0">
                <a:latin typeface="Times New Roman"/>
                <a:cs typeface="Times New Roman"/>
              </a:rPr>
              <a:t>do not </a:t>
            </a:r>
            <a:r>
              <a:rPr sz="2800" spc="-5" dirty="0">
                <a:latin typeface="Times New Roman"/>
                <a:cs typeface="Times New Roman"/>
              </a:rPr>
              <a:t>“unnecessarily </a:t>
            </a:r>
            <a:r>
              <a:rPr sz="2800" dirty="0">
                <a:latin typeface="Times New Roman"/>
                <a:cs typeface="Times New Roman"/>
              </a:rPr>
              <a:t>or unreasonably </a:t>
            </a:r>
            <a:r>
              <a:rPr sz="2800" spc="-5" dirty="0">
                <a:latin typeface="Times New Roman"/>
                <a:cs typeface="Times New Roman"/>
              </a:rPr>
              <a:t>to impede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recruitment </a:t>
            </a:r>
            <a:r>
              <a:rPr sz="2800" dirty="0">
                <a:latin typeface="Times New Roman"/>
                <a:cs typeface="Times New Roman"/>
              </a:rPr>
              <a:t>and retention </a:t>
            </a:r>
            <a:r>
              <a:rPr sz="2800" spc="-5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government of </a:t>
            </a:r>
            <a:r>
              <a:rPr sz="2800" dirty="0">
                <a:latin typeface="Times New Roman"/>
                <a:cs typeface="Times New Roman"/>
              </a:rPr>
              <a:t>those </a:t>
            </a:r>
            <a:r>
              <a:rPr sz="2800" spc="-10" dirty="0">
                <a:latin typeface="Times New Roman"/>
                <a:cs typeface="Times New Roman"/>
              </a:rPr>
              <a:t>men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women</a:t>
            </a:r>
            <a:endParaRPr sz="2800">
              <a:latin typeface="Times New Roman"/>
              <a:cs typeface="Times New Roman"/>
            </a:endParaRPr>
          </a:p>
          <a:p>
            <a:pPr marL="241300" marR="596900">
              <a:lnSpc>
                <a:spcPts val="3020"/>
              </a:lnSpc>
              <a:spcBef>
                <a:spcPts val="5"/>
              </a:spcBef>
            </a:pPr>
            <a:r>
              <a:rPr sz="2800" spc="-10" dirty="0">
                <a:latin typeface="Times New Roman"/>
                <a:cs typeface="Times New Roman"/>
              </a:rPr>
              <a:t>who </a:t>
            </a:r>
            <a:r>
              <a:rPr sz="2800" spc="-5" dirty="0">
                <a:latin typeface="Times New Roman"/>
                <a:cs typeface="Times New Roman"/>
              </a:rPr>
              <a:t>are best </a:t>
            </a:r>
            <a:r>
              <a:rPr sz="2800" dirty="0">
                <a:latin typeface="Times New Roman"/>
                <a:cs typeface="Times New Roman"/>
              </a:rPr>
              <a:t>qualified </a:t>
            </a:r>
            <a:r>
              <a:rPr sz="2800" spc="-5" dirty="0">
                <a:latin typeface="Times New Roman"/>
                <a:cs typeface="Times New Roman"/>
              </a:rPr>
              <a:t>to serve it.”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These laws counsel against any 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transaction to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extent it might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give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rise to an appearance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impropriety,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if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 actual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conflict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2800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interest.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34695"/>
            <a:ext cx="1487424" cy="14889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701040" marR="5080" indent="901065">
              <a:lnSpc>
                <a:spcPts val="4750"/>
              </a:lnSpc>
              <a:spcBef>
                <a:spcPts val="705"/>
              </a:spcBef>
            </a:pPr>
            <a:r>
              <a:rPr dirty="0"/>
              <a:t>Ethics of </a:t>
            </a:r>
            <a:r>
              <a:rPr spc="-110" dirty="0"/>
              <a:t>Your  </a:t>
            </a:r>
            <a:r>
              <a:rPr dirty="0"/>
              <a:t>Individual</a:t>
            </a:r>
            <a:r>
              <a:rPr spc="-55" dirty="0"/>
              <a:t> </a:t>
            </a:r>
            <a:r>
              <a:rPr dirty="0"/>
              <a:t>Professions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3857"/>
            <a:ext cx="10082530" cy="160464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There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be </a:t>
            </a:r>
            <a:r>
              <a:rPr sz="2800" dirty="0">
                <a:latin typeface="Times New Roman"/>
                <a:cs typeface="Times New Roman"/>
              </a:rPr>
              <a:t>specific ethics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conflict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interest rules related </a:t>
            </a:r>
            <a:r>
              <a:rPr sz="2800" spc="-5" dirty="0">
                <a:latin typeface="Times New Roman"/>
                <a:cs typeface="Times New Roman"/>
              </a:rPr>
              <a:t>to  </a:t>
            </a:r>
            <a:r>
              <a:rPr sz="2800" dirty="0">
                <a:latin typeface="Times New Roman"/>
                <a:cs typeface="Times New Roman"/>
              </a:rPr>
              <a:t>particular professions. </a:t>
            </a:r>
            <a:r>
              <a:rPr sz="2800" spc="-5" dirty="0">
                <a:latin typeface="Times New Roman"/>
                <a:cs typeface="Times New Roman"/>
              </a:rPr>
              <a:t>(i.e. </a:t>
            </a:r>
            <a:r>
              <a:rPr sz="2800" dirty="0">
                <a:latin typeface="Times New Roman"/>
                <a:cs typeface="Times New Roman"/>
              </a:rPr>
              <a:t>attorneys, </a:t>
            </a:r>
            <a:r>
              <a:rPr sz="2800" spc="-5" dirty="0">
                <a:latin typeface="Times New Roman"/>
                <a:cs typeface="Times New Roman"/>
              </a:rPr>
              <a:t>accountants, </a:t>
            </a:r>
            <a:r>
              <a:rPr sz="2800" dirty="0">
                <a:latin typeface="Times New Roman"/>
                <a:cs typeface="Times New Roman"/>
              </a:rPr>
              <a:t>engineers), </a:t>
            </a:r>
            <a:r>
              <a:rPr sz="2800" spc="-5" dirty="0">
                <a:latin typeface="Times New Roman"/>
                <a:cs typeface="Times New Roman"/>
              </a:rPr>
              <a:t>so </a:t>
            </a:r>
            <a:r>
              <a:rPr sz="2800" dirty="0">
                <a:latin typeface="Times New Roman"/>
                <a:cs typeface="Times New Roman"/>
              </a:rPr>
              <a:t>you 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need to </a:t>
            </a:r>
            <a:r>
              <a:rPr sz="2800" dirty="0">
                <a:latin typeface="Times New Roman"/>
                <a:cs typeface="Times New Roman"/>
              </a:rPr>
              <a:t>consider those </a:t>
            </a:r>
            <a:r>
              <a:rPr sz="2800" spc="-5" dirty="0">
                <a:latin typeface="Times New Roman"/>
                <a:cs typeface="Times New Roman"/>
              </a:rPr>
              <a:t>requirements as well, </a:t>
            </a:r>
            <a:r>
              <a:rPr sz="2800" dirty="0">
                <a:latin typeface="Times New Roman"/>
                <a:cs typeface="Times New Roman"/>
              </a:rPr>
              <a:t>depending on your  line </a:t>
            </a:r>
            <a:r>
              <a:rPr sz="2800" spc="-5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work.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65987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73120" y="324688"/>
            <a:ext cx="6445885" cy="13011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708785" marR="5080" indent="-1696720">
              <a:lnSpc>
                <a:spcPts val="4750"/>
              </a:lnSpc>
              <a:spcBef>
                <a:spcPts val="705"/>
              </a:spcBef>
            </a:pPr>
            <a:r>
              <a:rPr sz="4400" dirty="0">
                <a:latin typeface="Times New Roman"/>
                <a:cs typeface="Times New Roman"/>
              </a:rPr>
              <a:t>Soil and </a:t>
            </a:r>
            <a:r>
              <a:rPr sz="4400" spc="-70" dirty="0">
                <a:latin typeface="Times New Roman"/>
                <a:cs typeface="Times New Roman"/>
              </a:rPr>
              <a:t>Water</a:t>
            </a:r>
            <a:r>
              <a:rPr sz="4400" spc="-17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Conservation  Districts</a:t>
            </a:r>
            <a:r>
              <a:rPr sz="4400" spc="-3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Law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06061" y="1803857"/>
            <a:ext cx="35814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O.C.G.A </a:t>
            </a:r>
            <a:r>
              <a:rPr sz="2800" spc="-5" dirty="0">
                <a:latin typeface="Times New Roman"/>
                <a:cs typeface="Times New Roman"/>
              </a:rPr>
              <a:t>§ </a:t>
            </a:r>
            <a:r>
              <a:rPr sz="2800" dirty="0">
                <a:latin typeface="Times New Roman"/>
                <a:cs typeface="Times New Roman"/>
              </a:rPr>
              <a:t>2-6-20 </a:t>
            </a:r>
            <a:r>
              <a:rPr sz="2800" i="1" spc="-5" dirty="0">
                <a:latin typeface="Times New Roman"/>
                <a:cs typeface="Times New Roman"/>
              </a:rPr>
              <a:t>et</a:t>
            </a:r>
            <a:r>
              <a:rPr sz="2800" i="1" spc="-170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Times New Roman"/>
                <a:cs typeface="Times New Roman"/>
              </a:rPr>
              <a:t>seq.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365759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0073" y="0"/>
            <a:ext cx="644779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1800" marR="5080" indent="-419100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Overview of the </a:t>
            </a:r>
            <a:r>
              <a:rPr sz="4000" dirty="0"/>
              <a:t>Soil </a:t>
            </a:r>
            <a:r>
              <a:rPr sz="4000" spc="-5" dirty="0"/>
              <a:t>and</a:t>
            </a:r>
            <a:r>
              <a:rPr sz="4000" spc="-105" dirty="0"/>
              <a:t> </a:t>
            </a:r>
            <a:r>
              <a:rPr sz="4000" spc="-70" dirty="0"/>
              <a:t>Water  </a:t>
            </a:r>
            <a:r>
              <a:rPr sz="4000" dirty="0"/>
              <a:t>Conservation </a:t>
            </a:r>
            <a:r>
              <a:rPr sz="4000" spc="-5" dirty="0"/>
              <a:t>Districts Law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938022"/>
            <a:ext cx="10345420" cy="45586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5067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Times New Roman"/>
                <a:cs typeface="Times New Roman"/>
              </a:rPr>
              <a:t>O.C.G.A. </a:t>
            </a:r>
            <a:r>
              <a:rPr sz="4000" dirty="0">
                <a:latin typeface="Times New Roman"/>
                <a:cs typeface="Times New Roman"/>
              </a:rPr>
              <a:t>§§ 2-6-20 </a:t>
            </a:r>
            <a:r>
              <a:rPr sz="4000" spc="-5" dirty="0">
                <a:latin typeface="Times New Roman"/>
                <a:cs typeface="Times New Roman"/>
              </a:rPr>
              <a:t>through</a:t>
            </a:r>
            <a:r>
              <a:rPr sz="4000" spc="25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2-6-52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030"/>
              </a:lnSpc>
              <a:spcBef>
                <a:spcPts val="270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Soil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spc="-50" dirty="0">
                <a:latin typeface="Times New Roman"/>
                <a:cs typeface="Times New Roman"/>
              </a:rPr>
              <a:t>Water </a:t>
            </a:r>
            <a:r>
              <a:rPr sz="2800" dirty="0">
                <a:latin typeface="Times New Roman"/>
                <a:cs typeface="Times New Roman"/>
              </a:rPr>
              <a:t>Conservation Districts </a:t>
            </a:r>
            <a:r>
              <a:rPr sz="2800" spc="-10" dirty="0">
                <a:latin typeface="Times New Roman"/>
                <a:cs typeface="Times New Roman"/>
              </a:rPr>
              <a:t>Law </a:t>
            </a:r>
            <a:r>
              <a:rPr sz="2800" spc="-5" dirty="0">
                <a:latin typeface="Times New Roman"/>
                <a:cs typeface="Times New Roman"/>
              </a:rPr>
              <a:t>enumerates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powers  and </a:t>
            </a:r>
            <a:r>
              <a:rPr sz="2800" dirty="0">
                <a:latin typeface="Times New Roman"/>
                <a:cs typeface="Times New Roman"/>
              </a:rPr>
              <a:t>duties of the </a:t>
            </a:r>
            <a:r>
              <a:rPr sz="2800" spc="-5" dirty="0">
                <a:latin typeface="Times New Roman"/>
                <a:cs typeface="Times New Roman"/>
              </a:rPr>
              <a:t>GSWCC, SWCDs, and </a:t>
            </a:r>
            <a:r>
              <a:rPr sz="2800" dirty="0">
                <a:latin typeface="Times New Roman"/>
                <a:cs typeface="Times New Roman"/>
              </a:rPr>
              <a:t>district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supervisors.</a:t>
            </a:r>
            <a:endParaRPr sz="2800">
              <a:latin typeface="Times New Roman"/>
              <a:cs typeface="Times New Roman"/>
            </a:endParaRPr>
          </a:p>
          <a:p>
            <a:pPr marL="241300" marR="335915" indent="-228600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latin typeface="Times New Roman"/>
                <a:cs typeface="Times New Roman"/>
              </a:rPr>
              <a:t>Generally, </a:t>
            </a:r>
            <a:r>
              <a:rPr sz="2800" dirty="0">
                <a:latin typeface="Times New Roman"/>
                <a:cs typeface="Times New Roman"/>
              </a:rPr>
              <a:t>the Districts </a:t>
            </a:r>
            <a:r>
              <a:rPr sz="2800" spc="-5" dirty="0">
                <a:latin typeface="Times New Roman"/>
                <a:cs typeface="Times New Roman"/>
              </a:rPr>
              <a:t>Law </a:t>
            </a:r>
            <a:r>
              <a:rPr sz="2800" dirty="0">
                <a:latin typeface="Times New Roman"/>
                <a:cs typeface="Times New Roman"/>
              </a:rPr>
              <a:t>gives </a:t>
            </a:r>
            <a:r>
              <a:rPr sz="2800" spc="-5" dirty="0">
                <a:latin typeface="Times New Roman"/>
                <a:cs typeface="Times New Roman"/>
              </a:rPr>
              <a:t>GSWCC </a:t>
            </a:r>
            <a:r>
              <a:rPr sz="2800" dirty="0">
                <a:latin typeface="Times New Roman"/>
                <a:cs typeface="Times New Roman"/>
              </a:rPr>
              <a:t>broad powers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duties  including oversight responsibility for the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districts.</a:t>
            </a:r>
            <a:endParaRPr sz="2800">
              <a:latin typeface="Times New Roman"/>
              <a:cs typeface="Times New Roman"/>
            </a:endParaRPr>
          </a:p>
          <a:p>
            <a:pPr marL="241300" marR="572770" indent="-228600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statute </a:t>
            </a:r>
            <a:r>
              <a:rPr sz="2800" dirty="0">
                <a:latin typeface="Times New Roman"/>
                <a:cs typeface="Times New Roman"/>
              </a:rPr>
              <a:t>gives districts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supervisors narrower </a:t>
            </a:r>
            <a:r>
              <a:rPr sz="2800" spc="-5" dirty="0">
                <a:latin typeface="Times New Roman"/>
                <a:cs typeface="Times New Roman"/>
              </a:rPr>
              <a:t>powers and  </a:t>
            </a:r>
            <a:r>
              <a:rPr sz="2800" dirty="0">
                <a:latin typeface="Times New Roman"/>
                <a:cs typeface="Times New Roman"/>
              </a:rPr>
              <a:t>requires that districts obtain </a:t>
            </a:r>
            <a:r>
              <a:rPr sz="2800" spc="-5" dirty="0">
                <a:latin typeface="Times New Roman"/>
                <a:cs typeface="Times New Roman"/>
              </a:rPr>
              <a:t>written </a:t>
            </a:r>
            <a:r>
              <a:rPr sz="2800" dirty="0">
                <a:latin typeface="Times New Roman"/>
                <a:cs typeface="Times New Roman"/>
              </a:rPr>
              <a:t>approval from </a:t>
            </a:r>
            <a:r>
              <a:rPr sz="2800" spc="-5" dirty="0">
                <a:latin typeface="Times New Roman"/>
                <a:cs typeface="Times New Roman"/>
              </a:rPr>
              <a:t>GSWCC </a:t>
            </a:r>
            <a:r>
              <a:rPr sz="2800" dirty="0">
                <a:latin typeface="Times New Roman"/>
                <a:cs typeface="Times New Roman"/>
              </a:rPr>
              <a:t>before  exercising </a:t>
            </a:r>
            <a:r>
              <a:rPr sz="2800" spc="-5" dirty="0">
                <a:latin typeface="Times New Roman"/>
                <a:cs typeface="Times New Roman"/>
              </a:rPr>
              <a:t>their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powers.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6238" y="114680"/>
            <a:ext cx="763270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indent="822960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Soil and </a:t>
            </a:r>
            <a:r>
              <a:rPr sz="4000" spc="-70" dirty="0"/>
              <a:t>Water </a:t>
            </a:r>
            <a:r>
              <a:rPr sz="4000" spc="-5" dirty="0"/>
              <a:t>Conservation  Districts Law – </a:t>
            </a:r>
            <a:r>
              <a:rPr sz="4000" dirty="0"/>
              <a:t>Declaration </a:t>
            </a:r>
            <a:r>
              <a:rPr sz="4000" spc="-5" dirty="0"/>
              <a:t>of</a:t>
            </a:r>
            <a:r>
              <a:rPr sz="4000" spc="-15" dirty="0"/>
              <a:t> </a:t>
            </a:r>
            <a:r>
              <a:rPr sz="4000" dirty="0"/>
              <a:t>Policy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212342"/>
            <a:ext cx="10302240" cy="41840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9791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Times New Roman"/>
                <a:cs typeface="Times New Roman"/>
              </a:rPr>
              <a:t>O.C.G.A. </a:t>
            </a:r>
            <a:r>
              <a:rPr sz="4000" spc="-5" dirty="0">
                <a:latin typeface="Times New Roman"/>
                <a:cs typeface="Times New Roman"/>
              </a:rPr>
              <a:t>§</a:t>
            </a:r>
            <a:r>
              <a:rPr sz="4000" spc="3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2-6-21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It is the policy of the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General Assembly to </a:t>
            </a:r>
            <a:r>
              <a:rPr sz="2800" dirty="0">
                <a:latin typeface="Times New Roman"/>
                <a:cs typeface="Times New Roman"/>
              </a:rPr>
              <a:t>provide for the  </a:t>
            </a:r>
            <a:r>
              <a:rPr sz="2800" spc="-5" dirty="0">
                <a:latin typeface="Times New Roman"/>
                <a:cs typeface="Times New Roman"/>
              </a:rPr>
              <a:t>conservation of soil and </a:t>
            </a:r>
            <a:r>
              <a:rPr sz="2800" dirty="0">
                <a:latin typeface="Times New Roman"/>
                <a:cs typeface="Times New Roman"/>
              </a:rPr>
              <a:t>soil </a:t>
            </a:r>
            <a:r>
              <a:rPr sz="2800" spc="-5" dirty="0">
                <a:latin typeface="Times New Roman"/>
                <a:cs typeface="Times New Roman"/>
              </a:rPr>
              <a:t>resources of the state and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the control  and prevention of soil erosion and thereby preserve natural resources;  control </a:t>
            </a:r>
            <a:r>
              <a:rPr sz="2800" dirty="0">
                <a:latin typeface="Times New Roman"/>
                <a:cs typeface="Times New Roman"/>
              </a:rPr>
              <a:t>floods; </a:t>
            </a:r>
            <a:r>
              <a:rPr sz="2800" spc="-5" dirty="0">
                <a:latin typeface="Times New Roman"/>
                <a:cs typeface="Times New Roman"/>
              </a:rPr>
              <a:t>prevent impairment of </a:t>
            </a:r>
            <a:r>
              <a:rPr sz="2800" spc="-10" dirty="0">
                <a:latin typeface="Times New Roman"/>
                <a:cs typeface="Times New Roman"/>
              </a:rPr>
              <a:t>dams </a:t>
            </a:r>
            <a:r>
              <a:rPr sz="2800" spc="-5" dirty="0">
                <a:latin typeface="Times New Roman"/>
                <a:cs typeface="Times New Roman"/>
              </a:rPr>
              <a:t>and reservoirs; assist in  maintaining the navigability of </a:t>
            </a:r>
            <a:r>
              <a:rPr sz="2800" dirty="0">
                <a:latin typeface="Times New Roman"/>
                <a:cs typeface="Times New Roman"/>
              </a:rPr>
              <a:t>rivers </a:t>
            </a:r>
            <a:r>
              <a:rPr sz="2800" spc="-5" dirty="0">
                <a:latin typeface="Times New Roman"/>
                <a:cs typeface="Times New Roman"/>
              </a:rPr>
              <a:t>and harbors; preserve wildlife;  protect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tax base; protect </a:t>
            </a:r>
            <a:r>
              <a:rPr sz="2800" dirty="0">
                <a:latin typeface="Times New Roman"/>
                <a:cs typeface="Times New Roman"/>
              </a:rPr>
              <a:t>public </a:t>
            </a:r>
            <a:r>
              <a:rPr sz="2800" spc="-5" dirty="0">
                <a:latin typeface="Times New Roman"/>
                <a:cs typeface="Times New Roman"/>
              </a:rPr>
              <a:t>lands;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promote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health, </a:t>
            </a:r>
            <a:r>
              <a:rPr sz="2800" spc="-30" dirty="0">
                <a:latin typeface="Times New Roman"/>
                <a:cs typeface="Times New Roman"/>
              </a:rPr>
              <a:t>safety,  </a:t>
            </a:r>
            <a:r>
              <a:rPr sz="2800" spc="-5" dirty="0">
                <a:latin typeface="Times New Roman"/>
                <a:cs typeface="Times New Roman"/>
              </a:rPr>
              <a:t>and general welfare of the people of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Georgia.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74419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9089" y="142112"/>
            <a:ext cx="5432425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indent="327660">
              <a:lnSpc>
                <a:spcPts val="4320"/>
              </a:lnSpc>
              <a:spcBef>
                <a:spcPts val="640"/>
              </a:spcBef>
            </a:pPr>
            <a:r>
              <a:rPr sz="4000" spc="-15" dirty="0"/>
              <a:t>Georgia </a:t>
            </a:r>
            <a:r>
              <a:rPr sz="4000" spc="-5" dirty="0"/>
              <a:t>Soil </a:t>
            </a:r>
            <a:r>
              <a:rPr sz="4000" dirty="0"/>
              <a:t>and </a:t>
            </a:r>
            <a:r>
              <a:rPr sz="4000" spc="-70" dirty="0"/>
              <a:t>Water  </a:t>
            </a:r>
            <a:r>
              <a:rPr sz="4000" dirty="0"/>
              <a:t>Conservation</a:t>
            </a:r>
            <a:r>
              <a:rPr sz="4000" spc="-105" dirty="0"/>
              <a:t> </a:t>
            </a:r>
            <a:r>
              <a:rPr sz="4000" dirty="0"/>
              <a:t>Commission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6392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O.C.G.A. §</a:t>
            </a:r>
            <a:r>
              <a:rPr sz="3600" spc="-20" dirty="0"/>
              <a:t> </a:t>
            </a:r>
            <a:r>
              <a:rPr sz="3600" dirty="0"/>
              <a:t>2-6-23</a:t>
            </a:r>
            <a:endParaRPr sz="3600"/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500"/>
          </a:p>
          <a:p>
            <a:pPr marL="469900" marR="53975" indent="-457834">
              <a:lnSpc>
                <a:spcPts val="3070"/>
              </a:lnSpc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3200" dirty="0"/>
              <a:t>The General Assembly established the State </a:t>
            </a:r>
            <a:r>
              <a:rPr sz="3200" spc="-5" dirty="0"/>
              <a:t>Soil </a:t>
            </a:r>
            <a:r>
              <a:rPr sz="3200" dirty="0"/>
              <a:t>and</a:t>
            </a:r>
            <a:r>
              <a:rPr sz="3200" spc="-340" dirty="0"/>
              <a:t> </a:t>
            </a:r>
            <a:r>
              <a:rPr sz="3200" spc="-50" dirty="0"/>
              <a:t>Water  </a:t>
            </a:r>
            <a:r>
              <a:rPr sz="3200" dirty="0"/>
              <a:t>Conservation Commission, which is administratively  attached to </a:t>
            </a:r>
            <a:r>
              <a:rPr sz="3200" spc="-5" dirty="0"/>
              <a:t>the </a:t>
            </a:r>
            <a:r>
              <a:rPr sz="3200" dirty="0"/>
              <a:t>Department of</a:t>
            </a:r>
            <a:r>
              <a:rPr sz="3200" spc="-250" dirty="0"/>
              <a:t> </a:t>
            </a:r>
            <a:r>
              <a:rPr sz="3200" dirty="0"/>
              <a:t>Agriculture</a:t>
            </a:r>
            <a:endParaRPr sz="3200"/>
          </a:p>
          <a:p>
            <a:pPr marL="469900" marR="5080" indent="-457834">
              <a:lnSpc>
                <a:spcPts val="3070"/>
              </a:lnSpc>
              <a:spcBef>
                <a:spcPts val="1005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3200" dirty="0"/>
              <a:t>The Governor appoints one </a:t>
            </a:r>
            <a:r>
              <a:rPr sz="3200" spc="-5" dirty="0"/>
              <a:t>at-large </a:t>
            </a:r>
            <a:r>
              <a:rPr sz="3200" dirty="0"/>
              <a:t>member from each of  the five soil and water conservation district regions to</a:t>
            </a:r>
            <a:r>
              <a:rPr sz="3200" spc="-125" dirty="0"/>
              <a:t> </a:t>
            </a:r>
            <a:r>
              <a:rPr sz="3200" dirty="0"/>
              <a:t>serve  on the</a:t>
            </a:r>
            <a:r>
              <a:rPr sz="3200" spc="-20" dirty="0"/>
              <a:t> </a:t>
            </a:r>
            <a:r>
              <a:rPr sz="3200" dirty="0"/>
              <a:t>commission.</a:t>
            </a:r>
            <a:endParaRPr sz="3200"/>
          </a:p>
          <a:p>
            <a:pPr marL="469900" marR="991869" indent="-457834">
              <a:lnSpc>
                <a:spcPct val="80000"/>
              </a:lnSpc>
              <a:spcBef>
                <a:spcPts val="1040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3200" dirty="0"/>
              <a:t>The Commission serves as a policy-making body</a:t>
            </a:r>
            <a:r>
              <a:rPr sz="3200" spc="-90" dirty="0"/>
              <a:t> </a:t>
            </a:r>
            <a:r>
              <a:rPr sz="3200" dirty="0"/>
              <a:t>and  directs funding and programming for the</a:t>
            </a:r>
            <a:r>
              <a:rPr sz="3200" spc="-120" dirty="0"/>
              <a:t> </a:t>
            </a:r>
            <a:r>
              <a:rPr sz="3200" dirty="0"/>
              <a:t>State.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9089" y="142112"/>
            <a:ext cx="5432425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indent="327660">
              <a:lnSpc>
                <a:spcPts val="4320"/>
              </a:lnSpc>
              <a:spcBef>
                <a:spcPts val="640"/>
              </a:spcBef>
            </a:pPr>
            <a:r>
              <a:rPr sz="4000" spc="-15" dirty="0"/>
              <a:t>Georgia </a:t>
            </a:r>
            <a:r>
              <a:rPr sz="4000" spc="-5" dirty="0"/>
              <a:t>Soil </a:t>
            </a:r>
            <a:r>
              <a:rPr sz="4000" dirty="0"/>
              <a:t>and </a:t>
            </a:r>
            <a:r>
              <a:rPr sz="4000" spc="-70" dirty="0"/>
              <a:t>Water  </a:t>
            </a:r>
            <a:r>
              <a:rPr sz="4000" dirty="0"/>
              <a:t>Conservation</a:t>
            </a:r>
            <a:r>
              <a:rPr sz="4000" spc="-105" dirty="0"/>
              <a:t> </a:t>
            </a:r>
            <a:r>
              <a:rPr sz="4000" dirty="0"/>
              <a:t>Commission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247394"/>
            <a:ext cx="9857105" cy="4309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63925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Times New Roman"/>
                <a:cs typeface="Times New Roman"/>
              </a:rPr>
              <a:t>O.C.G.A. §</a:t>
            </a:r>
            <a:r>
              <a:rPr sz="3600" spc="-2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2-6-23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ts val="2390"/>
              </a:lnSpc>
              <a:spcBef>
                <a:spcPts val="2490"/>
              </a:spcBef>
            </a:pPr>
            <a:r>
              <a:rPr sz="2100" dirty="0">
                <a:latin typeface="Times New Roman"/>
                <a:cs typeface="Times New Roman"/>
              </a:rPr>
              <a:t>The following people serve </a:t>
            </a:r>
            <a:r>
              <a:rPr sz="2100" i="1" dirty="0">
                <a:latin typeface="Times New Roman"/>
                <a:cs typeface="Times New Roman"/>
              </a:rPr>
              <a:t>ex officio </a:t>
            </a:r>
            <a:r>
              <a:rPr sz="2100" dirty="0">
                <a:latin typeface="Times New Roman"/>
                <a:cs typeface="Times New Roman"/>
              </a:rPr>
              <a:t>in an advisory capacity to the </a:t>
            </a:r>
            <a:r>
              <a:rPr sz="2100" spc="-5" dirty="0">
                <a:latin typeface="Times New Roman"/>
                <a:cs typeface="Times New Roman"/>
              </a:rPr>
              <a:t>Commission:</a:t>
            </a:r>
            <a:endParaRPr sz="2100">
              <a:latin typeface="Times New Roman"/>
              <a:cs typeface="Times New Roman"/>
            </a:endParaRPr>
          </a:p>
          <a:p>
            <a:pPr marL="698500" marR="5080" indent="-228600">
              <a:lnSpc>
                <a:spcPct val="70000"/>
              </a:lnSpc>
              <a:spcBef>
                <a:spcPts val="62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100" dirty="0">
                <a:latin typeface="Times New Roman"/>
                <a:cs typeface="Times New Roman"/>
              </a:rPr>
              <a:t>Dean, Associate dean </a:t>
            </a:r>
            <a:r>
              <a:rPr sz="2100" spc="-5" dirty="0">
                <a:latin typeface="Times New Roman"/>
                <a:cs typeface="Times New Roman"/>
              </a:rPr>
              <a:t>for </a:t>
            </a:r>
            <a:r>
              <a:rPr sz="2100" dirty="0">
                <a:latin typeface="Times New Roman"/>
                <a:cs typeface="Times New Roman"/>
              </a:rPr>
              <a:t>research, and Associate dean for extension of the College</a:t>
            </a:r>
            <a:r>
              <a:rPr sz="2100" spc="-24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of  Agricultural and </a:t>
            </a:r>
            <a:r>
              <a:rPr sz="2100" spc="-5" dirty="0">
                <a:latin typeface="Times New Roman"/>
                <a:cs typeface="Times New Roman"/>
              </a:rPr>
              <a:t>Environment </a:t>
            </a:r>
            <a:r>
              <a:rPr sz="2100" dirty="0">
                <a:latin typeface="Times New Roman"/>
                <a:cs typeface="Times New Roman"/>
              </a:rPr>
              <a:t>Sciences </a:t>
            </a:r>
            <a:r>
              <a:rPr sz="2100" spc="5" dirty="0">
                <a:latin typeface="Times New Roman"/>
                <a:cs typeface="Times New Roman"/>
              </a:rPr>
              <a:t>of </a:t>
            </a:r>
            <a:r>
              <a:rPr sz="2100" dirty="0">
                <a:latin typeface="Times New Roman"/>
                <a:cs typeface="Times New Roman"/>
              </a:rPr>
              <a:t>the University of</a:t>
            </a:r>
            <a:r>
              <a:rPr sz="2100" spc="-45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Georgia</a:t>
            </a:r>
            <a:endParaRPr sz="2100">
              <a:latin typeface="Times New Roman"/>
              <a:cs typeface="Times New Roman"/>
            </a:endParaRPr>
          </a:p>
          <a:p>
            <a:pPr marL="698500" indent="-229235">
              <a:lnSpc>
                <a:spcPts val="214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100" spc="-5" dirty="0">
                <a:latin typeface="Times New Roman"/>
                <a:cs typeface="Times New Roman"/>
              </a:rPr>
              <a:t>Commissioner </a:t>
            </a:r>
            <a:r>
              <a:rPr sz="2100" dirty="0">
                <a:latin typeface="Times New Roman"/>
                <a:cs typeface="Times New Roman"/>
              </a:rPr>
              <a:t>of Natural</a:t>
            </a:r>
            <a:r>
              <a:rPr sz="2100" spc="3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Resources</a:t>
            </a:r>
            <a:endParaRPr sz="2100">
              <a:latin typeface="Times New Roman"/>
              <a:cs typeface="Times New Roman"/>
            </a:endParaRPr>
          </a:p>
          <a:p>
            <a:pPr marL="698500" indent="-229235">
              <a:lnSpc>
                <a:spcPts val="226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100" dirty="0">
                <a:latin typeface="Times New Roman"/>
                <a:cs typeface="Times New Roman"/>
              </a:rPr>
              <a:t>Executive director of the Agricultural Stabilization Conservation</a:t>
            </a:r>
            <a:r>
              <a:rPr sz="2100" spc="-18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Service</a:t>
            </a:r>
            <a:endParaRPr sz="2100">
              <a:latin typeface="Times New Roman"/>
              <a:cs typeface="Times New Roman"/>
            </a:endParaRPr>
          </a:p>
          <a:p>
            <a:pPr marL="698500" indent="-229235">
              <a:lnSpc>
                <a:spcPts val="226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100" spc="-10" dirty="0">
                <a:latin typeface="Times New Roman"/>
                <a:cs typeface="Times New Roman"/>
              </a:rPr>
              <a:t>Georgia </a:t>
            </a:r>
            <a:r>
              <a:rPr sz="2100" spc="-5" dirty="0">
                <a:latin typeface="Times New Roman"/>
                <a:cs typeface="Times New Roman"/>
              </a:rPr>
              <a:t>State </a:t>
            </a:r>
            <a:r>
              <a:rPr sz="2100" dirty="0">
                <a:latin typeface="Times New Roman"/>
                <a:cs typeface="Times New Roman"/>
              </a:rPr>
              <a:t>director of the </a:t>
            </a:r>
            <a:r>
              <a:rPr sz="2100" spc="-15" dirty="0">
                <a:latin typeface="Times New Roman"/>
                <a:cs typeface="Times New Roman"/>
              </a:rPr>
              <a:t>Farmer’s </a:t>
            </a:r>
            <a:r>
              <a:rPr sz="2100" spc="-10" dirty="0">
                <a:latin typeface="Times New Roman"/>
                <a:cs typeface="Times New Roman"/>
              </a:rPr>
              <a:t>Home</a:t>
            </a:r>
            <a:r>
              <a:rPr sz="2100" spc="-5" dirty="0">
                <a:latin typeface="Times New Roman"/>
                <a:cs typeface="Times New Roman"/>
              </a:rPr>
              <a:t> Administrative</a:t>
            </a:r>
            <a:endParaRPr sz="2100">
              <a:latin typeface="Times New Roman"/>
              <a:cs typeface="Times New Roman"/>
            </a:endParaRPr>
          </a:p>
          <a:p>
            <a:pPr marL="698500" indent="-229235">
              <a:lnSpc>
                <a:spcPts val="227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100" dirty="0">
                <a:latin typeface="Times New Roman"/>
                <a:cs typeface="Times New Roman"/>
              </a:rPr>
              <a:t>Director </a:t>
            </a:r>
            <a:r>
              <a:rPr sz="2100" spc="5" dirty="0">
                <a:latin typeface="Times New Roman"/>
                <a:cs typeface="Times New Roman"/>
              </a:rPr>
              <a:t>of </a:t>
            </a:r>
            <a:r>
              <a:rPr sz="2100" dirty="0">
                <a:latin typeface="Times New Roman"/>
                <a:cs typeface="Times New Roman"/>
              </a:rPr>
              <a:t>the Southern </a:t>
            </a:r>
            <a:r>
              <a:rPr sz="2100" spc="-5" dirty="0">
                <a:latin typeface="Times New Roman"/>
                <a:cs typeface="Times New Roman"/>
              </a:rPr>
              <a:t>Piedmont </a:t>
            </a:r>
            <a:r>
              <a:rPr sz="2100" dirty="0">
                <a:latin typeface="Times New Roman"/>
                <a:cs typeface="Times New Roman"/>
              </a:rPr>
              <a:t>Conservation Research</a:t>
            </a:r>
            <a:r>
              <a:rPr sz="2100" spc="-4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Center</a:t>
            </a:r>
            <a:endParaRPr sz="2100">
              <a:latin typeface="Times New Roman"/>
              <a:cs typeface="Times New Roman"/>
            </a:endParaRPr>
          </a:p>
          <a:p>
            <a:pPr marL="698500" indent="-229235">
              <a:lnSpc>
                <a:spcPts val="226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100" spc="-5" dirty="0">
                <a:latin typeface="Times New Roman"/>
                <a:cs typeface="Times New Roman"/>
              </a:rPr>
              <a:t>President </a:t>
            </a:r>
            <a:r>
              <a:rPr sz="2100" dirty="0">
                <a:latin typeface="Times New Roman"/>
                <a:cs typeface="Times New Roman"/>
              </a:rPr>
              <a:t>of the </a:t>
            </a:r>
            <a:r>
              <a:rPr sz="2100" spc="-5" dirty="0">
                <a:latin typeface="Times New Roman"/>
                <a:cs typeface="Times New Roman"/>
              </a:rPr>
              <a:t>Georgia </a:t>
            </a:r>
            <a:r>
              <a:rPr sz="2100" dirty="0">
                <a:latin typeface="Times New Roman"/>
                <a:cs typeface="Times New Roman"/>
              </a:rPr>
              <a:t>Association of Conservation District</a:t>
            </a:r>
            <a:r>
              <a:rPr sz="2100" spc="-17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Supervisors</a:t>
            </a:r>
            <a:endParaRPr sz="2100">
              <a:latin typeface="Times New Roman"/>
              <a:cs typeface="Times New Roman"/>
            </a:endParaRPr>
          </a:p>
          <a:p>
            <a:pPr marL="698500" indent="-229235">
              <a:lnSpc>
                <a:spcPts val="226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100" dirty="0">
                <a:latin typeface="Times New Roman"/>
                <a:cs typeface="Times New Roman"/>
              </a:rPr>
              <a:t>Director of the State Forestry</a:t>
            </a:r>
            <a:r>
              <a:rPr sz="2100" spc="-10" dirty="0">
                <a:latin typeface="Times New Roman"/>
                <a:cs typeface="Times New Roman"/>
              </a:rPr>
              <a:t> </a:t>
            </a:r>
            <a:r>
              <a:rPr sz="2100" spc="-5" dirty="0">
                <a:latin typeface="Times New Roman"/>
                <a:cs typeface="Times New Roman"/>
              </a:rPr>
              <a:t>Commission</a:t>
            </a:r>
            <a:endParaRPr sz="2100">
              <a:latin typeface="Times New Roman"/>
              <a:cs typeface="Times New Roman"/>
            </a:endParaRPr>
          </a:p>
          <a:p>
            <a:pPr marL="698500" indent="-229235">
              <a:lnSpc>
                <a:spcPts val="227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100" spc="-5" dirty="0">
                <a:latin typeface="Times New Roman"/>
                <a:cs typeface="Times New Roman"/>
              </a:rPr>
              <a:t>Georgia </a:t>
            </a:r>
            <a:r>
              <a:rPr sz="2100" dirty="0">
                <a:latin typeface="Times New Roman"/>
                <a:cs typeface="Times New Roman"/>
              </a:rPr>
              <a:t>Supervisor of the </a:t>
            </a:r>
            <a:r>
              <a:rPr sz="2100" spc="-5" dirty="0">
                <a:latin typeface="Times New Roman"/>
                <a:cs typeface="Times New Roman"/>
              </a:rPr>
              <a:t>U.S. </a:t>
            </a:r>
            <a:r>
              <a:rPr sz="2100" dirty="0">
                <a:latin typeface="Times New Roman"/>
                <a:cs typeface="Times New Roman"/>
              </a:rPr>
              <a:t>Forestry</a:t>
            </a:r>
            <a:r>
              <a:rPr sz="2100" spc="-45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Service</a:t>
            </a:r>
            <a:endParaRPr sz="2100">
              <a:latin typeface="Times New Roman"/>
              <a:cs typeface="Times New Roman"/>
            </a:endParaRPr>
          </a:p>
          <a:p>
            <a:pPr marL="698500" indent="-229235">
              <a:lnSpc>
                <a:spcPts val="226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100" dirty="0">
                <a:latin typeface="Times New Roman"/>
                <a:cs typeface="Times New Roman"/>
              </a:rPr>
              <a:t>State conservationist of the Natural Resource Conservation</a:t>
            </a:r>
            <a:r>
              <a:rPr sz="2100" spc="-6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Service</a:t>
            </a:r>
            <a:endParaRPr sz="2100">
              <a:latin typeface="Times New Roman"/>
              <a:cs typeface="Times New Roman"/>
            </a:endParaRPr>
          </a:p>
          <a:p>
            <a:pPr marL="698500" indent="-229235">
              <a:lnSpc>
                <a:spcPts val="239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100" spc="-5" dirty="0">
                <a:latin typeface="Times New Roman"/>
                <a:cs typeface="Times New Roman"/>
              </a:rPr>
              <a:t>Commissioner </a:t>
            </a:r>
            <a:r>
              <a:rPr sz="2100" dirty="0">
                <a:latin typeface="Times New Roman"/>
                <a:cs typeface="Times New Roman"/>
              </a:rPr>
              <a:t>of</a:t>
            </a:r>
            <a:r>
              <a:rPr sz="2100" spc="-80" dirty="0">
                <a:latin typeface="Times New Roman"/>
                <a:cs typeface="Times New Roman"/>
              </a:rPr>
              <a:t> </a:t>
            </a:r>
            <a:r>
              <a:rPr sz="2100" dirty="0">
                <a:latin typeface="Times New Roman"/>
                <a:cs typeface="Times New Roman"/>
              </a:rPr>
              <a:t>Agriculture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2973" y="388696"/>
            <a:ext cx="57696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GSWCC </a:t>
            </a:r>
            <a:r>
              <a:rPr sz="4000" dirty="0"/>
              <a:t>Duties and</a:t>
            </a:r>
            <a:r>
              <a:rPr sz="4000" spc="-45" dirty="0"/>
              <a:t> </a:t>
            </a:r>
            <a:r>
              <a:rPr sz="4000" spc="-5" dirty="0"/>
              <a:t>Powers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038606"/>
            <a:ext cx="10245090" cy="441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23619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O.C.G.A. § 2-6-27 &amp; Ga. Comp. R. &amp; Regs.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600-2-.01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90"/>
              </a:spcBef>
            </a:pPr>
            <a:r>
              <a:rPr sz="2800" spc="-30" dirty="0">
                <a:latin typeface="Times New Roman"/>
                <a:cs typeface="Times New Roman"/>
              </a:rPr>
              <a:t>GSWCC’s </a:t>
            </a:r>
            <a:r>
              <a:rPr sz="2800" spc="-5" dirty="0">
                <a:latin typeface="Times New Roman"/>
                <a:cs typeface="Times New Roman"/>
              </a:rPr>
              <a:t>key </a:t>
            </a:r>
            <a:r>
              <a:rPr sz="2800" dirty="0">
                <a:latin typeface="Times New Roman"/>
                <a:cs typeface="Times New Roman"/>
              </a:rPr>
              <a:t>duties </a:t>
            </a:r>
            <a:r>
              <a:rPr sz="2800" spc="-5" dirty="0">
                <a:latin typeface="Times New Roman"/>
                <a:cs typeface="Times New Roman"/>
              </a:rPr>
              <a:t>and powers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include:</a:t>
            </a:r>
            <a:endParaRPr sz="2800">
              <a:latin typeface="Times New Roman"/>
              <a:cs typeface="Times New Roman"/>
            </a:endParaRPr>
          </a:p>
          <a:p>
            <a:pPr marL="698500" indent="-229235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10" dirty="0">
                <a:latin typeface="Times New Roman"/>
                <a:cs typeface="Times New Roman"/>
              </a:rPr>
              <a:t>Offering </a:t>
            </a:r>
            <a:r>
              <a:rPr sz="2400" dirty="0">
                <a:latin typeface="Times New Roman"/>
                <a:cs typeface="Times New Roman"/>
              </a:rPr>
              <a:t>assistance to the districts in carrying out their </a:t>
            </a:r>
            <a:r>
              <a:rPr sz="2400" spc="-5" dirty="0">
                <a:latin typeface="Times New Roman"/>
                <a:cs typeface="Times New Roman"/>
              </a:rPr>
              <a:t>powers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programs</a:t>
            </a:r>
            <a:endParaRPr sz="2400">
              <a:latin typeface="Times New Roman"/>
              <a:cs typeface="Times New Roman"/>
            </a:endParaRPr>
          </a:p>
          <a:p>
            <a:pPr marL="698500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Facilitating </a:t>
            </a:r>
            <a:r>
              <a:rPr sz="2400" dirty="0">
                <a:latin typeface="Times New Roman"/>
                <a:cs typeface="Times New Roman"/>
              </a:rPr>
              <a:t>an interchange of advice and cooperation between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districts</a:t>
            </a:r>
            <a:endParaRPr sz="2400">
              <a:latin typeface="Times New Roman"/>
              <a:cs typeface="Times New Roman"/>
            </a:endParaRPr>
          </a:p>
          <a:p>
            <a:pPr marL="698500" indent="-229235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Coordinating and concurring with the </a:t>
            </a:r>
            <a:r>
              <a:rPr sz="2400" spc="-5" dirty="0">
                <a:latin typeface="Times New Roman"/>
                <a:cs typeface="Times New Roman"/>
              </a:rPr>
              <a:t>programs </a:t>
            </a:r>
            <a:r>
              <a:rPr sz="2400" dirty="0">
                <a:latin typeface="Times New Roman"/>
                <a:cs typeface="Times New Roman"/>
              </a:rPr>
              <a:t>of the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districts</a:t>
            </a:r>
            <a:endParaRPr sz="2400">
              <a:latin typeface="Times New Roman"/>
              <a:cs typeface="Times New Roman"/>
            </a:endParaRPr>
          </a:p>
          <a:p>
            <a:pPr marL="698500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Formulating </a:t>
            </a:r>
            <a:r>
              <a:rPr sz="2400" dirty="0">
                <a:latin typeface="Times New Roman"/>
                <a:cs typeface="Times New Roman"/>
              </a:rPr>
              <a:t>rules 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regulations</a:t>
            </a:r>
            <a:endParaRPr sz="2400">
              <a:latin typeface="Times New Roman"/>
              <a:cs typeface="Times New Roman"/>
            </a:endParaRPr>
          </a:p>
          <a:p>
            <a:pPr marL="698500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Implementing </a:t>
            </a:r>
            <a:r>
              <a:rPr sz="2400" dirty="0">
                <a:latin typeface="Times New Roman"/>
                <a:cs typeface="Times New Roman"/>
              </a:rPr>
              <a:t>an education and training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program</a:t>
            </a:r>
            <a:endParaRPr sz="2400">
              <a:latin typeface="Times New Roman"/>
              <a:cs typeface="Times New Roman"/>
            </a:endParaRPr>
          </a:p>
          <a:p>
            <a:pPr marL="698500" marR="5080" indent="-228600">
              <a:lnSpc>
                <a:spcPts val="2590"/>
              </a:lnSpc>
              <a:spcBef>
                <a:spcPts val="53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Entering into contracts and </a:t>
            </a:r>
            <a:r>
              <a:rPr sz="2400" spc="-5" dirty="0">
                <a:latin typeface="Times New Roman"/>
                <a:cs typeface="Times New Roman"/>
              </a:rPr>
              <a:t>agreements </a:t>
            </a:r>
            <a:r>
              <a:rPr sz="2400" dirty="0">
                <a:latin typeface="Times New Roman"/>
                <a:cs typeface="Times New Roman"/>
              </a:rPr>
              <a:t>with the districts and others in order</a:t>
            </a:r>
            <a:r>
              <a:rPr sz="2400" spc="-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  carry out the purposes of the Districts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Law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8411" y="271272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61157" y="169544"/>
            <a:ext cx="586994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424305" marR="5080" indent="-1411605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GSWCC </a:t>
            </a:r>
            <a:r>
              <a:rPr sz="4000" dirty="0"/>
              <a:t>Provides</a:t>
            </a:r>
            <a:r>
              <a:rPr sz="4000" spc="-70" dirty="0"/>
              <a:t> </a:t>
            </a:r>
            <a:r>
              <a:rPr sz="4000" dirty="0"/>
              <a:t>Oversight  </a:t>
            </a:r>
            <a:r>
              <a:rPr sz="4000" spc="-5" dirty="0"/>
              <a:t>of the</a:t>
            </a:r>
            <a:r>
              <a:rPr sz="4000" spc="-10" dirty="0"/>
              <a:t> </a:t>
            </a:r>
            <a:r>
              <a:rPr sz="4000" dirty="0"/>
              <a:t>Districts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282445"/>
            <a:ext cx="10287635" cy="4768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53154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O.C.G.A. §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2-6-33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550">
              <a:latin typeface="Times New Roman"/>
              <a:cs typeface="Times New Roman"/>
            </a:endParaRPr>
          </a:p>
          <a:p>
            <a:pPr marL="469900" indent="-457834">
              <a:lnSpc>
                <a:spcPts val="2965"/>
              </a:lnSpc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600" dirty="0">
                <a:latin typeface="Times New Roman"/>
                <a:cs typeface="Times New Roman"/>
              </a:rPr>
              <a:t>The </a:t>
            </a:r>
            <a:r>
              <a:rPr sz="2600" spc="-5" dirty="0">
                <a:latin typeface="Times New Roman"/>
                <a:cs typeface="Times New Roman"/>
              </a:rPr>
              <a:t>Districts </a:t>
            </a:r>
            <a:r>
              <a:rPr sz="2600" dirty="0">
                <a:latin typeface="Times New Roman"/>
                <a:cs typeface="Times New Roman"/>
              </a:rPr>
              <a:t>Law provides an express </a:t>
            </a:r>
            <a:r>
              <a:rPr sz="2600" spc="-5" dirty="0">
                <a:latin typeface="Times New Roman"/>
                <a:cs typeface="Times New Roman"/>
              </a:rPr>
              <a:t>limitation </a:t>
            </a:r>
            <a:r>
              <a:rPr sz="2600" dirty="0">
                <a:latin typeface="Times New Roman"/>
                <a:cs typeface="Times New Roman"/>
              </a:rPr>
              <a:t>on the</a:t>
            </a:r>
            <a:r>
              <a:rPr sz="2600" spc="-9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supervisors’</a:t>
            </a:r>
            <a:endParaRPr sz="2600">
              <a:latin typeface="Times New Roman"/>
              <a:cs typeface="Times New Roman"/>
            </a:endParaRPr>
          </a:p>
          <a:p>
            <a:pPr marL="469900" marR="5080">
              <a:lnSpc>
                <a:spcPct val="90000"/>
              </a:lnSpc>
              <a:spcBef>
                <a:spcPts val="155"/>
              </a:spcBef>
            </a:pPr>
            <a:r>
              <a:rPr sz="2600" spc="-5" dirty="0">
                <a:latin typeface="Times New Roman"/>
                <a:cs typeface="Times New Roman"/>
              </a:rPr>
              <a:t>exercise </a:t>
            </a:r>
            <a:r>
              <a:rPr sz="2600" dirty="0">
                <a:latin typeface="Times New Roman"/>
                <a:cs typeface="Times New Roman"/>
              </a:rPr>
              <a:t>of their powers when </a:t>
            </a:r>
            <a:r>
              <a:rPr sz="2600" spc="-5" dirty="0">
                <a:latin typeface="Times New Roman"/>
                <a:cs typeface="Times New Roman"/>
              </a:rPr>
              <a:t>its states, </a:t>
            </a:r>
            <a:r>
              <a:rPr sz="2600" dirty="0">
                <a:latin typeface="Times New Roman"/>
                <a:cs typeface="Times New Roman"/>
              </a:rPr>
              <a:t>“before the supervisors </a:t>
            </a:r>
            <a:r>
              <a:rPr sz="2600" spc="-5" dirty="0">
                <a:latin typeface="Times New Roman"/>
                <a:cs typeface="Times New Roman"/>
              </a:rPr>
              <a:t>shall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have  the authority to </a:t>
            </a:r>
            <a:r>
              <a:rPr sz="2600" spc="-5" dirty="0">
                <a:latin typeface="Times New Roman"/>
                <a:cs typeface="Times New Roman"/>
              </a:rPr>
              <a:t>exercise </a:t>
            </a:r>
            <a:r>
              <a:rPr sz="2600" dirty="0">
                <a:latin typeface="Times New Roman"/>
                <a:cs typeface="Times New Roman"/>
              </a:rPr>
              <a:t>any of the powers </a:t>
            </a:r>
            <a:r>
              <a:rPr sz="2600" spc="-5" dirty="0">
                <a:latin typeface="Times New Roman"/>
                <a:cs typeface="Times New Roman"/>
              </a:rPr>
              <a:t>conferred </a:t>
            </a:r>
            <a:r>
              <a:rPr sz="2600" dirty="0">
                <a:latin typeface="Times New Roman"/>
                <a:cs typeface="Times New Roman"/>
              </a:rPr>
              <a:t>in </a:t>
            </a:r>
            <a:r>
              <a:rPr sz="2600" spc="-5" dirty="0">
                <a:latin typeface="Times New Roman"/>
                <a:cs typeface="Times New Roman"/>
              </a:rPr>
              <a:t>this </a:t>
            </a:r>
            <a:r>
              <a:rPr sz="2600" dirty="0">
                <a:latin typeface="Times New Roman"/>
                <a:cs typeface="Times New Roman"/>
              </a:rPr>
              <a:t>Code </a:t>
            </a:r>
            <a:r>
              <a:rPr sz="2600" spc="-5" dirty="0">
                <a:latin typeface="Times New Roman"/>
                <a:cs typeface="Times New Roman"/>
              </a:rPr>
              <a:t>section,  </a:t>
            </a:r>
            <a:r>
              <a:rPr sz="2600" dirty="0">
                <a:latin typeface="Times New Roman"/>
                <a:cs typeface="Times New Roman"/>
              </a:rPr>
              <a:t>they shall formulate and submit to the </a:t>
            </a:r>
            <a:r>
              <a:rPr sz="2600" spc="-5" dirty="0">
                <a:latin typeface="Times New Roman"/>
                <a:cs typeface="Times New Roman"/>
              </a:rPr>
              <a:t>commission </a:t>
            </a:r>
            <a:r>
              <a:rPr sz="2600" dirty="0">
                <a:latin typeface="Times New Roman"/>
                <a:cs typeface="Times New Roman"/>
              </a:rPr>
              <a:t>for </a:t>
            </a:r>
            <a:r>
              <a:rPr sz="2600" spc="-5" dirty="0">
                <a:latin typeface="Times New Roman"/>
                <a:cs typeface="Times New Roman"/>
              </a:rPr>
              <a:t>its </a:t>
            </a:r>
            <a:r>
              <a:rPr sz="2600" dirty="0">
                <a:latin typeface="Times New Roman"/>
                <a:cs typeface="Times New Roman"/>
              </a:rPr>
              <a:t>approval a  program or programs of </a:t>
            </a:r>
            <a:r>
              <a:rPr sz="2600" spc="-5" dirty="0">
                <a:latin typeface="Times New Roman"/>
                <a:cs typeface="Times New Roman"/>
              </a:rPr>
              <a:t>projects </a:t>
            </a:r>
            <a:r>
              <a:rPr sz="2600" dirty="0">
                <a:latin typeface="Times New Roman"/>
                <a:cs typeface="Times New Roman"/>
              </a:rPr>
              <a:t>and operations, … and </a:t>
            </a:r>
            <a:r>
              <a:rPr sz="2600" spc="-5" dirty="0">
                <a:latin typeface="Times New Roman"/>
                <a:cs typeface="Times New Roman"/>
              </a:rPr>
              <a:t>shall </a:t>
            </a:r>
            <a:r>
              <a:rPr sz="2600" spc="5" dirty="0">
                <a:latin typeface="Times New Roman"/>
                <a:cs typeface="Times New Roman"/>
              </a:rPr>
              <a:t>not  </a:t>
            </a:r>
            <a:r>
              <a:rPr sz="2600" dirty="0">
                <a:latin typeface="Times New Roman"/>
                <a:cs typeface="Times New Roman"/>
              </a:rPr>
              <a:t>undertake any of such work until </a:t>
            </a:r>
            <a:r>
              <a:rPr sz="2600" spc="-5" dirty="0">
                <a:latin typeface="Times New Roman"/>
                <a:cs typeface="Times New Roman"/>
              </a:rPr>
              <a:t>after such </a:t>
            </a:r>
            <a:r>
              <a:rPr sz="2600" dirty="0">
                <a:latin typeface="Times New Roman"/>
                <a:cs typeface="Times New Roman"/>
              </a:rPr>
              <a:t>program or programs shall  have been approved in </a:t>
            </a:r>
            <a:r>
              <a:rPr sz="2600" spc="-5" dirty="0">
                <a:latin typeface="Times New Roman"/>
                <a:cs typeface="Times New Roman"/>
              </a:rPr>
              <a:t>writing </a:t>
            </a:r>
            <a:r>
              <a:rPr sz="2600" dirty="0">
                <a:latin typeface="Times New Roman"/>
                <a:cs typeface="Times New Roman"/>
              </a:rPr>
              <a:t>by the</a:t>
            </a:r>
            <a:r>
              <a:rPr sz="2600" spc="-114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commission….”</a:t>
            </a:r>
            <a:endParaRPr sz="2600">
              <a:latin typeface="Times New Roman"/>
              <a:cs typeface="Times New Roman"/>
            </a:endParaRPr>
          </a:p>
          <a:p>
            <a:pPr marL="469900" marR="156210" indent="-457834">
              <a:lnSpc>
                <a:spcPts val="2810"/>
              </a:lnSpc>
              <a:spcBef>
                <a:spcPts val="1040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600" dirty="0">
                <a:latin typeface="Times New Roman"/>
                <a:cs typeface="Times New Roman"/>
              </a:rPr>
              <a:t>As a </a:t>
            </a:r>
            <a:r>
              <a:rPr sz="2600" spc="-5" dirty="0">
                <a:latin typeface="Times New Roman"/>
                <a:cs typeface="Times New Roman"/>
              </a:rPr>
              <a:t>practical matter </a:t>
            </a:r>
            <a:r>
              <a:rPr sz="2600" dirty="0">
                <a:latin typeface="Times New Roman"/>
                <a:cs typeface="Times New Roman"/>
              </a:rPr>
              <a:t>this is accomplished when the </a:t>
            </a:r>
            <a:r>
              <a:rPr sz="2600" spc="-5" dirty="0">
                <a:latin typeface="Times New Roman"/>
                <a:cs typeface="Times New Roman"/>
              </a:rPr>
              <a:t>Districts </a:t>
            </a:r>
            <a:r>
              <a:rPr sz="2600" dirty="0">
                <a:latin typeface="Times New Roman"/>
                <a:cs typeface="Times New Roman"/>
              </a:rPr>
              <a:t>submit their  Annual Plan of </a:t>
            </a:r>
            <a:r>
              <a:rPr sz="2600" spc="-50" dirty="0">
                <a:latin typeface="Times New Roman"/>
                <a:cs typeface="Times New Roman"/>
              </a:rPr>
              <a:t>Work </a:t>
            </a:r>
            <a:r>
              <a:rPr sz="2600" dirty="0">
                <a:latin typeface="Times New Roman"/>
                <a:cs typeface="Times New Roman"/>
              </a:rPr>
              <a:t>to the GSWCC for approval and the GSWCC  approves the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plan.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89397" y="626440"/>
            <a:ext cx="201548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GSWCC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9010"/>
            <a:ext cx="9854565" cy="3834129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Commission </a:t>
            </a:r>
            <a:r>
              <a:rPr sz="2800" dirty="0">
                <a:latin typeface="Times New Roman"/>
                <a:cs typeface="Times New Roman"/>
              </a:rPr>
              <a:t>provides resources </a:t>
            </a:r>
            <a:r>
              <a:rPr sz="2800" spc="-5" dirty="0">
                <a:latin typeface="Times New Roman"/>
                <a:cs typeface="Times New Roman"/>
              </a:rPr>
              <a:t>and programs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to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3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Urban </a:t>
            </a:r>
            <a:r>
              <a:rPr sz="2400" spc="-45" dirty="0">
                <a:latin typeface="Times New Roman"/>
                <a:cs typeface="Times New Roman"/>
              </a:rPr>
              <a:t>Water </a:t>
            </a:r>
            <a:r>
              <a:rPr sz="2400" dirty="0">
                <a:latin typeface="Times New Roman"/>
                <a:cs typeface="Times New Roman"/>
              </a:rPr>
              <a:t>Resource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Program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7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Times New Roman"/>
                <a:cs typeface="Times New Roman"/>
              </a:rPr>
              <a:t>Certification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Program</a:t>
            </a:r>
            <a:endParaRPr sz="2000">
              <a:latin typeface="Times New Roman"/>
              <a:cs typeface="Times New Roman"/>
            </a:endParaRPr>
          </a:p>
          <a:p>
            <a:pPr marL="2070100" lvl="3" indent="-229235">
              <a:lnSpc>
                <a:spcPct val="100000"/>
              </a:lnSpc>
              <a:spcBef>
                <a:spcPts val="295"/>
              </a:spcBef>
              <a:buFont typeface="Arial"/>
              <a:buChar char="•"/>
              <a:tabLst>
                <a:tab pos="2070100" algn="l"/>
                <a:tab pos="2070735" algn="l"/>
              </a:tabLst>
            </a:pPr>
            <a:r>
              <a:rPr sz="1800" dirty="0">
                <a:latin typeface="Times New Roman"/>
                <a:cs typeface="Times New Roman"/>
              </a:rPr>
              <a:t>Course design and development with Stakeholder Advisory</a:t>
            </a:r>
            <a:r>
              <a:rPr sz="1800" spc="-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Board</a:t>
            </a:r>
            <a:endParaRPr sz="1800">
              <a:latin typeface="Times New Roman"/>
              <a:cs typeface="Times New Roman"/>
            </a:endParaRPr>
          </a:p>
          <a:p>
            <a:pPr marL="2070100" lvl="3" indent="-22923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2070100" algn="l"/>
                <a:tab pos="2070735" algn="l"/>
              </a:tabLst>
            </a:pPr>
            <a:r>
              <a:rPr sz="1800" spc="-5" dirty="0">
                <a:latin typeface="Times New Roman"/>
                <a:cs typeface="Times New Roman"/>
              </a:rPr>
              <a:t>Administration </a:t>
            </a:r>
            <a:r>
              <a:rPr sz="1800" dirty="0">
                <a:latin typeface="Times New Roman"/>
                <a:cs typeface="Times New Roman"/>
              </a:rPr>
              <a:t>of certification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program</a:t>
            </a:r>
            <a:endParaRPr sz="1800">
              <a:latin typeface="Times New Roman"/>
              <a:cs typeface="Times New Roman"/>
            </a:endParaRPr>
          </a:p>
          <a:p>
            <a:pPr marL="2070100" lvl="3" indent="-229235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2070100" algn="l"/>
                <a:tab pos="2070735" algn="l"/>
              </a:tabLst>
            </a:pPr>
            <a:r>
              <a:rPr sz="1800" spc="-10" dirty="0">
                <a:latin typeface="Times New Roman"/>
                <a:cs typeface="Times New Roman"/>
              </a:rPr>
              <a:t>Offer </a:t>
            </a:r>
            <a:r>
              <a:rPr sz="1800" dirty="0">
                <a:latin typeface="Times New Roman"/>
                <a:cs typeface="Times New Roman"/>
              </a:rPr>
              <a:t>training opportunities around the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</a:t>
            </a:r>
            <a:endParaRPr sz="1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20" dirty="0">
                <a:latin typeface="Times New Roman"/>
                <a:cs typeface="Times New Roman"/>
              </a:rPr>
              <a:t>Technical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Programs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Publication of Design and Field</a:t>
            </a:r>
            <a:r>
              <a:rPr sz="2000" spc="-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Manuals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54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Development and </a:t>
            </a:r>
            <a:r>
              <a:rPr sz="2000" spc="-5" dirty="0">
                <a:latin typeface="Times New Roman"/>
                <a:cs typeface="Times New Roman"/>
              </a:rPr>
              <a:t>implementation </a:t>
            </a:r>
            <a:r>
              <a:rPr sz="2000" dirty="0">
                <a:latin typeface="Times New Roman"/>
                <a:cs typeface="Times New Roman"/>
              </a:rPr>
              <a:t>of Plan Review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Checklists</a:t>
            </a:r>
            <a:endParaRPr sz="2000">
              <a:latin typeface="Times New Roman"/>
              <a:cs typeface="Times New Roman"/>
            </a:endParaRPr>
          </a:p>
          <a:p>
            <a:pPr marL="1155700" marR="5080" lvl="2" indent="-228600">
              <a:lnSpc>
                <a:spcPts val="2160"/>
              </a:lnSpc>
              <a:spcBef>
                <a:spcPts val="53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Provides </a:t>
            </a:r>
            <a:r>
              <a:rPr sz="2000" spc="-5" dirty="0">
                <a:latin typeface="Times New Roman"/>
                <a:cs typeface="Times New Roman"/>
              </a:rPr>
              <a:t>technical </a:t>
            </a:r>
            <a:r>
              <a:rPr sz="2000" dirty="0">
                <a:latin typeface="Times New Roman"/>
                <a:cs typeface="Times New Roman"/>
              </a:rPr>
              <a:t>assistance to individual Districts, other agencies, and various</a:t>
            </a:r>
            <a:r>
              <a:rPr sz="2000" spc="-2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other  stakeholders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9069" y="324688"/>
            <a:ext cx="5759450" cy="13011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 indent="634365">
              <a:lnSpc>
                <a:spcPts val="4750"/>
              </a:lnSpc>
              <a:spcBef>
                <a:spcPts val="705"/>
              </a:spcBef>
            </a:pPr>
            <a:r>
              <a:rPr dirty="0"/>
              <a:t>District Supervisors  Are Elected or</a:t>
            </a:r>
            <a:r>
              <a:rPr spc="-300" dirty="0"/>
              <a:t> </a:t>
            </a:r>
            <a:r>
              <a:rPr dirty="0"/>
              <a:t>Appointed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41603" y="1957273"/>
            <a:ext cx="10288905" cy="3844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180" indent="-285115">
              <a:lnSpc>
                <a:spcPts val="2450"/>
              </a:lnSpc>
              <a:spcBef>
                <a:spcPts val="100"/>
              </a:spcBef>
              <a:buFont typeface="Arial"/>
              <a:buChar char="•"/>
              <a:tabLst>
                <a:tab pos="297180" algn="l"/>
                <a:tab pos="297815" algn="l"/>
              </a:tabLst>
            </a:pP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10" dirty="0">
                <a:latin typeface="Times New Roman"/>
                <a:cs typeface="Times New Roman"/>
              </a:rPr>
              <a:t>SWCD </a:t>
            </a:r>
            <a:r>
              <a:rPr sz="2400" spc="-5" dirty="0">
                <a:latin typeface="Times New Roman"/>
                <a:cs typeface="Times New Roman"/>
              </a:rPr>
              <a:t>Board </a:t>
            </a:r>
            <a:r>
              <a:rPr sz="2400" dirty="0">
                <a:latin typeface="Times New Roman"/>
                <a:cs typeface="Times New Roman"/>
              </a:rPr>
              <a:t>(governing body) </a:t>
            </a:r>
            <a:r>
              <a:rPr sz="2400" spc="-5" dirty="0">
                <a:latin typeface="Times New Roman"/>
                <a:cs typeface="Times New Roman"/>
              </a:rPr>
              <a:t>for </a:t>
            </a:r>
            <a:r>
              <a:rPr sz="2400" dirty="0">
                <a:latin typeface="Times New Roman"/>
                <a:cs typeface="Times New Roman"/>
              </a:rPr>
              <a:t>each District consists of not less than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</a:t>
            </a:r>
            <a:endParaRPr sz="2400">
              <a:latin typeface="Times New Roman"/>
              <a:cs typeface="Times New Roman"/>
            </a:endParaRPr>
          </a:p>
          <a:p>
            <a:pPr marL="297180">
              <a:lnSpc>
                <a:spcPts val="2450"/>
              </a:lnSpc>
            </a:pPr>
            <a:r>
              <a:rPr sz="2400" dirty="0">
                <a:latin typeface="Times New Roman"/>
                <a:cs typeface="Times New Roman"/>
              </a:rPr>
              <a:t>supervisors. </a:t>
            </a:r>
            <a:r>
              <a:rPr sz="2400" spc="-5" dirty="0">
                <a:latin typeface="Times New Roman"/>
                <a:cs typeface="Times New Roman"/>
              </a:rPr>
              <a:t>O.C.G.A. </a:t>
            </a:r>
            <a:r>
              <a:rPr sz="2400" dirty="0">
                <a:latin typeface="Times New Roman"/>
                <a:cs typeface="Times New Roman"/>
              </a:rPr>
              <a:t>§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2-6-29</a:t>
            </a:r>
            <a:endParaRPr sz="2400">
              <a:latin typeface="Times New Roman"/>
              <a:cs typeface="Times New Roman"/>
            </a:endParaRPr>
          </a:p>
          <a:p>
            <a:pPr marL="297180" marR="154940" indent="-285115">
              <a:lnSpc>
                <a:spcPct val="70000"/>
              </a:lnSpc>
              <a:spcBef>
                <a:spcPts val="1010"/>
              </a:spcBef>
              <a:buFont typeface="Arial"/>
              <a:buChar char="•"/>
              <a:tabLst>
                <a:tab pos="297180" algn="l"/>
                <a:tab pos="297815" algn="l"/>
              </a:tabLst>
            </a:pPr>
            <a:r>
              <a:rPr sz="2400" dirty="0">
                <a:latin typeface="Times New Roman"/>
                <a:cs typeface="Times New Roman"/>
              </a:rPr>
              <a:t>Elected district </a:t>
            </a:r>
            <a:r>
              <a:rPr sz="2400" spc="-5" dirty="0">
                <a:latin typeface="Times New Roman"/>
                <a:cs typeface="Times New Roman"/>
              </a:rPr>
              <a:t>supervisors’ serve </a:t>
            </a:r>
            <a:r>
              <a:rPr sz="2400" dirty="0">
                <a:latin typeface="Times New Roman"/>
                <a:cs typeface="Times New Roman"/>
              </a:rPr>
              <a:t>four year </a:t>
            </a:r>
            <a:r>
              <a:rPr sz="2400" spc="-5" dirty="0">
                <a:latin typeface="Times New Roman"/>
                <a:cs typeface="Times New Roman"/>
              </a:rPr>
              <a:t>terms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remain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10" dirty="0">
                <a:latin typeface="Times New Roman"/>
                <a:cs typeface="Times New Roman"/>
              </a:rPr>
              <a:t>office </a:t>
            </a:r>
            <a:r>
              <a:rPr sz="2400" dirty="0">
                <a:latin typeface="Times New Roman"/>
                <a:cs typeface="Times New Roman"/>
              </a:rPr>
              <a:t>until</a:t>
            </a:r>
            <a:r>
              <a:rPr sz="2400" spc="-2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their  successor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elected and qualified. </a:t>
            </a:r>
            <a:r>
              <a:rPr sz="2400" spc="-5" dirty="0">
                <a:latin typeface="Times New Roman"/>
                <a:cs typeface="Times New Roman"/>
              </a:rPr>
              <a:t>O.C.G.A. </a:t>
            </a:r>
            <a:r>
              <a:rPr sz="2400" dirty="0">
                <a:latin typeface="Times New Roman"/>
                <a:cs typeface="Times New Roman"/>
              </a:rPr>
              <a:t>§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2-6-29</a:t>
            </a:r>
            <a:endParaRPr sz="2400">
              <a:latin typeface="Times New Roman"/>
              <a:cs typeface="Times New Roman"/>
            </a:endParaRPr>
          </a:p>
          <a:p>
            <a:pPr marL="297180" marR="300990" indent="-285115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297180" algn="l"/>
                <a:tab pos="297815" algn="l"/>
              </a:tabLst>
            </a:pPr>
            <a:r>
              <a:rPr sz="2400" dirty="0">
                <a:latin typeface="Times New Roman"/>
                <a:cs typeface="Times New Roman"/>
              </a:rPr>
              <a:t>District supervisors appointed by the </a:t>
            </a:r>
            <a:r>
              <a:rPr sz="2400" spc="-10" dirty="0">
                <a:latin typeface="Times New Roman"/>
                <a:cs typeface="Times New Roman"/>
              </a:rPr>
              <a:t>GSWCC </a:t>
            </a:r>
            <a:r>
              <a:rPr sz="2400" dirty="0">
                <a:latin typeface="Times New Roman"/>
                <a:cs typeface="Times New Roman"/>
              </a:rPr>
              <a:t>serve </a:t>
            </a:r>
            <a:r>
              <a:rPr sz="2400" spc="-5" dirty="0">
                <a:latin typeface="Times New Roman"/>
                <a:cs typeface="Times New Roman"/>
              </a:rPr>
              <a:t>two </a:t>
            </a:r>
            <a:r>
              <a:rPr sz="2400" dirty="0">
                <a:latin typeface="Times New Roman"/>
                <a:cs typeface="Times New Roman"/>
              </a:rPr>
              <a:t>year </a:t>
            </a:r>
            <a:r>
              <a:rPr sz="2400" spc="-5" dirty="0">
                <a:latin typeface="Times New Roman"/>
                <a:cs typeface="Times New Roman"/>
              </a:rPr>
              <a:t>terms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remain  </a:t>
            </a:r>
            <a:r>
              <a:rPr sz="2400" dirty="0">
                <a:latin typeface="Times New Roman"/>
                <a:cs typeface="Times New Roman"/>
              </a:rPr>
              <a:t>until their successor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appointed. </a:t>
            </a:r>
            <a:r>
              <a:rPr sz="2400" spc="-5" dirty="0">
                <a:latin typeface="Times New Roman"/>
                <a:cs typeface="Times New Roman"/>
              </a:rPr>
              <a:t>O.C.G.A. </a:t>
            </a:r>
            <a:r>
              <a:rPr sz="2400" dirty="0">
                <a:latin typeface="Times New Roman"/>
                <a:cs typeface="Times New Roman"/>
              </a:rPr>
              <a:t>§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2-6-31</a:t>
            </a:r>
            <a:endParaRPr sz="2400">
              <a:latin typeface="Times New Roman"/>
              <a:cs typeface="Times New Roman"/>
            </a:endParaRPr>
          </a:p>
          <a:p>
            <a:pPr marL="297180" marR="340995" indent="-285115">
              <a:lnSpc>
                <a:spcPct val="70000"/>
              </a:lnSpc>
              <a:spcBef>
                <a:spcPts val="1000"/>
              </a:spcBef>
              <a:buFont typeface="Arial"/>
              <a:buChar char="•"/>
              <a:tabLst>
                <a:tab pos="297180" algn="l"/>
                <a:tab pos="297815" algn="l"/>
              </a:tabLst>
            </a:pPr>
            <a:r>
              <a:rPr sz="2400" dirty="0">
                <a:latin typeface="Times New Roman"/>
                <a:cs typeface="Times New Roman"/>
              </a:rPr>
              <a:t>The procedure for election of elected supervisors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detailed at </a:t>
            </a:r>
            <a:r>
              <a:rPr sz="2400" spc="-5" dirty="0">
                <a:latin typeface="Times New Roman"/>
                <a:cs typeface="Times New Roman"/>
              </a:rPr>
              <a:t>O.C.G.A. </a:t>
            </a:r>
            <a:r>
              <a:rPr sz="2400" dirty="0">
                <a:latin typeface="Times New Roman"/>
                <a:cs typeface="Times New Roman"/>
              </a:rPr>
              <a:t>§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2-6-  30.</a:t>
            </a:r>
            <a:endParaRPr sz="2400">
              <a:latin typeface="Times New Roman"/>
              <a:cs typeface="Times New Roman"/>
            </a:endParaRPr>
          </a:p>
          <a:p>
            <a:pPr marL="297180" indent="-285115">
              <a:lnSpc>
                <a:spcPts val="2450"/>
              </a:lnSpc>
              <a:spcBef>
                <a:spcPts val="145"/>
              </a:spcBef>
              <a:buFont typeface="Arial"/>
              <a:buChar char="•"/>
              <a:tabLst>
                <a:tab pos="297180" algn="l"/>
                <a:tab pos="297815" algn="l"/>
              </a:tabLst>
            </a:pPr>
            <a:r>
              <a:rPr sz="2400" dirty="0">
                <a:latin typeface="Times New Roman"/>
                <a:cs typeface="Times New Roman"/>
              </a:rPr>
              <a:t>The procedure for </a:t>
            </a:r>
            <a:r>
              <a:rPr sz="2400" spc="-5" dirty="0">
                <a:latin typeface="Times New Roman"/>
                <a:cs typeface="Times New Roman"/>
              </a:rPr>
              <a:t>appointment </a:t>
            </a:r>
            <a:r>
              <a:rPr sz="2400" dirty="0">
                <a:latin typeface="Times New Roman"/>
                <a:cs typeface="Times New Roman"/>
              </a:rPr>
              <a:t>of appointed supervisors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detailed at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O.C.G.A.</a:t>
            </a:r>
            <a:endParaRPr sz="2400">
              <a:latin typeface="Times New Roman"/>
              <a:cs typeface="Times New Roman"/>
            </a:endParaRPr>
          </a:p>
          <a:p>
            <a:pPr marL="297180">
              <a:lnSpc>
                <a:spcPts val="2450"/>
              </a:lnSpc>
            </a:pPr>
            <a:r>
              <a:rPr sz="2400" dirty="0">
                <a:latin typeface="Times New Roman"/>
                <a:cs typeface="Times New Roman"/>
              </a:rPr>
              <a:t>§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2-6-29(a).</a:t>
            </a:r>
            <a:endParaRPr sz="2400">
              <a:latin typeface="Times New Roman"/>
              <a:cs typeface="Times New Roman"/>
            </a:endParaRPr>
          </a:p>
          <a:p>
            <a:pPr marL="297180" marR="5080" indent="-285115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297180" algn="l"/>
                <a:tab pos="297815" algn="l"/>
              </a:tabLst>
            </a:pPr>
            <a:r>
              <a:rPr sz="2400" dirty="0">
                <a:latin typeface="Times New Roman"/>
                <a:cs typeface="Times New Roman"/>
              </a:rPr>
              <a:t>The procedure for filling elected supervisor vacancies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detailed at </a:t>
            </a:r>
            <a:r>
              <a:rPr sz="2400" spc="-5" dirty="0">
                <a:latin typeface="Times New Roman"/>
                <a:cs typeface="Times New Roman"/>
              </a:rPr>
              <a:t>O.C.G.A. §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2-  6-31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2829" y="626440"/>
            <a:ext cx="65430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Chairman of a District</a:t>
            </a:r>
            <a:r>
              <a:rPr spc="-110" dirty="0"/>
              <a:t> </a:t>
            </a:r>
            <a:r>
              <a:rPr dirty="0"/>
              <a:t>Board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83691" y="1922221"/>
            <a:ext cx="10169525" cy="4326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835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O.C.G.A. § </a:t>
            </a:r>
            <a:r>
              <a:rPr sz="1800" spc="-5" dirty="0">
                <a:latin typeface="Times New Roman"/>
                <a:cs typeface="Times New Roman"/>
              </a:rPr>
              <a:t>2-6-31(a) </a:t>
            </a:r>
            <a:r>
              <a:rPr sz="1800" dirty="0">
                <a:latin typeface="Times New Roman"/>
                <a:cs typeface="Times New Roman"/>
              </a:rPr>
              <a:t>provides that, </a:t>
            </a:r>
            <a:r>
              <a:rPr sz="1800" spc="-5" dirty="0">
                <a:latin typeface="Times New Roman"/>
                <a:cs typeface="Times New Roman"/>
              </a:rPr>
              <a:t>“the supervisors shall </a:t>
            </a:r>
            <a:r>
              <a:rPr sz="1800" dirty="0">
                <a:latin typeface="Times New Roman"/>
                <a:cs typeface="Times New Roman"/>
              </a:rPr>
              <a:t>designate a </a:t>
            </a:r>
            <a:r>
              <a:rPr sz="1800" spc="-5" dirty="0">
                <a:latin typeface="Times New Roman"/>
                <a:cs typeface="Times New Roman"/>
              </a:rPr>
              <a:t>chairman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from time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time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may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835"/>
              </a:lnSpc>
            </a:pPr>
            <a:r>
              <a:rPr sz="1800" dirty="0">
                <a:latin typeface="Times New Roman"/>
                <a:cs typeface="Times New Roman"/>
              </a:rPr>
              <a:t>change such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designation.”</a:t>
            </a:r>
            <a:endParaRPr sz="1800">
              <a:latin typeface="Times New Roman"/>
              <a:cs typeface="Times New Roman"/>
            </a:endParaRPr>
          </a:p>
          <a:p>
            <a:pPr marL="12700" marR="3219450">
              <a:lnSpc>
                <a:spcPts val="2520"/>
              </a:lnSpc>
              <a:spcBef>
                <a:spcPts val="135"/>
              </a:spcBef>
            </a:pP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10" dirty="0">
                <a:latin typeface="Times New Roman"/>
                <a:cs typeface="Times New Roman"/>
              </a:rPr>
              <a:t>Chairman’s </a:t>
            </a:r>
            <a:r>
              <a:rPr sz="1800" dirty="0">
                <a:latin typeface="Times New Roman"/>
                <a:cs typeface="Times New Roman"/>
              </a:rPr>
              <a:t>serves to ensure </a:t>
            </a:r>
            <a:r>
              <a:rPr sz="1800" spc="-5" dirty="0">
                <a:latin typeface="Times New Roman"/>
                <a:cs typeface="Times New Roman"/>
              </a:rPr>
              <a:t>smooth </a:t>
            </a:r>
            <a:r>
              <a:rPr sz="1800" dirty="0">
                <a:latin typeface="Times New Roman"/>
                <a:cs typeface="Times New Roman"/>
              </a:rPr>
              <a:t>operation of the </a:t>
            </a:r>
            <a:r>
              <a:rPr sz="1800" spc="-15" dirty="0">
                <a:latin typeface="Times New Roman"/>
                <a:cs typeface="Times New Roman"/>
              </a:rPr>
              <a:t>Board’s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meetings.  The </a:t>
            </a:r>
            <a:r>
              <a:rPr sz="1800" spc="-5" dirty="0">
                <a:latin typeface="Times New Roman"/>
                <a:cs typeface="Times New Roman"/>
              </a:rPr>
              <a:t>Chairman </a:t>
            </a:r>
            <a:r>
              <a:rPr sz="1800" dirty="0">
                <a:latin typeface="Times New Roman"/>
                <a:cs typeface="Times New Roman"/>
              </a:rPr>
              <a:t>accomplishes this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by:</a:t>
            </a:r>
            <a:endParaRPr sz="1800">
              <a:latin typeface="Times New Roman"/>
              <a:cs typeface="Times New Roman"/>
            </a:endParaRPr>
          </a:p>
          <a:p>
            <a:pPr marL="698500" lvl="3" indent="-229235">
              <a:lnSpc>
                <a:spcPts val="1535"/>
              </a:lnSpc>
              <a:buFont typeface="Arial"/>
              <a:buChar char="•"/>
              <a:tabLst>
                <a:tab pos="697865" algn="l"/>
                <a:tab pos="699135" algn="l"/>
              </a:tabLst>
            </a:pPr>
            <a:r>
              <a:rPr sz="1800" dirty="0">
                <a:latin typeface="Times New Roman"/>
                <a:cs typeface="Times New Roman"/>
              </a:rPr>
              <a:t>ensuring that the meeting notice and agenda are </a:t>
            </a:r>
            <a:r>
              <a:rPr sz="1800" spc="-5" dirty="0">
                <a:latin typeface="Times New Roman"/>
                <a:cs typeface="Times New Roman"/>
              </a:rPr>
              <a:t>made </a:t>
            </a:r>
            <a:r>
              <a:rPr sz="1800" dirty="0">
                <a:latin typeface="Times New Roman"/>
                <a:cs typeface="Times New Roman"/>
              </a:rPr>
              <a:t>available to the general public, opening</a:t>
            </a:r>
            <a:r>
              <a:rPr sz="1800" spc="-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meetings</a:t>
            </a:r>
            <a:endParaRPr sz="1800">
              <a:latin typeface="Times New Roman"/>
              <a:cs typeface="Times New Roman"/>
            </a:endParaRPr>
          </a:p>
          <a:p>
            <a:pPr marL="698500">
              <a:lnSpc>
                <a:spcPts val="1764"/>
              </a:lnSpc>
            </a:pPr>
            <a:r>
              <a:rPr sz="1800" dirty="0">
                <a:latin typeface="Times New Roman"/>
                <a:cs typeface="Times New Roman"/>
              </a:rPr>
              <a:t>and calling them to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order,</a:t>
            </a:r>
            <a:endParaRPr sz="1800">
              <a:latin typeface="Times New Roman"/>
              <a:cs typeface="Times New Roman"/>
            </a:endParaRPr>
          </a:p>
          <a:p>
            <a:pPr marL="698500" lvl="3" indent="-229235">
              <a:lnSpc>
                <a:spcPts val="2014"/>
              </a:lnSpc>
              <a:buFont typeface="Arial"/>
              <a:buChar char="•"/>
              <a:tabLst>
                <a:tab pos="697865" algn="l"/>
                <a:tab pos="699135" algn="l"/>
              </a:tabLst>
            </a:pPr>
            <a:r>
              <a:rPr sz="1800" dirty="0">
                <a:latin typeface="Times New Roman"/>
                <a:cs typeface="Times New Roman"/>
              </a:rPr>
              <a:t>ensuring the presence of a quorum before </a:t>
            </a:r>
            <a:r>
              <a:rPr sz="1800" spc="-5" dirty="0">
                <a:latin typeface="Times New Roman"/>
                <a:cs typeface="Times New Roman"/>
              </a:rPr>
              <a:t>official business is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conducted,</a:t>
            </a:r>
            <a:endParaRPr sz="1800">
              <a:latin typeface="Times New Roman"/>
              <a:cs typeface="Times New Roman"/>
            </a:endParaRPr>
          </a:p>
          <a:p>
            <a:pPr marL="698500" lvl="3" indent="-229235">
              <a:lnSpc>
                <a:spcPts val="2010"/>
              </a:lnSpc>
              <a:buFont typeface="Arial"/>
              <a:buChar char="•"/>
              <a:tabLst>
                <a:tab pos="697865" algn="l"/>
                <a:tab pos="699135" algn="l"/>
              </a:tabLst>
            </a:pPr>
            <a:r>
              <a:rPr sz="1800" dirty="0">
                <a:latin typeface="Times New Roman"/>
                <a:cs typeface="Times New Roman"/>
              </a:rPr>
              <a:t>announcing agenda items for consideration during the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meeting,</a:t>
            </a:r>
            <a:endParaRPr sz="1800">
              <a:latin typeface="Times New Roman"/>
              <a:cs typeface="Times New Roman"/>
            </a:endParaRPr>
          </a:p>
          <a:p>
            <a:pPr marL="698500" lvl="3" indent="-229235">
              <a:lnSpc>
                <a:spcPts val="2010"/>
              </a:lnSpc>
              <a:buFont typeface="Arial"/>
              <a:buChar char="•"/>
              <a:tabLst>
                <a:tab pos="697865" algn="l"/>
                <a:tab pos="699135" algn="l"/>
              </a:tabLst>
            </a:pPr>
            <a:r>
              <a:rPr sz="1800" dirty="0">
                <a:latin typeface="Times New Roman"/>
                <a:cs typeface="Times New Roman"/>
              </a:rPr>
              <a:t>recognizing Board </a:t>
            </a:r>
            <a:r>
              <a:rPr sz="1800" spc="-5" dirty="0">
                <a:latin typeface="Times New Roman"/>
                <a:cs typeface="Times New Roman"/>
              </a:rPr>
              <a:t>members </a:t>
            </a:r>
            <a:r>
              <a:rPr sz="1800" dirty="0">
                <a:latin typeface="Times New Roman"/>
                <a:cs typeface="Times New Roman"/>
              </a:rPr>
              <a:t>who </a:t>
            </a:r>
            <a:r>
              <a:rPr sz="1800" spc="-5" dirty="0">
                <a:latin typeface="Times New Roman"/>
                <a:cs typeface="Times New Roman"/>
              </a:rPr>
              <a:t>make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motions,</a:t>
            </a:r>
            <a:endParaRPr sz="1800">
              <a:latin typeface="Times New Roman"/>
              <a:cs typeface="Times New Roman"/>
            </a:endParaRPr>
          </a:p>
          <a:p>
            <a:pPr marL="698500" lvl="3" indent="-229235">
              <a:lnSpc>
                <a:spcPts val="2014"/>
              </a:lnSpc>
              <a:buFont typeface="Arial"/>
              <a:buChar char="•"/>
              <a:tabLst>
                <a:tab pos="697865" algn="l"/>
                <a:tab pos="699135" algn="l"/>
              </a:tabLst>
            </a:pPr>
            <a:r>
              <a:rPr sz="1800" dirty="0">
                <a:latin typeface="Times New Roman"/>
                <a:cs typeface="Times New Roman"/>
              </a:rPr>
              <a:t>calling for </a:t>
            </a:r>
            <a:r>
              <a:rPr sz="1800" spc="-5" dirty="0">
                <a:latin typeface="Times New Roman"/>
                <a:cs typeface="Times New Roman"/>
              </a:rPr>
              <a:t>seconds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motions,</a:t>
            </a:r>
            <a:endParaRPr sz="1800">
              <a:latin typeface="Times New Roman"/>
              <a:cs typeface="Times New Roman"/>
            </a:endParaRPr>
          </a:p>
          <a:p>
            <a:pPr marL="698500" lvl="3" indent="-229235">
              <a:lnSpc>
                <a:spcPts val="2010"/>
              </a:lnSpc>
              <a:buFont typeface="Arial"/>
              <a:buChar char="•"/>
              <a:tabLst>
                <a:tab pos="697865" algn="l"/>
                <a:tab pos="699135" algn="l"/>
              </a:tabLst>
            </a:pPr>
            <a:r>
              <a:rPr sz="1800" dirty="0">
                <a:latin typeface="Times New Roman"/>
                <a:cs typeface="Times New Roman"/>
              </a:rPr>
              <a:t>facilitating </a:t>
            </a:r>
            <a:r>
              <a:rPr sz="1800" spc="-5" dirty="0">
                <a:latin typeface="Times New Roman"/>
                <a:cs typeface="Times New Roman"/>
              </a:rPr>
              <a:t>discussion </a:t>
            </a:r>
            <a:r>
              <a:rPr sz="1800" dirty="0">
                <a:latin typeface="Times New Roman"/>
                <a:cs typeface="Times New Roman"/>
              </a:rPr>
              <a:t>and deliberation on </a:t>
            </a:r>
            <a:r>
              <a:rPr sz="1800" spc="-5" dirty="0">
                <a:latin typeface="Times New Roman"/>
                <a:cs typeface="Times New Roman"/>
              </a:rPr>
              <a:t>motions </a:t>
            </a:r>
            <a:r>
              <a:rPr sz="1800" dirty="0">
                <a:latin typeface="Times New Roman"/>
                <a:cs typeface="Times New Roman"/>
              </a:rPr>
              <a:t>in an </a:t>
            </a:r>
            <a:r>
              <a:rPr sz="1800" spc="-5" dirty="0">
                <a:latin typeface="Times New Roman"/>
                <a:cs typeface="Times New Roman"/>
              </a:rPr>
              <a:t>orderly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manner,</a:t>
            </a:r>
            <a:endParaRPr sz="1800">
              <a:latin typeface="Times New Roman"/>
              <a:cs typeface="Times New Roman"/>
            </a:endParaRPr>
          </a:p>
          <a:p>
            <a:pPr marL="698500" lvl="3" indent="-229235">
              <a:lnSpc>
                <a:spcPts val="2010"/>
              </a:lnSpc>
              <a:buFont typeface="Arial"/>
              <a:buChar char="•"/>
              <a:tabLst>
                <a:tab pos="697865" algn="l"/>
                <a:tab pos="699135" algn="l"/>
              </a:tabLst>
            </a:pPr>
            <a:r>
              <a:rPr sz="1800" dirty="0">
                <a:latin typeface="Times New Roman"/>
                <a:cs typeface="Times New Roman"/>
              </a:rPr>
              <a:t>calling for 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vote,</a:t>
            </a:r>
            <a:endParaRPr sz="1800">
              <a:latin typeface="Times New Roman"/>
              <a:cs typeface="Times New Roman"/>
            </a:endParaRPr>
          </a:p>
          <a:p>
            <a:pPr marL="698500" lvl="3" indent="-229235">
              <a:lnSpc>
                <a:spcPts val="2014"/>
              </a:lnSpc>
              <a:buFont typeface="Arial"/>
              <a:buChar char="•"/>
              <a:tabLst>
                <a:tab pos="697865" algn="l"/>
                <a:tab pos="699135" algn="l"/>
              </a:tabLst>
            </a:pPr>
            <a:r>
              <a:rPr sz="1800" dirty="0">
                <a:latin typeface="Times New Roman"/>
                <a:cs typeface="Times New Roman"/>
              </a:rPr>
              <a:t>recording all </a:t>
            </a:r>
            <a:r>
              <a:rPr sz="1800" spc="-5" dirty="0">
                <a:latin typeface="Times New Roman"/>
                <a:cs typeface="Times New Roman"/>
              </a:rPr>
              <a:t>who </a:t>
            </a:r>
            <a:r>
              <a:rPr sz="1800" dirty="0">
                <a:latin typeface="Times New Roman"/>
                <a:cs typeface="Times New Roman"/>
              </a:rPr>
              <a:t>vote in favor of and against all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motions,</a:t>
            </a:r>
            <a:endParaRPr sz="1800">
              <a:latin typeface="Times New Roman"/>
              <a:cs typeface="Times New Roman"/>
            </a:endParaRPr>
          </a:p>
          <a:p>
            <a:pPr marL="698500" lvl="3" indent="-229235">
              <a:lnSpc>
                <a:spcPts val="2010"/>
              </a:lnSpc>
              <a:buFont typeface="Arial"/>
              <a:buChar char="•"/>
              <a:tabLst>
                <a:tab pos="697865" algn="l"/>
                <a:tab pos="699135" algn="l"/>
              </a:tabLst>
            </a:pPr>
            <a:r>
              <a:rPr sz="1800" dirty="0">
                <a:latin typeface="Times New Roman"/>
                <a:cs typeface="Times New Roman"/>
              </a:rPr>
              <a:t>announcing the results of each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vote,</a:t>
            </a:r>
            <a:endParaRPr sz="1800">
              <a:latin typeface="Times New Roman"/>
              <a:cs typeface="Times New Roman"/>
            </a:endParaRPr>
          </a:p>
          <a:p>
            <a:pPr marL="698500" lvl="3" indent="-229235">
              <a:lnSpc>
                <a:spcPts val="2010"/>
              </a:lnSpc>
              <a:buFont typeface="Arial"/>
              <a:buChar char="•"/>
              <a:tabLst>
                <a:tab pos="697865" algn="l"/>
                <a:tab pos="699135" algn="l"/>
              </a:tabLst>
            </a:pPr>
            <a:r>
              <a:rPr sz="1800" spc="-5" dirty="0">
                <a:latin typeface="Times New Roman"/>
                <a:cs typeface="Times New Roman"/>
              </a:rPr>
              <a:t>managing </a:t>
            </a:r>
            <a:r>
              <a:rPr sz="1800" dirty="0">
                <a:latin typeface="Times New Roman"/>
                <a:cs typeface="Times New Roman"/>
              </a:rPr>
              <a:t>public </a:t>
            </a:r>
            <a:r>
              <a:rPr sz="1800" spc="-5" dirty="0">
                <a:latin typeface="Times New Roman"/>
                <a:cs typeface="Times New Roman"/>
              </a:rPr>
              <a:t>comments </a:t>
            </a:r>
            <a:r>
              <a:rPr sz="1800" dirty="0">
                <a:latin typeface="Times New Roman"/>
                <a:cs typeface="Times New Roman"/>
              </a:rPr>
              <a:t>and public participation in meetings,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endParaRPr sz="1800">
              <a:latin typeface="Times New Roman"/>
              <a:cs typeface="Times New Roman"/>
            </a:endParaRPr>
          </a:p>
          <a:p>
            <a:pPr marL="698500" lvl="3" indent="-229235">
              <a:lnSpc>
                <a:spcPts val="1764"/>
              </a:lnSpc>
              <a:buFont typeface="Arial"/>
              <a:buChar char="•"/>
              <a:tabLst>
                <a:tab pos="697865" algn="l"/>
                <a:tab pos="699135" algn="l"/>
              </a:tabLst>
            </a:pPr>
            <a:r>
              <a:rPr sz="1800" dirty="0">
                <a:latin typeface="Times New Roman"/>
                <a:cs typeface="Times New Roman"/>
              </a:rPr>
              <a:t>ensuring that </a:t>
            </a:r>
            <a:r>
              <a:rPr sz="1800" spc="-5" dirty="0">
                <a:latin typeface="Times New Roman"/>
                <a:cs typeface="Times New Roman"/>
              </a:rPr>
              <a:t>meetings </a:t>
            </a:r>
            <a:r>
              <a:rPr sz="1800" dirty="0">
                <a:latin typeface="Times New Roman"/>
                <a:cs typeface="Times New Roman"/>
              </a:rPr>
              <a:t>are </a:t>
            </a:r>
            <a:r>
              <a:rPr sz="1800" spc="-15" dirty="0">
                <a:latin typeface="Times New Roman"/>
                <a:cs typeface="Times New Roman"/>
              </a:rPr>
              <a:t>orderly, </a:t>
            </a:r>
            <a:r>
              <a:rPr sz="1800" dirty="0">
                <a:latin typeface="Times New Roman"/>
                <a:cs typeface="Times New Roman"/>
              </a:rPr>
              <a:t>productive, and conducted with respect and decorum and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without</a:t>
            </a:r>
            <a:endParaRPr sz="1800">
              <a:latin typeface="Times New Roman"/>
              <a:cs typeface="Times New Roman"/>
            </a:endParaRPr>
          </a:p>
          <a:p>
            <a:pPr marL="698500">
              <a:lnSpc>
                <a:spcPts val="1835"/>
              </a:lnSpc>
            </a:pPr>
            <a:r>
              <a:rPr sz="1800" dirty="0">
                <a:latin typeface="Times New Roman"/>
                <a:cs typeface="Times New Roman"/>
              </a:rPr>
              <a:t>personal attacks toward any supervisor or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participant.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9445" y="370078"/>
            <a:ext cx="58331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District Supervisors’</a:t>
            </a:r>
            <a:r>
              <a:rPr sz="4000" spc="-285" dirty="0"/>
              <a:t> </a:t>
            </a:r>
            <a:r>
              <a:rPr sz="4000" spc="-5" dirty="0"/>
              <a:t>Powers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557521" y="933652"/>
            <a:ext cx="30797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O.C.G.A. §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2-6-33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1640" y="2182114"/>
            <a:ext cx="11028680" cy="426466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210820">
              <a:lnSpc>
                <a:spcPct val="90200"/>
              </a:lnSpc>
              <a:spcBef>
                <a:spcPts val="135"/>
              </a:spcBef>
              <a:buSzPct val="111111"/>
              <a:buFont typeface="Times New Roman"/>
              <a:buAutoNum type="arabicParenBoth"/>
              <a:tabLst>
                <a:tab pos="340360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b="1" spc="-5" dirty="0">
                <a:latin typeface="Times New Roman"/>
                <a:cs typeface="Times New Roman"/>
              </a:rPr>
              <a:t>conduct </a:t>
            </a:r>
            <a:r>
              <a:rPr sz="1800" b="1" dirty="0">
                <a:latin typeface="Times New Roman"/>
                <a:cs typeface="Times New Roman"/>
              </a:rPr>
              <a:t>surveys, </a:t>
            </a:r>
            <a:r>
              <a:rPr sz="1800" b="1" spc="-5" dirty="0">
                <a:latin typeface="Times New Roman"/>
                <a:cs typeface="Times New Roman"/>
              </a:rPr>
              <a:t>investigations, and </a:t>
            </a:r>
            <a:r>
              <a:rPr sz="1800" b="1" spc="-10" dirty="0">
                <a:latin typeface="Times New Roman"/>
                <a:cs typeface="Times New Roman"/>
              </a:rPr>
              <a:t>research </a:t>
            </a:r>
            <a:r>
              <a:rPr sz="1800" dirty="0">
                <a:latin typeface="Times New Roman"/>
                <a:cs typeface="Times New Roman"/>
              </a:rPr>
              <a:t>relating to the character of </a:t>
            </a:r>
            <a:r>
              <a:rPr sz="1800" spc="-5" dirty="0">
                <a:latin typeface="Times New Roman"/>
                <a:cs typeface="Times New Roman"/>
              </a:rPr>
              <a:t>soil </a:t>
            </a:r>
            <a:r>
              <a:rPr sz="1800" dirty="0">
                <a:latin typeface="Times New Roman"/>
                <a:cs typeface="Times New Roman"/>
              </a:rPr>
              <a:t>erosion and the preventive and  control </a:t>
            </a:r>
            <a:r>
              <a:rPr sz="1800" spc="-5" dirty="0">
                <a:latin typeface="Times New Roman"/>
                <a:cs typeface="Times New Roman"/>
              </a:rPr>
              <a:t>measures </a:t>
            </a:r>
            <a:r>
              <a:rPr sz="1800" dirty="0">
                <a:latin typeface="Times New Roman"/>
                <a:cs typeface="Times New Roman"/>
              </a:rPr>
              <a:t>needed; to publish the results of </a:t>
            </a:r>
            <a:r>
              <a:rPr sz="1800" spc="-5" dirty="0">
                <a:latin typeface="Times New Roman"/>
                <a:cs typeface="Times New Roman"/>
              </a:rPr>
              <a:t>such </a:t>
            </a:r>
            <a:r>
              <a:rPr sz="1800" dirty="0">
                <a:latin typeface="Times New Roman"/>
                <a:cs typeface="Times New Roman"/>
              </a:rPr>
              <a:t>surveys, investigations, or research; and to </a:t>
            </a:r>
            <a:r>
              <a:rPr sz="1800" spc="-5" dirty="0">
                <a:latin typeface="Times New Roman"/>
                <a:cs typeface="Times New Roman"/>
              </a:rPr>
              <a:t>disseminate  </a:t>
            </a:r>
            <a:r>
              <a:rPr sz="1800" dirty="0">
                <a:latin typeface="Times New Roman"/>
                <a:cs typeface="Times New Roman"/>
              </a:rPr>
              <a:t>information concerning such preventive and control </a:t>
            </a:r>
            <a:r>
              <a:rPr sz="1800" spc="-5" dirty="0">
                <a:latin typeface="Times New Roman"/>
                <a:cs typeface="Times New Roman"/>
              </a:rPr>
              <a:t>measures, </a:t>
            </a:r>
            <a:r>
              <a:rPr sz="1800" dirty="0">
                <a:latin typeface="Times New Roman"/>
                <a:cs typeface="Times New Roman"/>
              </a:rPr>
              <a:t>provided that in order to avoid duplication of research  activities, no district </a:t>
            </a:r>
            <a:r>
              <a:rPr sz="1800" spc="-5" dirty="0">
                <a:latin typeface="Times New Roman"/>
                <a:cs typeface="Times New Roman"/>
              </a:rPr>
              <a:t>shall </a:t>
            </a:r>
            <a:r>
              <a:rPr sz="1800" dirty="0">
                <a:latin typeface="Times New Roman"/>
                <a:cs typeface="Times New Roman"/>
              </a:rPr>
              <a:t>initiate any research program except in cooperation with the </a:t>
            </a:r>
            <a:r>
              <a:rPr sz="1800" spc="-5" dirty="0">
                <a:latin typeface="Times New Roman"/>
                <a:cs typeface="Times New Roman"/>
              </a:rPr>
              <a:t>government </a:t>
            </a:r>
            <a:r>
              <a:rPr sz="1800" dirty="0">
                <a:latin typeface="Times New Roman"/>
                <a:cs typeface="Times New Roman"/>
              </a:rPr>
              <a:t>of this state or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  of </a:t>
            </a:r>
            <a:r>
              <a:rPr sz="1800" spc="-5" dirty="0">
                <a:latin typeface="Times New Roman"/>
                <a:cs typeface="Times New Roman"/>
              </a:rPr>
              <a:t>its </a:t>
            </a:r>
            <a:r>
              <a:rPr sz="1800" dirty="0">
                <a:latin typeface="Times New Roman"/>
                <a:cs typeface="Times New Roman"/>
              </a:rPr>
              <a:t>agencies or </a:t>
            </a:r>
            <a:r>
              <a:rPr sz="1800" spc="-5" dirty="0">
                <a:latin typeface="Times New Roman"/>
                <a:cs typeface="Times New Roman"/>
              </a:rPr>
              <a:t>with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government </a:t>
            </a:r>
            <a:r>
              <a:rPr sz="1800" dirty="0">
                <a:latin typeface="Times New Roman"/>
                <a:cs typeface="Times New Roman"/>
              </a:rPr>
              <a:t>of the </a:t>
            </a:r>
            <a:r>
              <a:rPr sz="1800" spc="-5" dirty="0">
                <a:latin typeface="Times New Roman"/>
                <a:cs typeface="Times New Roman"/>
              </a:rPr>
              <a:t>United States </a:t>
            </a:r>
            <a:r>
              <a:rPr sz="1800" dirty="0">
                <a:latin typeface="Times New Roman"/>
                <a:cs typeface="Times New Roman"/>
              </a:rPr>
              <a:t>or any of its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agencies;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90000"/>
              </a:lnSpc>
              <a:spcBef>
                <a:spcPts val="994"/>
              </a:spcBef>
              <a:buFont typeface="Times New Roman"/>
              <a:buAutoNum type="arabicParenBoth"/>
              <a:tabLst>
                <a:tab pos="332740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b="1" spc="-5" dirty="0">
                <a:latin typeface="Times New Roman"/>
                <a:cs typeface="Times New Roman"/>
              </a:rPr>
              <a:t>conduct demonstrational </a:t>
            </a:r>
            <a:r>
              <a:rPr sz="1800" b="1" spc="-10" dirty="0">
                <a:latin typeface="Times New Roman"/>
                <a:cs typeface="Times New Roman"/>
              </a:rPr>
              <a:t>projects </a:t>
            </a:r>
            <a:r>
              <a:rPr sz="1800" b="1" dirty="0">
                <a:latin typeface="Times New Roman"/>
                <a:cs typeface="Times New Roman"/>
              </a:rPr>
              <a:t>within </a:t>
            </a:r>
            <a:r>
              <a:rPr sz="1800" b="1" spc="-5" dirty="0">
                <a:latin typeface="Times New Roman"/>
                <a:cs typeface="Times New Roman"/>
              </a:rPr>
              <a:t>the district on lands </a:t>
            </a:r>
            <a:r>
              <a:rPr sz="1800" b="1" dirty="0">
                <a:latin typeface="Times New Roman"/>
                <a:cs typeface="Times New Roman"/>
              </a:rPr>
              <a:t>owned or </a:t>
            </a:r>
            <a:r>
              <a:rPr sz="1800" b="1" spc="-5" dirty="0">
                <a:latin typeface="Times New Roman"/>
                <a:cs typeface="Times New Roman"/>
              </a:rPr>
              <a:t>controlled by this </a:t>
            </a:r>
            <a:r>
              <a:rPr sz="1800" b="1" dirty="0">
                <a:latin typeface="Times New Roman"/>
                <a:cs typeface="Times New Roman"/>
              </a:rPr>
              <a:t>state or any of </a:t>
            </a:r>
            <a:r>
              <a:rPr sz="1800" b="1" spc="-5" dirty="0">
                <a:latin typeface="Times New Roman"/>
                <a:cs typeface="Times New Roman"/>
              </a:rPr>
              <a:t>its  </a:t>
            </a:r>
            <a:r>
              <a:rPr sz="1800" b="1" dirty="0">
                <a:latin typeface="Times New Roman"/>
                <a:cs typeface="Times New Roman"/>
              </a:rPr>
              <a:t>agencies</a:t>
            </a:r>
            <a:r>
              <a:rPr sz="1800" dirty="0">
                <a:latin typeface="Times New Roman"/>
                <a:cs typeface="Times New Roman"/>
              </a:rPr>
              <a:t>, with the cooperation of the agency administering and having jurisdiction thereof, </a:t>
            </a:r>
            <a:r>
              <a:rPr sz="1800" b="1" spc="-5" dirty="0">
                <a:latin typeface="Times New Roman"/>
                <a:cs typeface="Times New Roman"/>
              </a:rPr>
              <a:t>and on </a:t>
            </a:r>
            <a:r>
              <a:rPr sz="1800" b="1" dirty="0">
                <a:latin typeface="Times New Roman"/>
                <a:cs typeface="Times New Roman"/>
              </a:rPr>
              <a:t>any other </a:t>
            </a:r>
            <a:r>
              <a:rPr sz="1800" b="1" spc="-5" dirty="0">
                <a:latin typeface="Times New Roman"/>
                <a:cs typeface="Times New Roman"/>
              </a:rPr>
              <a:t>lands  </a:t>
            </a:r>
            <a:r>
              <a:rPr sz="1800" b="1" dirty="0">
                <a:latin typeface="Times New Roman"/>
                <a:cs typeface="Times New Roman"/>
              </a:rPr>
              <a:t>within </a:t>
            </a:r>
            <a:r>
              <a:rPr sz="1800" b="1" spc="-5" dirty="0">
                <a:latin typeface="Times New Roman"/>
                <a:cs typeface="Times New Roman"/>
              </a:rPr>
              <a:t>the </a:t>
            </a:r>
            <a:r>
              <a:rPr sz="1800" b="1" dirty="0">
                <a:latin typeface="Times New Roman"/>
                <a:cs typeface="Times New Roman"/>
              </a:rPr>
              <a:t>district, </a:t>
            </a:r>
            <a:r>
              <a:rPr sz="1800" b="1" spc="-5" dirty="0">
                <a:latin typeface="Times New Roman"/>
                <a:cs typeface="Times New Roman"/>
              </a:rPr>
              <a:t>upon obtaining </a:t>
            </a:r>
            <a:r>
              <a:rPr sz="1800" b="1" dirty="0">
                <a:latin typeface="Times New Roman"/>
                <a:cs typeface="Times New Roman"/>
              </a:rPr>
              <a:t>the </a:t>
            </a:r>
            <a:r>
              <a:rPr sz="1800" b="1" spc="-5" dirty="0">
                <a:latin typeface="Times New Roman"/>
                <a:cs typeface="Times New Roman"/>
              </a:rPr>
              <a:t>consent </a:t>
            </a:r>
            <a:r>
              <a:rPr sz="1800" b="1" dirty="0">
                <a:latin typeface="Times New Roman"/>
                <a:cs typeface="Times New Roman"/>
              </a:rPr>
              <a:t>of the owner </a:t>
            </a:r>
            <a:r>
              <a:rPr sz="1800" b="1" spc="-5" dirty="0">
                <a:latin typeface="Times New Roman"/>
                <a:cs typeface="Times New Roman"/>
              </a:rPr>
              <a:t>and </a:t>
            </a:r>
            <a:r>
              <a:rPr sz="1800" b="1" dirty="0">
                <a:latin typeface="Times New Roman"/>
                <a:cs typeface="Times New Roman"/>
              </a:rPr>
              <a:t>occupiers of </a:t>
            </a:r>
            <a:r>
              <a:rPr sz="1800" b="1" spc="-5" dirty="0">
                <a:latin typeface="Times New Roman"/>
                <a:cs typeface="Times New Roman"/>
              </a:rPr>
              <a:t>such lands </a:t>
            </a:r>
            <a:r>
              <a:rPr sz="1800" dirty="0">
                <a:latin typeface="Times New Roman"/>
                <a:cs typeface="Times New Roman"/>
              </a:rPr>
              <a:t>or the necessary rights or  interests in such lands, in order to </a:t>
            </a:r>
            <a:r>
              <a:rPr sz="1800" spc="-5" dirty="0">
                <a:latin typeface="Times New Roman"/>
                <a:cs typeface="Times New Roman"/>
              </a:rPr>
              <a:t>demonstrate </a:t>
            </a:r>
            <a:r>
              <a:rPr sz="1800" dirty="0">
                <a:latin typeface="Times New Roman"/>
                <a:cs typeface="Times New Roman"/>
              </a:rPr>
              <a:t>by </a:t>
            </a:r>
            <a:r>
              <a:rPr sz="1800" spc="-5" dirty="0">
                <a:latin typeface="Times New Roman"/>
                <a:cs typeface="Times New Roman"/>
              </a:rPr>
              <a:t>example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means, methods,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measures </a:t>
            </a:r>
            <a:r>
              <a:rPr sz="1800" dirty="0">
                <a:latin typeface="Times New Roman"/>
                <a:cs typeface="Times New Roman"/>
              </a:rPr>
              <a:t>by which </a:t>
            </a:r>
            <a:r>
              <a:rPr sz="1800" spc="-5" dirty="0">
                <a:latin typeface="Times New Roman"/>
                <a:cs typeface="Times New Roman"/>
              </a:rPr>
              <a:t>soil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soil  </a:t>
            </a:r>
            <a:r>
              <a:rPr sz="1800" dirty="0">
                <a:latin typeface="Times New Roman"/>
                <a:cs typeface="Times New Roman"/>
              </a:rPr>
              <a:t>resources </a:t>
            </a:r>
            <a:r>
              <a:rPr sz="1800" spc="-5" dirty="0">
                <a:latin typeface="Times New Roman"/>
                <a:cs typeface="Times New Roman"/>
              </a:rPr>
              <a:t>may </a:t>
            </a:r>
            <a:r>
              <a:rPr sz="1800" dirty="0">
                <a:latin typeface="Times New Roman"/>
                <a:cs typeface="Times New Roman"/>
              </a:rPr>
              <a:t>be conserved and </a:t>
            </a:r>
            <a:r>
              <a:rPr sz="1800" spc="-5" dirty="0">
                <a:latin typeface="Times New Roman"/>
                <a:cs typeface="Times New Roman"/>
              </a:rPr>
              <a:t>soil </a:t>
            </a:r>
            <a:r>
              <a:rPr sz="1800" dirty="0">
                <a:latin typeface="Times New Roman"/>
                <a:cs typeface="Times New Roman"/>
              </a:rPr>
              <a:t>erosion in the form of </a:t>
            </a:r>
            <a:r>
              <a:rPr sz="1800" spc="-5" dirty="0">
                <a:latin typeface="Times New Roman"/>
                <a:cs typeface="Times New Roman"/>
              </a:rPr>
              <a:t>soil </a:t>
            </a:r>
            <a:r>
              <a:rPr sz="1800" dirty="0">
                <a:latin typeface="Times New Roman"/>
                <a:cs typeface="Times New Roman"/>
              </a:rPr>
              <a:t>blowing and </a:t>
            </a:r>
            <a:r>
              <a:rPr sz="1800" spc="-5" dirty="0">
                <a:latin typeface="Times New Roman"/>
                <a:cs typeface="Times New Roman"/>
              </a:rPr>
              <a:t>soil </a:t>
            </a:r>
            <a:r>
              <a:rPr sz="1800" dirty="0">
                <a:latin typeface="Times New Roman"/>
                <a:cs typeface="Times New Roman"/>
              </a:rPr>
              <a:t>washing </a:t>
            </a:r>
            <a:r>
              <a:rPr sz="1800" spc="-5" dirty="0">
                <a:latin typeface="Times New Roman"/>
                <a:cs typeface="Times New Roman"/>
              </a:rPr>
              <a:t>may </a:t>
            </a:r>
            <a:r>
              <a:rPr sz="1800" dirty="0">
                <a:latin typeface="Times New Roman"/>
                <a:cs typeface="Times New Roman"/>
              </a:rPr>
              <a:t>be prevented and  controlled;</a:t>
            </a:r>
            <a:endParaRPr sz="1800">
              <a:latin typeface="Times New Roman"/>
              <a:cs typeface="Times New Roman"/>
            </a:endParaRPr>
          </a:p>
          <a:p>
            <a:pPr marL="12700" marR="10160">
              <a:lnSpc>
                <a:spcPct val="90000"/>
              </a:lnSpc>
              <a:spcBef>
                <a:spcPts val="1010"/>
              </a:spcBef>
              <a:buFont typeface="Times New Roman"/>
              <a:buAutoNum type="arabicParenBoth"/>
              <a:tabLst>
                <a:tab pos="332740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b="1" dirty="0">
                <a:latin typeface="Times New Roman"/>
                <a:cs typeface="Times New Roman"/>
              </a:rPr>
              <a:t>carry </a:t>
            </a:r>
            <a:r>
              <a:rPr sz="1800" b="1" spc="-5" dirty="0">
                <a:latin typeface="Times New Roman"/>
                <a:cs typeface="Times New Roman"/>
              </a:rPr>
              <a:t>out preventive and </a:t>
            </a:r>
            <a:r>
              <a:rPr sz="1800" b="1" spc="-10" dirty="0">
                <a:latin typeface="Times New Roman"/>
                <a:cs typeface="Times New Roman"/>
              </a:rPr>
              <a:t>control measures </a:t>
            </a:r>
            <a:r>
              <a:rPr sz="1800" b="1" dirty="0">
                <a:latin typeface="Times New Roman"/>
                <a:cs typeface="Times New Roman"/>
              </a:rPr>
              <a:t>within </a:t>
            </a:r>
            <a:r>
              <a:rPr sz="1800" b="1" spc="-5" dirty="0">
                <a:latin typeface="Times New Roman"/>
                <a:cs typeface="Times New Roman"/>
              </a:rPr>
              <a:t>the </a:t>
            </a:r>
            <a:r>
              <a:rPr sz="1800" b="1" dirty="0">
                <a:latin typeface="Times New Roman"/>
                <a:cs typeface="Times New Roman"/>
              </a:rPr>
              <a:t>district</a:t>
            </a:r>
            <a:r>
              <a:rPr sz="1800" dirty="0">
                <a:latin typeface="Times New Roman"/>
                <a:cs typeface="Times New Roman"/>
              </a:rPr>
              <a:t>, including, but not </a:t>
            </a:r>
            <a:r>
              <a:rPr sz="1800" spc="-5" dirty="0">
                <a:latin typeface="Times New Roman"/>
                <a:cs typeface="Times New Roman"/>
              </a:rPr>
              <a:t>limited </a:t>
            </a:r>
            <a:r>
              <a:rPr sz="1800" dirty="0">
                <a:latin typeface="Times New Roman"/>
                <a:cs typeface="Times New Roman"/>
              </a:rPr>
              <a:t>to, engineering  operations, </a:t>
            </a:r>
            <a:r>
              <a:rPr sz="1800" spc="-5" dirty="0">
                <a:latin typeface="Times New Roman"/>
                <a:cs typeface="Times New Roman"/>
              </a:rPr>
              <a:t>methods </a:t>
            </a:r>
            <a:r>
              <a:rPr sz="1800" dirty="0">
                <a:latin typeface="Times New Roman"/>
                <a:cs typeface="Times New Roman"/>
              </a:rPr>
              <a:t>of cultivation, the </a:t>
            </a:r>
            <a:r>
              <a:rPr sz="1800" spc="-5" dirty="0">
                <a:latin typeface="Times New Roman"/>
                <a:cs typeface="Times New Roman"/>
              </a:rPr>
              <a:t>growing </a:t>
            </a:r>
            <a:r>
              <a:rPr sz="1800" dirty="0">
                <a:latin typeface="Times New Roman"/>
                <a:cs typeface="Times New Roman"/>
              </a:rPr>
              <a:t>of vegetation, changes in the </a:t>
            </a:r>
            <a:r>
              <a:rPr sz="1800" spc="-5" dirty="0">
                <a:latin typeface="Times New Roman"/>
                <a:cs typeface="Times New Roman"/>
              </a:rPr>
              <a:t>use </a:t>
            </a:r>
            <a:r>
              <a:rPr sz="1800" dirty="0">
                <a:latin typeface="Times New Roman"/>
                <a:cs typeface="Times New Roman"/>
              </a:rPr>
              <a:t>of land, </a:t>
            </a:r>
            <a:r>
              <a:rPr sz="1800" spc="-5" dirty="0">
                <a:latin typeface="Times New Roman"/>
                <a:cs typeface="Times New Roman"/>
              </a:rPr>
              <a:t>on </a:t>
            </a:r>
            <a:r>
              <a:rPr sz="1800" dirty="0">
                <a:latin typeface="Times New Roman"/>
                <a:cs typeface="Times New Roman"/>
              </a:rPr>
              <a:t>lands </a:t>
            </a:r>
            <a:r>
              <a:rPr sz="1800" spc="-5" dirty="0">
                <a:latin typeface="Times New Roman"/>
                <a:cs typeface="Times New Roman"/>
              </a:rPr>
              <a:t>owned or </a:t>
            </a:r>
            <a:r>
              <a:rPr sz="1800" dirty="0">
                <a:latin typeface="Times New Roman"/>
                <a:cs typeface="Times New Roman"/>
              </a:rPr>
              <a:t>controlled  by this </a:t>
            </a:r>
            <a:r>
              <a:rPr sz="1800" spc="-5" dirty="0">
                <a:latin typeface="Times New Roman"/>
                <a:cs typeface="Times New Roman"/>
              </a:rPr>
              <a:t>state </a:t>
            </a:r>
            <a:r>
              <a:rPr sz="1800" dirty="0">
                <a:latin typeface="Times New Roman"/>
                <a:cs typeface="Times New Roman"/>
              </a:rPr>
              <a:t>or any of </a:t>
            </a:r>
            <a:r>
              <a:rPr sz="1800" spc="-5" dirty="0">
                <a:latin typeface="Times New Roman"/>
                <a:cs typeface="Times New Roman"/>
              </a:rPr>
              <a:t>its </a:t>
            </a:r>
            <a:r>
              <a:rPr sz="1800" dirty="0">
                <a:latin typeface="Times New Roman"/>
                <a:cs typeface="Times New Roman"/>
              </a:rPr>
              <a:t>agencies, with the cooperation of the agency administering and having jurisdiction thereof,</a:t>
            </a:r>
            <a:r>
              <a:rPr sz="1800" spc="-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  on any other lands within the district, upon obtaining the consent of the owner and the occupiers of </a:t>
            </a:r>
            <a:r>
              <a:rPr sz="1800" spc="-5" dirty="0">
                <a:latin typeface="Times New Roman"/>
                <a:cs typeface="Times New Roman"/>
              </a:rPr>
              <a:t>such </a:t>
            </a:r>
            <a:r>
              <a:rPr sz="1800" dirty="0">
                <a:latin typeface="Times New Roman"/>
                <a:cs typeface="Times New Roman"/>
              </a:rPr>
              <a:t>lands or the  necessary rights or interests in </a:t>
            </a:r>
            <a:r>
              <a:rPr sz="1800" spc="-5" dirty="0">
                <a:latin typeface="Times New Roman"/>
                <a:cs typeface="Times New Roman"/>
              </a:rPr>
              <a:t>such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lands;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9885" y="406984"/>
            <a:ext cx="64115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District Supervisors’</a:t>
            </a:r>
            <a:r>
              <a:rPr spc="-380" dirty="0"/>
              <a:t> </a:t>
            </a:r>
            <a:r>
              <a:rPr dirty="0"/>
              <a:t>Powers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57521" y="1035557"/>
            <a:ext cx="30797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O.C.G.A. §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2-6-33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5642" y="2251328"/>
            <a:ext cx="10401300" cy="4011929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62230">
              <a:lnSpc>
                <a:spcPct val="90000"/>
              </a:lnSpc>
              <a:spcBef>
                <a:spcPts val="315"/>
              </a:spcBef>
              <a:buFont typeface="Times New Roman"/>
              <a:buAutoNum type="arabicParenBoth" startAt="4"/>
              <a:tabLst>
                <a:tab pos="332740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b="1" dirty="0">
                <a:latin typeface="Times New Roman"/>
                <a:cs typeface="Times New Roman"/>
              </a:rPr>
              <a:t>cooperate </a:t>
            </a:r>
            <a:r>
              <a:rPr sz="1800" b="1" spc="-5" dirty="0">
                <a:latin typeface="Times New Roman"/>
                <a:cs typeface="Times New Roman"/>
              </a:rPr>
              <a:t>and </a:t>
            </a:r>
            <a:r>
              <a:rPr sz="1800" b="1" dirty="0">
                <a:latin typeface="Times New Roman"/>
                <a:cs typeface="Times New Roman"/>
              </a:rPr>
              <a:t>enter into </a:t>
            </a:r>
            <a:r>
              <a:rPr sz="1800" b="1" spc="-5" dirty="0">
                <a:latin typeface="Times New Roman"/>
                <a:cs typeface="Times New Roman"/>
              </a:rPr>
              <a:t>agreements </a:t>
            </a:r>
            <a:r>
              <a:rPr sz="1800" b="1" dirty="0">
                <a:latin typeface="Times New Roman"/>
                <a:cs typeface="Times New Roman"/>
              </a:rPr>
              <a:t>with </a:t>
            </a:r>
            <a:r>
              <a:rPr sz="1800" b="1" spc="-5" dirty="0">
                <a:latin typeface="Times New Roman"/>
                <a:cs typeface="Times New Roman"/>
              </a:rPr>
              <a:t>and, </a:t>
            </a:r>
            <a:r>
              <a:rPr sz="1800" b="1" dirty="0">
                <a:latin typeface="Times New Roman"/>
                <a:cs typeface="Times New Roman"/>
              </a:rPr>
              <a:t>within </a:t>
            </a:r>
            <a:r>
              <a:rPr sz="1800" b="1" spc="-5" dirty="0">
                <a:latin typeface="Times New Roman"/>
                <a:cs typeface="Times New Roman"/>
              </a:rPr>
              <a:t>the </a:t>
            </a:r>
            <a:r>
              <a:rPr sz="1800" b="1" dirty="0">
                <a:latin typeface="Times New Roman"/>
                <a:cs typeface="Times New Roman"/>
              </a:rPr>
              <a:t>limits of </a:t>
            </a:r>
            <a:r>
              <a:rPr sz="1800" b="1" spc="-5" dirty="0">
                <a:latin typeface="Times New Roman"/>
                <a:cs typeface="Times New Roman"/>
              </a:rPr>
              <a:t>appropriations duly </a:t>
            </a:r>
            <a:r>
              <a:rPr sz="1800" b="1" dirty="0">
                <a:latin typeface="Times New Roman"/>
                <a:cs typeface="Times New Roman"/>
              </a:rPr>
              <a:t>made  available to </a:t>
            </a:r>
            <a:r>
              <a:rPr sz="1800" b="1" spc="-5" dirty="0">
                <a:latin typeface="Times New Roman"/>
                <a:cs typeface="Times New Roman"/>
              </a:rPr>
              <a:t>the district </a:t>
            </a:r>
            <a:r>
              <a:rPr sz="1800" b="1" spc="-10" dirty="0">
                <a:latin typeface="Times New Roman"/>
                <a:cs typeface="Times New Roman"/>
              </a:rPr>
              <a:t>by </a:t>
            </a:r>
            <a:r>
              <a:rPr sz="1800" b="1" spc="-20" dirty="0">
                <a:latin typeface="Times New Roman"/>
                <a:cs typeface="Times New Roman"/>
              </a:rPr>
              <a:t>law, </a:t>
            </a:r>
            <a:r>
              <a:rPr sz="1800" b="1" dirty="0">
                <a:latin typeface="Times New Roman"/>
                <a:cs typeface="Times New Roman"/>
              </a:rPr>
              <a:t>to </a:t>
            </a:r>
            <a:r>
              <a:rPr sz="1800" b="1" spc="-5" dirty="0">
                <a:latin typeface="Times New Roman"/>
                <a:cs typeface="Times New Roman"/>
              </a:rPr>
              <a:t>furnish financial </a:t>
            </a:r>
            <a:r>
              <a:rPr sz="1800" b="1" dirty="0">
                <a:latin typeface="Times New Roman"/>
                <a:cs typeface="Times New Roman"/>
              </a:rPr>
              <a:t>or other </a:t>
            </a:r>
            <a:r>
              <a:rPr sz="1800" b="1" spc="-5" dirty="0">
                <a:latin typeface="Times New Roman"/>
                <a:cs typeface="Times New Roman"/>
              </a:rPr>
              <a:t>aid </a:t>
            </a:r>
            <a:r>
              <a:rPr sz="1800" b="1" dirty="0">
                <a:latin typeface="Times New Roman"/>
                <a:cs typeface="Times New Roman"/>
              </a:rPr>
              <a:t>to any </a:t>
            </a:r>
            <a:r>
              <a:rPr sz="1800" b="1" spc="-15" dirty="0">
                <a:latin typeface="Times New Roman"/>
                <a:cs typeface="Times New Roman"/>
              </a:rPr>
              <a:t>agency, </a:t>
            </a:r>
            <a:r>
              <a:rPr sz="1800" b="1" dirty="0">
                <a:latin typeface="Times New Roman"/>
                <a:cs typeface="Times New Roman"/>
              </a:rPr>
              <a:t>governmental or otherwise,  or any owner or </a:t>
            </a:r>
            <a:r>
              <a:rPr sz="1800" b="1" spc="-5" dirty="0">
                <a:latin typeface="Times New Roman"/>
                <a:cs typeface="Times New Roman"/>
              </a:rPr>
              <a:t>occupier </a:t>
            </a:r>
            <a:r>
              <a:rPr sz="1800" b="1" dirty="0">
                <a:latin typeface="Times New Roman"/>
                <a:cs typeface="Times New Roman"/>
              </a:rPr>
              <a:t>of </a:t>
            </a:r>
            <a:r>
              <a:rPr sz="1800" b="1" spc="-5" dirty="0">
                <a:latin typeface="Times New Roman"/>
                <a:cs typeface="Times New Roman"/>
              </a:rPr>
              <a:t>lands </a:t>
            </a:r>
            <a:r>
              <a:rPr sz="1800" b="1" dirty="0">
                <a:latin typeface="Times New Roman"/>
                <a:cs typeface="Times New Roman"/>
              </a:rPr>
              <a:t>within </a:t>
            </a:r>
            <a:r>
              <a:rPr sz="1800" b="1" spc="-5" dirty="0">
                <a:latin typeface="Times New Roman"/>
                <a:cs typeface="Times New Roman"/>
              </a:rPr>
              <a:t>the district, in the </a:t>
            </a:r>
            <a:r>
              <a:rPr sz="1800" b="1" dirty="0">
                <a:latin typeface="Times New Roman"/>
                <a:cs typeface="Times New Roman"/>
              </a:rPr>
              <a:t>carrying </a:t>
            </a:r>
            <a:r>
              <a:rPr sz="1800" b="1" spc="-5" dirty="0">
                <a:latin typeface="Times New Roman"/>
                <a:cs typeface="Times New Roman"/>
              </a:rPr>
              <a:t>on </a:t>
            </a:r>
            <a:r>
              <a:rPr sz="1800" b="1" dirty="0">
                <a:latin typeface="Times New Roman"/>
                <a:cs typeface="Times New Roman"/>
              </a:rPr>
              <a:t>of </a:t>
            </a:r>
            <a:r>
              <a:rPr sz="1800" b="1" spc="-5" dirty="0">
                <a:latin typeface="Times New Roman"/>
                <a:cs typeface="Times New Roman"/>
              </a:rPr>
              <a:t>erosion control </a:t>
            </a:r>
            <a:r>
              <a:rPr sz="1800" b="1" dirty="0">
                <a:latin typeface="Times New Roman"/>
                <a:cs typeface="Times New Roman"/>
              </a:rPr>
              <a:t>or </a:t>
            </a:r>
            <a:r>
              <a:rPr sz="1800" b="1" spc="-5" dirty="0">
                <a:latin typeface="Times New Roman"/>
                <a:cs typeface="Times New Roman"/>
              </a:rPr>
              <a:t>prevention  operations </a:t>
            </a:r>
            <a:r>
              <a:rPr sz="1800" b="1" dirty="0">
                <a:latin typeface="Times New Roman"/>
                <a:cs typeface="Times New Roman"/>
              </a:rPr>
              <a:t>within </a:t>
            </a:r>
            <a:r>
              <a:rPr sz="1800" b="1" spc="-5" dirty="0">
                <a:latin typeface="Times New Roman"/>
                <a:cs typeface="Times New Roman"/>
              </a:rPr>
              <a:t>the </a:t>
            </a:r>
            <a:r>
              <a:rPr sz="1800" b="1" dirty="0">
                <a:latin typeface="Times New Roman"/>
                <a:cs typeface="Times New Roman"/>
              </a:rPr>
              <a:t>district</a:t>
            </a:r>
            <a:r>
              <a:rPr sz="1800" dirty="0">
                <a:latin typeface="Times New Roman"/>
                <a:cs typeface="Times New Roman"/>
              </a:rPr>
              <a:t>, </a:t>
            </a:r>
            <a:r>
              <a:rPr sz="1800" spc="-5" dirty="0">
                <a:latin typeface="Times New Roman"/>
                <a:cs typeface="Times New Roman"/>
              </a:rPr>
              <a:t>subject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such </a:t>
            </a:r>
            <a:r>
              <a:rPr sz="1800" dirty="0">
                <a:latin typeface="Times New Roman"/>
                <a:cs typeface="Times New Roman"/>
              </a:rPr>
              <a:t>conditions as the </a:t>
            </a:r>
            <a:r>
              <a:rPr sz="1800" spc="-5" dirty="0">
                <a:latin typeface="Times New Roman"/>
                <a:cs typeface="Times New Roman"/>
              </a:rPr>
              <a:t>supervisors </a:t>
            </a:r>
            <a:r>
              <a:rPr sz="1800" dirty="0">
                <a:latin typeface="Times New Roman"/>
                <a:cs typeface="Times New Roman"/>
              </a:rPr>
              <a:t>may deem </a:t>
            </a:r>
            <a:r>
              <a:rPr sz="1800" spc="-5" dirty="0">
                <a:latin typeface="Times New Roman"/>
                <a:cs typeface="Times New Roman"/>
              </a:rPr>
              <a:t>necessary </a:t>
            </a:r>
            <a:r>
              <a:rPr sz="1800" dirty="0">
                <a:latin typeface="Times New Roman"/>
                <a:cs typeface="Times New Roman"/>
              </a:rPr>
              <a:t>to advance the  </a:t>
            </a:r>
            <a:r>
              <a:rPr sz="1800" spc="-5" dirty="0">
                <a:latin typeface="Times New Roman"/>
                <a:cs typeface="Times New Roman"/>
              </a:rPr>
              <a:t>purposes of this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article;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90000"/>
              </a:lnSpc>
              <a:spcBef>
                <a:spcPts val="994"/>
              </a:spcBef>
              <a:buFont typeface="Times New Roman"/>
              <a:buAutoNum type="arabicParenBoth" startAt="4"/>
              <a:tabLst>
                <a:tab pos="332740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obtain options upon and to acquire, by purchase, exchange, lease, gift, grant, bequest, devise, or</a:t>
            </a:r>
            <a:r>
              <a:rPr sz="1800" spc="-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otherwise,  any </a:t>
            </a:r>
            <a:r>
              <a:rPr sz="1800" spc="-15" dirty="0">
                <a:latin typeface="Times New Roman"/>
                <a:cs typeface="Times New Roman"/>
              </a:rPr>
              <a:t>property, </a:t>
            </a:r>
            <a:r>
              <a:rPr sz="1800" dirty="0">
                <a:latin typeface="Times New Roman"/>
                <a:cs typeface="Times New Roman"/>
              </a:rPr>
              <a:t>real or personal, or any rights or interests therein; to </a:t>
            </a:r>
            <a:r>
              <a:rPr sz="1800" spc="-5" dirty="0">
                <a:latin typeface="Times New Roman"/>
                <a:cs typeface="Times New Roman"/>
              </a:rPr>
              <a:t>maintain, </a:t>
            </a:r>
            <a:r>
              <a:rPr sz="1800" spc="-10" dirty="0">
                <a:latin typeface="Times New Roman"/>
                <a:cs typeface="Times New Roman"/>
              </a:rPr>
              <a:t>administer,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improve </a:t>
            </a:r>
            <a:r>
              <a:rPr sz="1800" dirty="0">
                <a:latin typeface="Times New Roman"/>
                <a:cs typeface="Times New Roman"/>
              </a:rPr>
              <a:t>any  properties acquired; to receive </a:t>
            </a:r>
            <a:r>
              <a:rPr sz="1800" spc="-5" dirty="0">
                <a:latin typeface="Times New Roman"/>
                <a:cs typeface="Times New Roman"/>
              </a:rPr>
              <a:t>income </a:t>
            </a:r>
            <a:r>
              <a:rPr sz="1800" dirty="0">
                <a:latin typeface="Times New Roman"/>
                <a:cs typeface="Times New Roman"/>
              </a:rPr>
              <a:t>from such properties and to expend </a:t>
            </a:r>
            <a:r>
              <a:rPr sz="1800" spc="-5" dirty="0">
                <a:latin typeface="Times New Roman"/>
                <a:cs typeface="Times New Roman"/>
              </a:rPr>
              <a:t>such income </a:t>
            </a:r>
            <a:r>
              <a:rPr sz="1800" dirty="0">
                <a:latin typeface="Times New Roman"/>
                <a:cs typeface="Times New Roman"/>
              </a:rPr>
              <a:t>in carrying out the  </a:t>
            </a:r>
            <a:r>
              <a:rPr sz="1800" spc="-5" dirty="0">
                <a:latin typeface="Times New Roman"/>
                <a:cs typeface="Times New Roman"/>
              </a:rPr>
              <a:t>purposes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provisions of this </a:t>
            </a:r>
            <a:r>
              <a:rPr sz="1800" dirty="0">
                <a:latin typeface="Times New Roman"/>
                <a:cs typeface="Times New Roman"/>
              </a:rPr>
              <a:t>article; </a:t>
            </a:r>
            <a:r>
              <a:rPr sz="1800" spc="-5" dirty="0">
                <a:latin typeface="Times New Roman"/>
                <a:cs typeface="Times New Roman"/>
              </a:rPr>
              <a:t>and to sell, </a:t>
            </a:r>
            <a:r>
              <a:rPr sz="1800" dirty="0">
                <a:latin typeface="Times New Roman"/>
                <a:cs typeface="Times New Roman"/>
              </a:rPr>
              <a:t>lease, or otherwise </a:t>
            </a:r>
            <a:r>
              <a:rPr sz="1800" spc="-5" dirty="0">
                <a:latin typeface="Times New Roman"/>
                <a:cs typeface="Times New Roman"/>
              </a:rPr>
              <a:t>dispose </a:t>
            </a:r>
            <a:r>
              <a:rPr sz="1800" dirty="0">
                <a:latin typeface="Times New Roman"/>
                <a:cs typeface="Times New Roman"/>
              </a:rPr>
              <a:t>of any of </a:t>
            </a:r>
            <a:r>
              <a:rPr sz="1800" spc="-5" dirty="0">
                <a:latin typeface="Times New Roman"/>
                <a:cs typeface="Times New Roman"/>
              </a:rPr>
              <a:t>its </a:t>
            </a:r>
            <a:r>
              <a:rPr sz="1800" dirty="0">
                <a:latin typeface="Times New Roman"/>
                <a:cs typeface="Times New Roman"/>
              </a:rPr>
              <a:t>property or interests  therein, in furtherance of the </a:t>
            </a:r>
            <a:r>
              <a:rPr sz="1800" spc="-5" dirty="0">
                <a:latin typeface="Times New Roman"/>
                <a:cs typeface="Times New Roman"/>
              </a:rPr>
              <a:t>purposes </a:t>
            </a:r>
            <a:r>
              <a:rPr sz="1800" dirty="0">
                <a:latin typeface="Times New Roman"/>
                <a:cs typeface="Times New Roman"/>
              </a:rPr>
              <a:t>and provisions of </a:t>
            </a:r>
            <a:r>
              <a:rPr sz="1800" spc="-5" dirty="0">
                <a:latin typeface="Times New Roman"/>
                <a:cs typeface="Times New Roman"/>
              </a:rPr>
              <a:t>this </a:t>
            </a:r>
            <a:r>
              <a:rPr sz="1800" dirty="0">
                <a:latin typeface="Times New Roman"/>
                <a:cs typeface="Times New Roman"/>
              </a:rPr>
              <a:t>article, provided that title to all property acquired  shall be taken in the name of the State of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Georgia;</a:t>
            </a:r>
            <a:endParaRPr sz="1800">
              <a:latin typeface="Times New Roman"/>
              <a:cs typeface="Times New Roman"/>
            </a:endParaRPr>
          </a:p>
          <a:p>
            <a:pPr marL="12700" marR="93980">
              <a:lnSpc>
                <a:spcPct val="90000"/>
              </a:lnSpc>
              <a:spcBef>
                <a:spcPts val="1010"/>
              </a:spcBef>
              <a:buAutoNum type="arabicParenBoth" startAt="4"/>
              <a:tabLst>
                <a:tab pos="335915" algn="l"/>
              </a:tabLst>
            </a:pPr>
            <a:r>
              <a:rPr sz="1800" b="1" spc="-85" dirty="0">
                <a:latin typeface="Times New Roman"/>
                <a:cs typeface="Times New Roman"/>
              </a:rPr>
              <a:t>To </a:t>
            </a:r>
            <a:r>
              <a:rPr sz="1800" b="1" dirty="0">
                <a:latin typeface="Times New Roman"/>
                <a:cs typeface="Times New Roman"/>
              </a:rPr>
              <a:t>make available to landowners </a:t>
            </a:r>
            <a:r>
              <a:rPr sz="1800" b="1" spc="-5" dirty="0">
                <a:latin typeface="Times New Roman"/>
                <a:cs typeface="Times New Roman"/>
              </a:rPr>
              <a:t>and occupiers </a:t>
            </a:r>
            <a:r>
              <a:rPr sz="1800" b="1" dirty="0">
                <a:latin typeface="Times New Roman"/>
                <a:cs typeface="Times New Roman"/>
              </a:rPr>
              <a:t>of </a:t>
            </a:r>
            <a:r>
              <a:rPr sz="1800" b="1" spc="-5" dirty="0">
                <a:latin typeface="Times New Roman"/>
                <a:cs typeface="Times New Roman"/>
              </a:rPr>
              <a:t>land </a:t>
            </a:r>
            <a:r>
              <a:rPr sz="1800" b="1" dirty="0">
                <a:latin typeface="Times New Roman"/>
                <a:cs typeface="Times New Roman"/>
              </a:rPr>
              <a:t>within </a:t>
            </a:r>
            <a:r>
              <a:rPr sz="1800" b="1" spc="-5" dirty="0">
                <a:latin typeface="Times New Roman"/>
                <a:cs typeface="Times New Roman"/>
              </a:rPr>
              <a:t>the district, on such </a:t>
            </a:r>
            <a:r>
              <a:rPr sz="1800" b="1" dirty="0">
                <a:latin typeface="Times New Roman"/>
                <a:cs typeface="Times New Roman"/>
              </a:rPr>
              <a:t>terms </a:t>
            </a:r>
            <a:r>
              <a:rPr sz="1800" b="1" spc="-5" dirty="0">
                <a:latin typeface="Times New Roman"/>
                <a:cs typeface="Times New Roman"/>
              </a:rPr>
              <a:t>as </a:t>
            </a:r>
            <a:r>
              <a:rPr sz="1800" b="1" dirty="0">
                <a:latin typeface="Times New Roman"/>
                <a:cs typeface="Times New Roman"/>
              </a:rPr>
              <a:t>it  </a:t>
            </a:r>
            <a:r>
              <a:rPr sz="1800" b="1" spc="-5" dirty="0">
                <a:latin typeface="Times New Roman"/>
                <a:cs typeface="Times New Roman"/>
              </a:rPr>
              <a:t>prescribes, </a:t>
            </a:r>
            <a:r>
              <a:rPr sz="1800" b="1" dirty="0">
                <a:latin typeface="Times New Roman"/>
                <a:cs typeface="Times New Roman"/>
              </a:rPr>
              <a:t>agricultural </a:t>
            </a:r>
            <a:r>
              <a:rPr sz="1800" b="1" spc="-5" dirty="0">
                <a:latin typeface="Times New Roman"/>
                <a:cs typeface="Times New Roman"/>
              </a:rPr>
              <a:t>and </a:t>
            </a:r>
            <a:r>
              <a:rPr sz="1800" b="1" dirty="0">
                <a:latin typeface="Times New Roman"/>
                <a:cs typeface="Times New Roman"/>
              </a:rPr>
              <a:t>engineering machinery </a:t>
            </a:r>
            <a:r>
              <a:rPr sz="1800" b="1" spc="-5" dirty="0">
                <a:latin typeface="Times New Roman"/>
                <a:cs typeface="Times New Roman"/>
              </a:rPr>
              <a:t>and equipment, </a:t>
            </a:r>
            <a:r>
              <a:rPr sz="1800" b="1" spc="-20" dirty="0">
                <a:latin typeface="Times New Roman"/>
                <a:cs typeface="Times New Roman"/>
              </a:rPr>
              <a:t>fertilizer, </a:t>
            </a:r>
            <a:r>
              <a:rPr sz="1800" b="1" dirty="0">
                <a:latin typeface="Times New Roman"/>
                <a:cs typeface="Times New Roman"/>
              </a:rPr>
              <a:t>seeds and </a:t>
            </a:r>
            <a:r>
              <a:rPr sz="1800" b="1" spc="-5" dirty="0">
                <a:latin typeface="Times New Roman"/>
                <a:cs typeface="Times New Roman"/>
              </a:rPr>
              <a:t>seedlings, and  such </a:t>
            </a:r>
            <a:r>
              <a:rPr sz="1800" b="1" dirty="0">
                <a:latin typeface="Times New Roman"/>
                <a:cs typeface="Times New Roman"/>
              </a:rPr>
              <a:t>other material or </a:t>
            </a:r>
            <a:r>
              <a:rPr sz="1800" b="1" spc="-5" dirty="0">
                <a:latin typeface="Times New Roman"/>
                <a:cs typeface="Times New Roman"/>
              </a:rPr>
              <a:t>equipment as </a:t>
            </a:r>
            <a:r>
              <a:rPr sz="1800" b="1" spc="5" dirty="0">
                <a:latin typeface="Times New Roman"/>
                <a:cs typeface="Times New Roman"/>
              </a:rPr>
              <a:t>will </a:t>
            </a:r>
            <a:r>
              <a:rPr sz="1800" b="1" spc="-5" dirty="0">
                <a:latin typeface="Times New Roman"/>
                <a:cs typeface="Times New Roman"/>
              </a:rPr>
              <a:t>assist such </a:t>
            </a:r>
            <a:r>
              <a:rPr sz="1800" b="1" dirty="0">
                <a:latin typeface="Times New Roman"/>
                <a:cs typeface="Times New Roman"/>
              </a:rPr>
              <a:t>landowners </a:t>
            </a:r>
            <a:r>
              <a:rPr sz="1800" dirty="0">
                <a:latin typeface="Times New Roman"/>
                <a:cs typeface="Times New Roman"/>
              </a:rPr>
              <a:t>and occupiers of land to carry on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operations  upon their lands for the conservation of </a:t>
            </a:r>
            <a:r>
              <a:rPr sz="1800" spc="-5" dirty="0">
                <a:latin typeface="Times New Roman"/>
                <a:cs typeface="Times New Roman"/>
              </a:rPr>
              <a:t>soil </a:t>
            </a:r>
            <a:r>
              <a:rPr sz="1800" dirty="0">
                <a:latin typeface="Times New Roman"/>
                <a:cs typeface="Times New Roman"/>
              </a:rPr>
              <a:t>resources and for the prevention or control of </a:t>
            </a:r>
            <a:r>
              <a:rPr sz="1800" spc="-5" dirty="0">
                <a:latin typeface="Times New Roman"/>
                <a:cs typeface="Times New Roman"/>
              </a:rPr>
              <a:t>soil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erosion;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9885" y="406984"/>
            <a:ext cx="64115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District Supervisors’</a:t>
            </a:r>
            <a:r>
              <a:rPr spc="-380" dirty="0"/>
              <a:t> </a:t>
            </a:r>
            <a:r>
              <a:rPr dirty="0"/>
              <a:t>Powers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57521" y="1035557"/>
            <a:ext cx="30797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O.C.G.A. §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2-6-33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289428"/>
            <a:ext cx="11274425" cy="425894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1939"/>
              </a:lnSpc>
              <a:spcBef>
                <a:spcPts val="345"/>
              </a:spcBef>
              <a:buFont typeface="Times New Roman"/>
              <a:buAutoNum type="arabicParenBoth" startAt="7"/>
              <a:tabLst>
                <a:tab pos="332740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b="1" dirty="0">
                <a:latin typeface="Times New Roman"/>
                <a:cs typeface="Times New Roman"/>
              </a:rPr>
              <a:t>construct, </a:t>
            </a:r>
            <a:r>
              <a:rPr sz="1800" b="1" spc="-5" dirty="0">
                <a:latin typeface="Times New Roman"/>
                <a:cs typeface="Times New Roman"/>
              </a:rPr>
              <a:t>improve, and </a:t>
            </a:r>
            <a:r>
              <a:rPr sz="1800" b="1" dirty="0">
                <a:latin typeface="Times New Roman"/>
                <a:cs typeface="Times New Roman"/>
              </a:rPr>
              <a:t>maintain </a:t>
            </a:r>
            <a:r>
              <a:rPr sz="1800" b="1" spc="-5" dirty="0">
                <a:latin typeface="Times New Roman"/>
                <a:cs typeface="Times New Roman"/>
              </a:rPr>
              <a:t>such structures </a:t>
            </a:r>
            <a:r>
              <a:rPr sz="1800" b="1" dirty="0">
                <a:latin typeface="Times New Roman"/>
                <a:cs typeface="Times New Roman"/>
              </a:rPr>
              <a:t>as may </a:t>
            </a:r>
            <a:r>
              <a:rPr sz="1800" b="1" spc="-5" dirty="0">
                <a:latin typeface="Times New Roman"/>
                <a:cs typeface="Times New Roman"/>
              </a:rPr>
              <a:t>be </a:t>
            </a:r>
            <a:r>
              <a:rPr sz="1800" b="1" dirty="0">
                <a:latin typeface="Times New Roman"/>
                <a:cs typeface="Times New Roman"/>
              </a:rPr>
              <a:t>necessary </a:t>
            </a:r>
            <a:r>
              <a:rPr sz="1800" dirty="0">
                <a:latin typeface="Times New Roman"/>
                <a:cs typeface="Times New Roman"/>
              </a:rPr>
              <a:t>or convenient for the </a:t>
            </a:r>
            <a:r>
              <a:rPr sz="1800" spc="-5" dirty="0">
                <a:latin typeface="Times New Roman"/>
                <a:cs typeface="Times New Roman"/>
              </a:rPr>
              <a:t>performance </a:t>
            </a:r>
            <a:r>
              <a:rPr sz="1800" dirty="0">
                <a:latin typeface="Times New Roman"/>
                <a:cs typeface="Times New Roman"/>
              </a:rPr>
              <a:t>of any  of the operations authorized in </a:t>
            </a:r>
            <a:r>
              <a:rPr sz="1800" spc="-5" dirty="0">
                <a:latin typeface="Times New Roman"/>
                <a:cs typeface="Times New Roman"/>
              </a:rPr>
              <a:t>this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article;</a:t>
            </a:r>
            <a:endParaRPr sz="1800">
              <a:latin typeface="Times New Roman"/>
              <a:cs typeface="Times New Roman"/>
            </a:endParaRPr>
          </a:p>
          <a:p>
            <a:pPr marL="12700" marR="73660">
              <a:lnSpc>
                <a:spcPct val="90000"/>
              </a:lnSpc>
              <a:spcBef>
                <a:spcPts val="975"/>
              </a:spcBef>
              <a:buFont typeface="Times New Roman"/>
              <a:buAutoNum type="arabicParenBoth" startAt="7"/>
              <a:tabLst>
                <a:tab pos="332740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b="1" dirty="0">
                <a:latin typeface="Times New Roman"/>
                <a:cs typeface="Times New Roman"/>
              </a:rPr>
              <a:t>develop </a:t>
            </a:r>
            <a:r>
              <a:rPr sz="1800" b="1" spc="-5" dirty="0">
                <a:latin typeface="Times New Roman"/>
                <a:cs typeface="Times New Roman"/>
              </a:rPr>
              <a:t>comprehensive </a:t>
            </a:r>
            <a:r>
              <a:rPr sz="1800" b="1" dirty="0">
                <a:latin typeface="Times New Roman"/>
                <a:cs typeface="Times New Roman"/>
              </a:rPr>
              <a:t>plans for the conservation of soil </a:t>
            </a:r>
            <a:r>
              <a:rPr sz="1800" b="1" spc="-10" dirty="0">
                <a:latin typeface="Times New Roman"/>
                <a:cs typeface="Times New Roman"/>
              </a:rPr>
              <a:t>resources </a:t>
            </a:r>
            <a:r>
              <a:rPr sz="1800" b="1" dirty="0">
                <a:latin typeface="Times New Roman"/>
                <a:cs typeface="Times New Roman"/>
              </a:rPr>
              <a:t>and for the </a:t>
            </a:r>
            <a:r>
              <a:rPr sz="1800" b="1" spc="-5" dirty="0">
                <a:latin typeface="Times New Roman"/>
                <a:cs typeface="Times New Roman"/>
              </a:rPr>
              <a:t>control </a:t>
            </a:r>
            <a:r>
              <a:rPr sz="1800" b="1" dirty="0">
                <a:latin typeface="Times New Roman"/>
                <a:cs typeface="Times New Roman"/>
              </a:rPr>
              <a:t>and </a:t>
            </a:r>
            <a:r>
              <a:rPr sz="1800" b="1" spc="-5" dirty="0">
                <a:latin typeface="Times New Roman"/>
                <a:cs typeface="Times New Roman"/>
              </a:rPr>
              <a:t>prevention </a:t>
            </a:r>
            <a:r>
              <a:rPr sz="1800" b="1" dirty="0">
                <a:latin typeface="Times New Roman"/>
                <a:cs typeface="Times New Roman"/>
              </a:rPr>
              <a:t>of soil  </a:t>
            </a:r>
            <a:r>
              <a:rPr sz="1800" b="1" spc="-5" dirty="0">
                <a:latin typeface="Times New Roman"/>
                <a:cs typeface="Times New Roman"/>
              </a:rPr>
              <a:t>erosion </a:t>
            </a:r>
            <a:r>
              <a:rPr sz="1800" b="1" dirty="0">
                <a:latin typeface="Times New Roman"/>
                <a:cs typeface="Times New Roman"/>
              </a:rPr>
              <a:t>within </a:t>
            </a:r>
            <a:r>
              <a:rPr sz="1800" b="1" spc="-5" dirty="0">
                <a:latin typeface="Times New Roman"/>
                <a:cs typeface="Times New Roman"/>
              </a:rPr>
              <a:t>the </a:t>
            </a:r>
            <a:r>
              <a:rPr sz="1800" b="1" dirty="0">
                <a:latin typeface="Times New Roman"/>
                <a:cs typeface="Times New Roman"/>
              </a:rPr>
              <a:t>district</a:t>
            </a:r>
            <a:r>
              <a:rPr sz="1800" dirty="0">
                <a:latin typeface="Times New Roman"/>
                <a:cs typeface="Times New Roman"/>
              </a:rPr>
              <a:t>, which plans shall </a:t>
            </a:r>
            <a:r>
              <a:rPr sz="1800" spc="-15" dirty="0">
                <a:latin typeface="Times New Roman"/>
                <a:cs typeface="Times New Roman"/>
              </a:rPr>
              <a:t>specify,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such </a:t>
            </a:r>
            <a:r>
              <a:rPr sz="1800" dirty="0">
                <a:latin typeface="Times New Roman"/>
                <a:cs typeface="Times New Roman"/>
              </a:rPr>
              <a:t>detail </a:t>
            </a:r>
            <a:r>
              <a:rPr sz="1800" spc="-5" dirty="0">
                <a:latin typeface="Times New Roman"/>
                <a:cs typeface="Times New Roman"/>
              </a:rPr>
              <a:t>as may </a:t>
            </a:r>
            <a:r>
              <a:rPr sz="1800" dirty="0">
                <a:latin typeface="Times New Roman"/>
                <a:cs typeface="Times New Roman"/>
              </a:rPr>
              <a:t>be </a:t>
            </a:r>
            <a:r>
              <a:rPr sz="1800" spc="-5" dirty="0">
                <a:latin typeface="Times New Roman"/>
                <a:cs typeface="Times New Roman"/>
              </a:rPr>
              <a:t>possible, </a:t>
            </a:r>
            <a:r>
              <a:rPr sz="1800" dirty="0">
                <a:latin typeface="Times New Roman"/>
                <a:cs typeface="Times New Roman"/>
              </a:rPr>
              <a:t>the acts, procedures,  </a:t>
            </a:r>
            <a:r>
              <a:rPr sz="1800" spc="-5" dirty="0">
                <a:latin typeface="Times New Roman"/>
                <a:cs typeface="Times New Roman"/>
              </a:rPr>
              <a:t>performances, </a:t>
            </a:r>
            <a:r>
              <a:rPr sz="1800" dirty="0">
                <a:latin typeface="Times New Roman"/>
                <a:cs typeface="Times New Roman"/>
              </a:rPr>
              <a:t>and avoidances which are necessary or desirable for the </a:t>
            </a:r>
            <a:r>
              <a:rPr sz="1800" spc="-5" dirty="0">
                <a:latin typeface="Times New Roman"/>
                <a:cs typeface="Times New Roman"/>
              </a:rPr>
              <a:t>effectuation </a:t>
            </a:r>
            <a:r>
              <a:rPr sz="1800" dirty="0">
                <a:latin typeface="Times New Roman"/>
                <a:cs typeface="Times New Roman"/>
              </a:rPr>
              <a:t>of such plans, including engineering  operations, </a:t>
            </a:r>
            <a:r>
              <a:rPr sz="1800" spc="-5" dirty="0">
                <a:latin typeface="Times New Roman"/>
                <a:cs typeface="Times New Roman"/>
              </a:rPr>
              <a:t>methods </a:t>
            </a:r>
            <a:r>
              <a:rPr sz="1800" dirty="0">
                <a:latin typeface="Times New Roman"/>
                <a:cs typeface="Times New Roman"/>
              </a:rPr>
              <a:t>of cultivation, the growing of vegetation, cropping </a:t>
            </a:r>
            <a:r>
              <a:rPr sz="1800" spc="-5" dirty="0">
                <a:latin typeface="Times New Roman"/>
                <a:cs typeface="Times New Roman"/>
              </a:rPr>
              <a:t>programs, </a:t>
            </a:r>
            <a:r>
              <a:rPr sz="1800" dirty="0">
                <a:latin typeface="Times New Roman"/>
                <a:cs typeface="Times New Roman"/>
              </a:rPr>
              <a:t>tillage practices, and changes in the </a:t>
            </a:r>
            <a:r>
              <a:rPr sz="1800" spc="-5" dirty="0">
                <a:latin typeface="Times New Roman"/>
                <a:cs typeface="Times New Roman"/>
              </a:rPr>
              <a:t>use  </a:t>
            </a:r>
            <a:r>
              <a:rPr sz="1800" dirty="0">
                <a:latin typeface="Times New Roman"/>
                <a:cs typeface="Times New Roman"/>
              </a:rPr>
              <a:t>of land; and to publish such plans and information and bring them to the attention of </a:t>
            </a:r>
            <a:r>
              <a:rPr sz="1800" spc="-5" dirty="0">
                <a:latin typeface="Times New Roman"/>
                <a:cs typeface="Times New Roman"/>
              </a:rPr>
              <a:t>owners </a:t>
            </a:r>
            <a:r>
              <a:rPr sz="1800" dirty="0">
                <a:latin typeface="Times New Roman"/>
                <a:cs typeface="Times New Roman"/>
              </a:rPr>
              <a:t>and occupiers of lands</a:t>
            </a:r>
            <a:r>
              <a:rPr sz="1800" spc="-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within  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district;</a:t>
            </a:r>
            <a:endParaRPr sz="1800">
              <a:latin typeface="Times New Roman"/>
              <a:cs typeface="Times New Roman"/>
            </a:endParaRPr>
          </a:p>
          <a:p>
            <a:pPr marL="12700" marR="48260">
              <a:lnSpc>
                <a:spcPct val="90000"/>
              </a:lnSpc>
              <a:spcBef>
                <a:spcPts val="1010"/>
              </a:spcBef>
              <a:buFont typeface="Times New Roman"/>
              <a:buAutoNum type="arabicParenBoth" startAt="7"/>
              <a:tabLst>
                <a:tab pos="332740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take </a:t>
            </a:r>
            <a:r>
              <a:rPr sz="1800" spc="-15" dirty="0">
                <a:latin typeface="Times New Roman"/>
                <a:cs typeface="Times New Roman"/>
              </a:rPr>
              <a:t>over, </a:t>
            </a:r>
            <a:r>
              <a:rPr sz="1800" dirty="0">
                <a:latin typeface="Times New Roman"/>
                <a:cs typeface="Times New Roman"/>
              </a:rPr>
              <a:t>by purchase, lease, or otherwise, and to </a:t>
            </a:r>
            <a:r>
              <a:rPr sz="1800" spc="-5" dirty="0">
                <a:latin typeface="Times New Roman"/>
                <a:cs typeface="Times New Roman"/>
              </a:rPr>
              <a:t>administer </a:t>
            </a:r>
            <a:r>
              <a:rPr sz="1800" dirty="0">
                <a:latin typeface="Times New Roman"/>
                <a:cs typeface="Times New Roman"/>
              </a:rPr>
              <a:t>any </a:t>
            </a:r>
            <a:r>
              <a:rPr sz="1800" spc="-5" dirty="0">
                <a:latin typeface="Times New Roman"/>
                <a:cs typeface="Times New Roman"/>
              </a:rPr>
              <a:t>soil </a:t>
            </a:r>
            <a:r>
              <a:rPr sz="1800" dirty="0">
                <a:latin typeface="Times New Roman"/>
                <a:cs typeface="Times New Roman"/>
              </a:rPr>
              <a:t>conservation, erosion control, or erosion  prevention project located within its boundaries which </a:t>
            </a:r>
            <a:r>
              <a:rPr sz="1800" spc="-5" dirty="0">
                <a:latin typeface="Times New Roman"/>
                <a:cs typeface="Times New Roman"/>
              </a:rPr>
              <a:t>was first </a:t>
            </a:r>
            <a:r>
              <a:rPr sz="1800" dirty="0">
                <a:latin typeface="Times New Roman"/>
                <a:cs typeface="Times New Roman"/>
              </a:rPr>
              <a:t>undertaken by the United States or any of its agencies or  by this </a:t>
            </a:r>
            <a:r>
              <a:rPr sz="1800" spc="-5" dirty="0">
                <a:latin typeface="Times New Roman"/>
                <a:cs typeface="Times New Roman"/>
              </a:rPr>
              <a:t>state </a:t>
            </a:r>
            <a:r>
              <a:rPr sz="1800" dirty="0">
                <a:latin typeface="Times New Roman"/>
                <a:cs typeface="Times New Roman"/>
              </a:rPr>
              <a:t>or any of </a:t>
            </a:r>
            <a:r>
              <a:rPr sz="1800" spc="-5" dirty="0">
                <a:latin typeface="Times New Roman"/>
                <a:cs typeface="Times New Roman"/>
              </a:rPr>
              <a:t>its </a:t>
            </a:r>
            <a:r>
              <a:rPr sz="1800" dirty="0">
                <a:latin typeface="Times New Roman"/>
                <a:cs typeface="Times New Roman"/>
              </a:rPr>
              <a:t>agencies; to </a:t>
            </a:r>
            <a:r>
              <a:rPr sz="1800" spc="-5" dirty="0">
                <a:latin typeface="Times New Roman"/>
                <a:cs typeface="Times New Roman"/>
              </a:rPr>
              <a:t>manage, as </a:t>
            </a:r>
            <a:r>
              <a:rPr sz="1800" dirty="0">
                <a:latin typeface="Times New Roman"/>
                <a:cs typeface="Times New Roman"/>
              </a:rPr>
              <a:t>agent of the United States or any of </a:t>
            </a:r>
            <a:r>
              <a:rPr sz="1800" spc="-5" dirty="0">
                <a:latin typeface="Times New Roman"/>
                <a:cs typeface="Times New Roman"/>
              </a:rPr>
              <a:t>its </a:t>
            </a:r>
            <a:r>
              <a:rPr sz="1800" dirty="0">
                <a:latin typeface="Times New Roman"/>
                <a:cs typeface="Times New Roman"/>
              </a:rPr>
              <a:t>agencies or of this state or any of  its agencies, any </a:t>
            </a:r>
            <a:r>
              <a:rPr sz="1800" spc="-5" dirty="0">
                <a:latin typeface="Times New Roman"/>
                <a:cs typeface="Times New Roman"/>
              </a:rPr>
              <a:t>soil </a:t>
            </a:r>
            <a:r>
              <a:rPr sz="1800" dirty="0">
                <a:latin typeface="Times New Roman"/>
                <a:cs typeface="Times New Roman"/>
              </a:rPr>
              <a:t>conservation, erosion control, or erosion prevention project within its boundaries; to act </a:t>
            </a:r>
            <a:r>
              <a:rPr sz="1800" spc="-5" dirty="0">
                <a:latin typeface="Times New Roman"/>
                <a:cs typeface="Times New Roman"/>
              </a:rPr>
              <a:t>as </a:t>
            </a:r>
            <a:r>
              <a:rPr sz="1800" dirty="0">
                <a:latin typeface="Times New Roman"/>
                <a:cs typeface="Times New Roman"/>
              </a:rPr>
              <a:t>agent </a:t>
            </a:r>
            <a:r>
              <a:rPr sz="1800" spc="15" dirty="0">
                <a:latin typeface="Times New Roman"/>
                <a:cs typeface="Times New Roman"/>
              </a:rPr>
              <a:t>for  </a:t>
            </a:r>
            <a:r>
              <a:rPr sz="1800" dirty="0">
                <a:latin typeface="Times New Roman"/>
                <a:cs typeface="Times New Roman"/>
              </a:rPr>
              <a:t>the United States or any of its agencies or for </a:t>
            </a:r>
            <a:r>
              <a:rPr sz="1800" spc="-5" dirty="0">
                <a:latin typeface="Times New Roman"/>
                <a:cs typeface="Times New Roman"/>
              </a:rPr>
              <a:t>this </a:t>
            </a:r>
            <a:r>
              <a:rPr sz="1800" dirty="0">
                <a:latin typeface="Times New Roman"/>
                <a:cs typeface="Times New Roman"/>
              </a:rPr>
              <a:t>state or any of its agencies, in connection with the acquisition,  construction, operation, or administration of any </a:t>
            </a:r>
            <a:r>
              <a:rPr sz="1800" spc="-5" dirty="0">
                <a:latin typeface="Times New Roman"/>
                <a:cs typeface="Times New Roman"/>
              </a:rPr>
              <a:t>soil </a:t>
            </a:r>
            <a:r>
              <a:rPr sz="1800" dirty="0">
                <a:latin typeface="Times New Roman"/>
                <a:cs typeface="Times New Roman"/>
              </a:rPr>
              <a:t>conservation, erosion control, or erosion prevention project within</a:t>
            </a:r>
            <a:r>
              <a:rPr sz="1800" spc="-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its  boundaries; to accept donations, gifts, and contributions in </a:t>
            </a:r>
            <a:r>
              <a:rPr sz="1800" spc="-20" dirty="0">
                <a:latin typeface="Times New Roman"/>
                <a:cs typeface="Times New Roman"/>
              </a:rPr>
              <a:t>money, </a:t>
            </a:r>
            <a:r>
              <a:rPr sz="1800" dirty="0">
                <a:latin typeface="Times New Roman"/>
                <a:cs typeface="Times New Roman"/>
              </a:rPr>
              <a:t>services, materials, or otherwise from the United States  or any of </a:t>
            </a:r>
            <a:r>
              <a:rPr sz="1800" spc="-5" dirty="0">
                <a:latin typeface="Times New Roman"/>
                <a:cs typeface="Times New Roman"/>
              </a:rPr>
              <a:t>its </a:t>
            </a:r>
            <a:r>
              <a:rPr sz="1800" dirty="0">
                <a:latin typeface="Times New Roman"/>
                <a:cs typeface="Times New Roman"/>
              </a:rPr>
              <a:t>agencies, from this state or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(cont.)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9885" y="406984"/>
            <a:ext cx="64115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District Supervisors’</a:t>
            </a:r>
            <a:r>
              <a:rPr spc="-380" dirty="0"/>
              <a:t> </a:t>
            </a:r>
            <a:r>
              <a:rPr dirty="0"/>
              <a:t>Powers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57521" y="1035557"/>
            <a:ext cx="30797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O.C.G.A. §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2-6-33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2794508"/>
            <a:ext cx="10352405" cy="166116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761365">
              <a:lnSpc>
                <a:spcPts val="1939"/>
              </a:lnSpc>
              <a:spcBef>
                <a:spcPts val="345"/>
              </a:spcBef>
              <a:buFont typeface="Times New Roman"/>
              <a:buAutoNum type="arabicParenBoth" startAt="9"/>
              <a:tabLst>
                <a:tab pos="394335" algn="l"/>
              </a:tabLst>
            </a:pPr>
            <a:r>
              <a:rPr sz="1800" dirty="0">
                <a:latin typeface="Times New Roman"/>
                <a:cs typeface="Times New Roman"/>
              </a:rPr>
              <a:t>(cont.) or from others and to </a:t>
            </a:r>
            <a:r>
              <a:rPr sz="1800" spc="-5" dirty="0">
                <a:latin typeface="Times New Roman"/>
                <a:cs typeface="Times New Roman"/>
              </a:rPr>
              <a:t>use </a:t>
            </a:r>
            <a:r>
              <a:rPr sz="1800" dirty="0">
                <a:latin typeface="Times New Roman"/>
                <a:cs typeface="Times New Roman"/>
              </a:rPr>
              <a:t>or expend such </a:t>
            </a:r>
            <a:r>
              <a:rPr sz="1800" spc="-20" dirty="0">
                <a:latin typeface="Times New Roman"/>
                <a:cs typeface="Times New Roman"/>
              </a:rPr>
              <a:t>money, </a:t>
            </a:r>
            <a:r>
              <a:rPr sz="1800" dirty="0">
                <a:latin typeface="Times New Roman"/>
                <a:cs typeface="Times New Roman"/>
              </a:rPr>
              <a:t>services, materials, or other contributions</a:t>
            </a:r>
            <a:r>
              <a:rPr sz="1800" spc="-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  carrying on its operations, including </a:t>
            </a:r>
            <a:r>
              <a:rPr sz="1800" spc="-5" dirty="0">
                <a:latin typeface="Times New Roman"/>
                <a:cs typeface="Times New Roman"/>
              </a:rPr>
              <a:t>promotion </a:t>
            </a:r>
            <a:r>
              <a:rPr sz="1800" dirty="0">
                <a:latin typeface="Times New Roman"/>
                <a:cs typeface="Times New Roman"/>
              </a:rPr>
              <a:t>of conservation and conservation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education;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90000"/>
              </a:lnSpc>
              <a:spcBef>
                <a:spcPts val="975"/>
              </a:spcBef>
              <a:buFont typeface="Times New Roman"/>
              <a:buAutoNum type="arabicParenBoth" startAt="9"/>
              <a:tabLst>
                <a:tab pos="447675" algn="l"/>
              </a:tabLst>
            </a:pPr>
            <a:r>
              <a:rPr sz="1800" spc="-60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have a </a:t>
            </a:r>
            <a:r>
              <a:rPr sz="1800" spc="-5" dirty="0">
                <a:latin typeface="Times New Roman"/>
                <a:cs typeface="Times New Roman"/>
              </a:rPr>
              <a:t>seal, </a:t>
            </a:r>
            <a:r>
              <a:rPr sz="1800" dirty="0">
                <a:latin typeface="Times New Roman"/>
                <a:cs typeface="Times New Roman"/>
              </a:rPr>
              <a:t>which </a:t>
            </a:r>
            <a:r>
              <a:rPr sz="1800" spc="-5" dirty="0">
                <a:latin typeface="Times New Roman"/>
                <a:cs typeface="Times New Roman"/>
              </a:rPr>
              <a:t>shall </a:t>
            </a:r>
            <a:r>
              <a:rPr sz="1800" dirty="0">
                <a:latin typeface="Times New Roman"/>
                <a:cs typeface="Times New Roman"/>
              </a:rPr>
              <a:t>be judicially noticed; to have perpetual </a:t>
            </a:r>
            <a:r>
              <a:rPr sz="1800" spc="-5" dirty="0">
                <a:latin typeface="Times New Roman"/>
                <a:cs typeface="Times New Roman"/>
              </a:rPr>
              <a:t>succession </a:t>
            </a:r>
            <a:r>
              <a:rPr sz="1800" dirty="0">
                <a:latin typeface="Times New Roman"/>
                <a:cs typeface="Times New Roman"/>
              </a:rPr>
              <a:t>unless terminated </a:t>
            </a:r>
            <a:r>
              <a:rPr sz="1800" spc="-5" dirty="0">
                <a:latin typeface="Times New Roman"/>
                <a:cs typeface="Times New Roman"/>
              </a:rPr>
              <a:t>as </a:t>
            </a:r>
            <a:r>
              <a:rPr sz="1800" dirty="0">
                <a:latin typeface="Times New Roman"/>
                <a:cs typeface="Times New Roman"/>
              </a:rPr>
              <a:t>provided  in </a:t>
            </a:r>
            <a:r>
              <a:rPr sz="1800" spc="-5" dirty="0">
                <a:latin typeface="Times New Roman"/>
                <a:cs typeface="Times New Roman"/>
              </a:rPr>
              <a:t>this </a:t>
            </a:r>
            <a:r>
              <a:rPr sz="1800" dirty="0">
                <a:latin typeface="Times New Roman"/>
                <a:cs typeface="Times New Roman"/>
              </a:rPr>
              <a:t>article; to </a:t>
            </a:r>
            <a:r>
              <a:rPr sz="1800" spc="-5" dirty="0">
                <a:latin typeface="Times New Roman"/>
                <a:cs typeface="Times New Roman"/>
              </a:rPr>
              <a:t>make </a:t>
            </a:r>
            <a:r>
              <a:rPr sz="1800" dirty="0">
                <a:latin typeface="Times New Roman"/>
                <a:cs typeface="Times New Roman"/>
              </a:rPr>
              <a:t>and execute contracts and other instruments necessary or convenient to the exercise of its  </a:t>
            </a:r>
            <a:r>
              <a:rPr sz="1800" spc="-5" dirty="0">
                <a:latin typeface="Times New Roman"/>
                <a:cs typeface="Times New Roman"/>
              </a:rPr>
              <a:t>powers; </a:t>
            </a:r>
            <a:r>
              <a:rPr sz="1800" dirty="0">
                <a:latin typeface="Times New Roman"/>
                <a:cs typeface="Times New Roman"/>
              </a:rPr>
              <a:t>and to </a:t>
            </a:r>
            <a:r>
              <a:rPr sz="1800" spc="-5" dirty="0">
                <a:latin typeface="Times New Roman"/>
                <a:cs typeface="Times New Roman"/>
              </a:rPr>
              <a:t>make, amend,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repeal </a:t>
            </a:r>
            <a:r>
              <a:rPr sz="1800" dirty="0">
                <a:latin typeface="Times New Roman"/>
                <a:cs typeface="Times New Roman"/>
              </a:rPr>
              <a:t>rules and regulations not inconsistent with this article, in order to carry  into </a:t>
            </a:r>
            <a:r>
              <a:rPr sz="1800" spc="-5" dirty="0">
                <a:latin typeface="Times New Roman"/>
                <a:cs typeface="Times New Roman"/>
              </a:rPr>
              <a:t>effect </a:t>
            </a:r>
            <a:r>
              <a:rPr sz="1800" dirty="0">
                <a:latin typeface="Times New Roman"/>
                <a:cs typeface="Times New Roman"/>
              </a:rPr>
              <a:t>its purposes and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powers.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dirty="0"/>
              <a:t>Erosion and Sedimentation</a:t>
            </a:r>
            <a:r>
              <a:rPr spc="-350" dirty="0"/>
              <a:t> </a:t>
            </a:r>
            <a:r>
              <a:rPr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06061" y="1803857"/>
            <a:ext cx="35814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O.C.G.A </a:t>
            </a:r>
            <a:r>
              <a:rPr sz="2800" spc="-5" dirty="0">
                <a:latin typeface="Times New Roman"/>
                <a:cs typeface="Times New Roman"/>
              </a:rPr>
              <a:t>§ </a:t>
            </a:r>
            <a:r>
              <a:rPr sz="2800" dirty="0">
                <a:latin typeface="Times New Roman"/>
                <a:cs typeface="Times New Roman"/>
              </a:rPr>
              <a:t>12-7-1 </a:t>
            </a:r>
            <a:r>
              <a:rPr sz="2800" i="1" spc="-5" dirty="0">
                <a:latin typeface="Times New Roman"/>
                <a:cs typeface="Times New Roman"/>
              </a:rPr>
              <a:t>et</a:t>
            </a:r>
            <a:r>
              <a:rPr sz="2800" i="1" spc="-170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Times New Roman"/>
                <a:cs typeface="Times New Roman"/>
              </a:rPr>
              <a:t>seq.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533400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8801" y="626440"/>
            <a:ext cx="69957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Erosion and Sedimentation</a:t>
            </a:r>
            <a:r>
              <a:rPr spc="-350" dirty="0"/>
              <a:t> </a:t>
            </a:r>
            <a:r>
              <a:rPr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16606"/>
            <a:ext cx="10282555" cy="326707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469900" marR="5080" indent="-457834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1975, the </a:t>
            </a:r>
            <a:r>
              <a:rPr sz="2800" spc="-10" dirty="0">
                <a:latin typeface="Times New Roman"/>
                <a:cs typeface="Times New Roman"/>
              </a:rPr>
              <a:t>Georgia </a:t>
            </a:r>
            <a:r>
              <a:rPr sz="2800" spc="-5" dirty="0">
                <a:latin typeface="Times New Roman"/>
                <a:cs typeface="Times New Roman"/>
              </a:rPr>
              <a:t>Legislature enacted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Erosion and  Sedimentation Act after it </a:t>
            </a:r>
            <a:r>
              <a:rPr sz="2800" dirty="0">
                <a:latin typeface="Times New Roman"/>
                <a:cs typeface="Times New Roman"/>
              </a:rPr>
              <a:t>found </a:t>
            </a:r>
            <a:r>
              <a:rPr sz="2800" spc="-5" dirty="0">
                <a:latin typeface="Times New Roman"/>
                <a:cs typeface="Times New Roman"/>
              </a:rPr>
              <a:t>that soil erosion and sediment  </a:t>
            </a:r>
            <a:r>
              <a:rPr sz="2800" dirty="0">
                <a:latin typeface="Times New Roman"/>
                <a:cs typeface="Times New Roman"/>
              </a:rPr>
              <a:t>deposition onto </a:t>
            </a:r>
            <a:r>
              <a:rPr sz="2800" spc="-5" dirty="0">
                <a:latin typeface="Times New Roman"/>
                <a:cs typeface="Times New Roman"/>
              </a:rPr>
              <a:t>land and </a:t>
            </a:r>
            <a:r>
              <a:rPr sz="2800" dirty="0">
                <a:latin typeface="Times New Roman"/>
                <a:cs typeface="Times New Roman"/>
              </a:rPr>
              <a:t>into </a:t>
            </a:r>
            <a:r>
              <a:rPr sz="2800" spc="-5" dirty="0">
                <a:latin typeface="Times New Roman"/>
                <a:cs typeface="Times New Roman"/>
              </a:rPr>
              <a:t>waters within the state </a:t>
            </a:r>
            <a:r>
              <a:rPr sz="2800" spc="-10" dirty="0">
                <a:latin typeface="Times New Roman"/>
                <a:cs typeface="Times New Roman"/>
              </a:rPr>
              <a:t>was </a:t>
            </a:r>
            <a:r>
              <a:rPr sz="2800" spc="-5" dirty="0">
                <a:latin typeface="Times New Roman"/>
                <a:cs typeface="Times New Roman"/>
              </a:rPr>
              <a:t>occurring  as a result of widespread failure to apply proper soil practices in land  clearing, soil </a:t>
            </a:r>
            <a:r>
              <a:rPr sz="2800" spc="-10" dirty="0">
                <a:latin typeface="Times New Roman"/>
                <a:cs typeface="Times New Roman"/>
              </a:rPr>
              <a:t>movement, </a:t>
            </a:r>
            <a:r>
              <a:rPr sz="2800" spc="-5" dirty="0">
                <a:latin typeface="Times New Roman"/>
                <a:cs typeface="Times New Roman"/>
              </a:rPr>
              <a:t>and construction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activities.</a:t>
            </a:r>
            <a:endParaRPr sz="2800">
              <a:latin typeface="Times New Roman"/>
              <a:cs typeface="Times New Roman"/>
            </a:endParaRPr>
          </a:p>
          <a:p>
            <a:pPr marL="469900" marR="104775" indent="-457834">
              <a:lnSpc>
                <a:spcPct val="90000"/>
              </a:lnSpc>
              <a:spcBef>
                <a:spcPts val="994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800" spc="-5" dirty="0">
                <a:latin typeface="Times New Roman"/>
                <a:cs typeface="Times New Roman"/>
              </a:rPr>
              <a:t>This widespread </a:t>
            </a:r>
            <a:r>
              <a:rPr sz="2800" dirty="0">
                <a:latin typeface="Times New Roman"/>
                <a:cs typeface="Times New Roman"/>
              </a:rPr>
              <a:t>failure </a:t>
            </a:r>
            <a:r>
              <a:rPr sz="2800" spc="-5" dirty="0">
                <a:latin typeface="Times New Roman"/>
                <a:cs typeface="Times New Roman"/>
              </a:rPr>
              <a:t>resulted in </a:t>
            </a:r>
            <a:r>
              <a:rPr sz="2800" dirty="0">
                <a:latin typeface="Times New Roman"/>
                <a:cs typeface="Times New Roman"/>
              </a:rPr>
              <a:t>pollution </a:t>
            </a:r>
            <a:r>
              <a:rPr sz="2800" spc="-5" dirty="0">
                <a:latin typeface="Times New Roman"/>
                <a:cs typeface="Times New Roman"/>
              </a:rPr>
              <a:t>of state water and  damage to domestic, agricultural, recreational, fish and wildlife, and  other resource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uses.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4008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2265" y="626440"/>
            <a:ext cx="48869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Important</a:t>
            </a:r>
            <a:r>
              <a:rPr spc="-70" dirty="0"/>
              <a:t> </a:t>
            </a:r>
            <a:r>
              <a:rPr dirty="0"/>
              <a:t>Definitions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31262"/>
            <a:ext cx="10364470" cy="377761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5600" marR="367665" indent="-343535">
              <a:lnSpc>
                <a:spcPts val="2690"/>
              </a:lnSpc>
              <a:spcBef>
                <a:spcPts val="74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“Erosion and sediment control plan” </a:t>
            </a:r>
            <a:r>
              <a:rPr sz="2800" spc="-10" dirty="0">
                <a:latin typeface="Times New Roman"/>
                <a:cs typeface="Times New Roman"/>
              </a:rPr>
              <a:t>means </a:t>
            </a:r>
            <a:r>
              <a:rPr sz="2800" spc="-5" dirty="0">
                <a:latin typeface="Times New Roman"/>
                <a:cs typeface="Times New Roman"/>
              </a:rPr>
              <a:t>a plan </a:t>
            </a:r>
            <a:r>
              <a:rPr sz="2800" dirty="0">
                <a:latin typeface="Times New Roman"/>
                <a:cs typeface="Times New Roman"/>
              </a:rPr>
              <a:t>for the </a:t>
            </a:r>
            <a:r>
              <a:rPr sz="2800" spc="-5" dirty="0">
                <a:latin typeface="Times New Roman"/>
                <a:cs typeface="Times New Roman"/>
              </a:rPr>
              <a:t>control of  soil erosion and sediment resulting from a </a:t>
            </a:r>
            <a:r>
              <a:rPr sz="2800" dirty="0">
                <a:latin typeface="Times New Roman"/>
                <a:cs typeface="Times New Roman"/>
              </a:rPr>
              <a:t>land-disturbing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activity.</a:t>
            </a:r>
            <a:endParaRPr sz="2800">
              <a:latin typeface="Times New Roman"/>
              <a:cs typeface="Times New Roman"/>
            </a:endParaRPr>
          </a:p>
          <a:p>
            <a:pPr marL="355600" marR="34925" indent="-343535">
              <a:lnSpc>
                <a:spcPct val="80000"/>
              </a:lnSpc>
              <a:spcBef>
                <a:spcPts val="10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dirty="0">
                <a:latin typeface="Times New Roman"/>
                <a:cs typeface="Times New Roman"/>
              </a:rPr>
              <a:t>“Land-disturbing </a:t>
            </a:r>
            <a:r>
              <a:rPr sz="2800" spc="-5" dirty="0">
                <a:latin typeface="Times New Roman"/>
                <a:cs typeface="Times New Roman"/>
              </a:rPr>
              <a:t>activity” </a:t>
            </a:r>
            <a:r>
              <a:rPr sz="2800" spc="-10" dirty="0">
                <a:latin typeface="Times New Roman"/>
                <a:cs typeface="Times New Roman"/>
              </a:rPr>
              <a:t>means </a:t>
            </a:r>
            <a:r>
              <a:rPr sz="2800" spc="-5" dirty="0">
                <a:latin typeface="Times New Roman"/>
                <a:cs typeface="Times New Roman"/>
              </a:rPr>
              <a:t>any activity which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result in  soil erosion from water or wind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movements </a:t>
            </a:r>
            <a:r>
              <a:rPr sz="2800" spc="-5" dirty="0">
                <a:latin typeface="Times New Roman"/>
                <a:cs typeface="Times New Roman"/>
              </a:rPr>
              <a:t>of sediments </a:t>
            </a:r>
            <a:r>
              <a:rPr sz="2800" dirty="0">
                <a:latin typeface="Times New Roman"/>
                <a:cs typeface="Times New Roman"/>
              </a:rPr>
              <a:t>into  </a:t>
            </a:r>
            <a:r>
              <a:rPr sz="2800" spc="-5" dirty="0">
                <a:latin typeface="Times New Roman"/>
                <a:cs typeface="Times New Roman"/>
              </a:rPr>
              <a:t>state water or onto lands within the state, including, </a:t>
            </a:r>
            <a:r>
              <a:rPr sz="2800" dirty="0">
                <a:latin typeface="Times New Roman"/>
                <a:cs typeface="Times New Roman"/>
              </a:rPr>
              <a:t>but not </a:t>
            </a:r>
            <a:r>
              <a:rPr sz="2800" spc="-5" dirty="0">
                <a:latin typeface="Times New Roman"/>
                <a:cs typeface="Times New Roman"/>
              </a:rPr>
              <a:t>limited </a:t>
            </a:r>
            <a:r>
              <a:rPr sz="2800" dirty="0">
                <a:latin typeface="Times New Roman"/>
                <a:cs typeface="Times New Roman"/>
              </a:rPr>
              <a:t>to,  </a:t>
            </a:r>
            <a:r>
              <a:rPr sz="2800" spc="-5" dirty="0">
                <a:latin typeface="Times New Roman"/>
                <a:cs typeface="Times New Roman"/>
              </a:rPr>
              <a:t>clearing, dredging, </a:t>
            </a:r>
            <a:r>
              <a:rPr sz="2800" dirty="0">
                <a:latin typeface="Times New Roman"/>
                <a:cs typeface="Times New Roman"/>
              </a:rPr>
              <a:t>grading, </a:t>
            </a:r>
            <a:r>
              <a:rPr sz="2800" spc="-5" dirty="0">
                <a:latin typeface="Times New Roman"/>
                <a:cs typeface="Times New Roman"/>
              </a:rPr>
              <a:t>excavating, </a:t>
            </a:r>
            <a:r>
              <a:rPr sz="2800" dirty="0">
                <a:latin typeface="Times New Roman"/>
                <a:cs typeface="Times New Roman"/>
              </a:rPr>
              <a:t>transporting,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filling </a:t>
            </a:r>
            <a:r>
              <a:rPr sz="2800" spc="-5" dirty="0">
                <a:latin typeface="Times New Roman"/>
                <a:cs typeface="Times New Roman"/>
              </a:rPr>
              <a:t>of  land </a:t>
            </a:r>
            <a:r>
              <a:rPr sz="2800" dirty="0">
                <a:latin typeface="Times New Roman"/>
                <a:cs typeface="Times New Roman"/>
              </a:rPr>
              <a:t>but </a:t>
            </a:r>
            <a:r>
              <a:rPr sz="2800" spc="-5" dirty="0">
                <a:latin typeface="Times New Roman"/>
                <a:cs typeface="Times New Roman"/>
              </a:rPr>
              <a:t>not agricultural practices as described in O.C.G.A.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§12-7-17.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>
              <a:lnSpc>
                <a:spcPts val="2690"/>
              </a:lnSpc>
              <a:spcBef>
                <a:spcPts val="9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“Local issuing authority” </a:t>
            </a:r>
            <a:r>
              <a:rPr sz="2800" spc="-10" dirty="0">
                <a:latin typeface="Times New Roman"/>
                <a:cs typeface="Times New Roman"/>
              </a:rPr>
              <a:t>means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governing authority of </a:t>
            </a:r>
            <a:r>
              <a:rPr sz="2800" spc="-10" dirty="0">
                <a:latin typeface="Times New Roman"/>
                <a:cs typeface="Times New Roman"/>
              </a:rPr>
              <a:t>any  </a:t>
            </a:r>
            <a:r>
              <a:rPr sz="2800" spc="-5" dirty="0">
                <a:latin typeface="Times New Roman"/>
                <a:cs typeface="Times New Roman"/>
              </a:rPr>
              <a:t>county or municipality certified </a:t>
            </a:r>
            <a:r>
              <a:rPr sz="2800" dirty="0">
                <a:latin typeface="Times New Roman"/>
                <a:cs typeface="Times New Roman"/>
              </a:rPr>
              <a:t>pursuant </a:t>
            </a:r>
            <a:r>
              <a:rPr sz="2800" spc="-5" dirty="0">
                <a:latin typeface="Times New Roman"/>
                <a:cs typeface="Times New Roman"/>
              </a:rPr>
              <a:t>to subsection (a) of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O.C.G.A</a:t>
            </a:r>
            <a:endParaRPr sz="2800">
              <a:latin typeface="Times New Roman"/>
              <a:cs typeface="Times New Roman"/>
            </a:endParaRPr>
          </a:p>
          <a:p>
            <a:pPr marL="355600">
              <a:lnSpc>
                <a:spcPts val="2710"/>
              </a:lnSpc>
            </a:pPr>
            <a:r>
              <a:rPr sz="2800" spc="-5" dirty="0">
                <a:latin typeface="Times New Roman"/>
                <a:cs typeface="Times New Roman"/>
              </a:rPr>
              <a:t>§ 12-7-8.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365759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380" y="114680"/>
            <a:ext cx="609600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indent="281940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Erosion </a:t>
            </a:r>
            <a:r>
              <a:rPr sz="4000" dirty="0"/>
              <a:t>and </a:t>
            </a:r>
            <a:r>
              <a:rPr sz="4000" spc="-5" dirty="0"/>
              <a:t>Sedimentation  Act Permits </a:t>
            </a:r>
            <a:r>
              <a:rPr sz="4000" spc="-10" dirty="0"/>
              <a:t>O.C.G.A</a:t>
            </a:r>
            <a:r>
              <a:rPr sz="4000" spc="-170" dirty="0"/>
              <a:t> </a:t>
            </a:r>
            <a:r>
              <a:rPr sz="4000" spc="-5" dirty="0"/>
              <a:t>§12-7-7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2129154"/>
            <a:ext cx="10302240" cy="384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ts val="245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latin typeface="Times New Roman"/>
                <a:cs typeface="Times New Roman"/>
              </a:rPr>
              <a:t>No </a:t>
            </a:r>
            <a:r>
              <a:rPr sz="2400" dirty="0">
                <a:latin typeface="Times New Roman"/>
                <a:cs typeface="Times New Roman"/>
              </a:rPr>
              <a:t>land-disturbing </a:t>
            </a:r>
            <a:r>
              <a:rPr sz="2400" spc="-5" dirty="0">
                <a:latin typeface="Times New Roman"/>
                <a:cs typeface="Times New Roman"/>
              </a:rPr>
              <a:t>activities </a:t>
            </a:r>
            <a:r>
              <a:rPr sz="2400" dirty="0">
                <a:latin typeface="Times New Roman"/>
                <a:cs typeface="Times New Roman"/>
              </a:rPr>
              <a:t>shall be conducted in this state without the</a:t>
            </a:r>
            <a:r>
              <a:rPr sz="2400" spc="-20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operator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ts val="2014"/>
              </a:lnSpc>
            </a:pPr>
            <a:r>
              <a:rPr sz="2400" spc="-5" dirty="0">
                <a:latin typeface="Times New Roman"/>
                <a:cs typeface="Times New Roman"/>
              </a:rPr>
              <a:t>first </a:t>
            </a:r>
            <a:r>
              <a:rPr sz="2400" dirty="0">
                <a:latin typeface="Times New Roman"/>
                <a:cs typeface="Times New Roman"/>
              </a:rPr>
              <a:t>securing a </a:t>
            </a:r>
            <a:r>
              <a:rPr sz="2400" spc="-5" dirty="0">
                <a:latin typeface="Times New Roman"/>
                <a:cs typeface="Times New Roman"/>
              </a:rPr>
              <a:t>permit </a:t>
            </a:r>
            <a:r>
              <a:rPr sz="2400" dirty="0">
                <a:latin typeface="Times New Roman"/>
                <a:cs typeface="Times New Roman"/>
              </a:rPr>
              <a:t>from a local issuing authority or providing notice of</a:t>
            </a:r>
            <a:r>
              <a:rPr sz="2400" spc="-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intent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ts val="2014"/>
              </a:lnSpc>
            </a:pPr>
            <a:r>
              <a:rPr sz="2400" dirty="0">
                <a:latin typeface="Times New Roman"/>
                <a:cs typeface="Times New Roman"/>
              </a:rPr>
              <a:t>to the division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required by the Act. </a:t>
            </a:r>
            <a:r>
              <a:rPr sz="2400" spc="-5" dirty="0">
                <a:latin typeface="Times New Roman"/>
                <a:cs typeface="Times New Roman"/>
              </a:rPr>
              <a:t>No permit </a:t>
            </a:r>
            <a:r>
              <a:rPr sz="2400" dirty="0">
                <a:latin typeface="Times New Roman"/>
                <a:cs typeface="Times New Roman"/>
              </a:rPr>
              <a:t>shall be issued unless there </a:t>
            </a:r>
            <a:r>
              <a:rPr sz="2400" spc="-5" dirty="0">
                <a:latin typeface="Times New Roman"/>
                <a:cs typeface="Times New Roman"/>
              </a:rPr>
              <a:t>is</a:t>
            </a:r>
            <a:r>
              <a:rPr sz="2400" spc="-3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endParaRPr sz="2400">
              <a:latin typeface="Times New Roman"/>
              <a:cs typeface="Times New Roman"/>
            </a:endParaRPr>
          </a:p>
          <a:p>
            <a:pPr marL="355600" marR="784225">
              <a:lnSpc>
                <a:spcPct val="70000"/>
              </a:lnSpc>
              <a:spcBef>
                <a:spcPts val="430"/>
              </a:spcBef>
            </a:pPr>
            <a:r>
              <a:rPr sz="2400" dirty="0">
                <a:latin typeface="Times New Roman"/>
                <a:cs typeface="Times New Roman"/>
              </a:rPr>
              <a:t>erosion and </a:t>
            </a:r>
            <a:r>
              <a:rPr sz="2400" spc="-5" dirty="0">
                <a:latin typeface="Times New Roman"/>
                <a:cs typeface="Times New Roman"/>
              </a:rPr>
              <a:t>sediment </a:t>
            </a:r>
            <a:r>
              <a:rPr sz="2400" dirty="0">
                <a:latin typeface="Times New Roman"/>
                <a:cs typeface="Times New Roman"/>
              </a:rPr>
              <a:t>control plan approved by the appropriate district </a:t>
            </a:r>
            <a:r>
              <a:rPr sz="2400" spc="-5" dirty="0">
                <a:latin typeface="Times New Roman"/>
                <a:cs typeface="Times New Roman"/>
              </a:rPr>
              <a:t>as</a:t>
            </a:r>
            <a:r>
              <a:rPr sz="2400" spc="-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  required by </a:t>
            </a:r>
            <a:r>
              <a:rPr sz="2400" spc="-5" dirty="0">
                <a:latin typeface="Times New Roman"/>
                <a:cs typeface="Times New Roman"/>
              </a:rPr>
              <a:t>O.C.G.A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§12-7-10.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ts val="2450"/>
              </a:lnSpc>
              <a:spcBef>
                <a:spcPts val="14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If a </a:t>
            </a:r>
            <a:r>
              <a:rPr sz="2400" spc="-5" dirty="0">
                <a:latin typeface="Times New Roman"/>
                <a:cs typeface="Times New Roman"/>
              </a:rPr>
              <a:t>permit </a:t>
            </a:r>
            <a:r>
              <a:rPr sz="2400" dirty="0">
                <a:latin typeface="Times New Roman"/>
                <a:cs typeface="Times New Roman"/>
              </a:rPr>
              <a:t>applicant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had </a:t>
            </a:r>
            <a:r>
              <a:rPr sz="2400" spc="-5" dirty="0">
                <a:latin typeface="Times New Roman"/>
                <a:cs typeface="Times New Roman"/>
              </a:rPr>
              <a:t>two </a:t>
            </a:r>
            <a:r>
              <a:rPr sz="2400" dirty="0">
                <a:latin typeface="Times New Roman"/>
                <a:cs typeface="Times New Roman"/>
              </a:rPr>
              <a:t>or </a:t>
            </a:r>
            <a:r>
              <a:rPr sz="2400" spc="-5" dirty="0">
                <a:latin typeface="Times New Roman"/>
                <a:cs typeface="Times New Roman"/>
              </a:rPr>
              <a:t>more </a:t>
            </a:r>
            <a:r>
              <a:rPr sz="2400" dirty="0">
                <a:latin typeface="Times New Roman"/>
                <a:cs typeface="Times New Roman"/>
              </a:rPr>
              <a:t>violations of previous </a:t>
            </a:r>
            <a:r>
              <a:rPr sz="2400" spc="-5" dirty="0">
                <a:latin typeface="Times New Roman"/>
                <a:cs typeface="Times New Roman"/>
              </a:rPr>
              <a:t>permits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endParaRPr sz="2400">
              <a:latin typeface="Times New Roman"/>
              <a:cs typeface="Times New Roman"/>
            </a:endParaRPr>
          </a:p>
          <a:p>
            <a:pPr marL="355600" marR="902335">
              <a:lnSpc>
                <a:spcPct val="70000"/>
              </a:lnSpc>
              <a:spcBef>
                <a:spcPts val="434"/>
              </a:spcBef>
            </a:pPr>
            <a:r>
              <a:rPr sz="2400" spc="-5" dirty="0">
                <a:latin typeface="Times New Roman"/>
                <a:cs typeface="Times New Roman"/>
              </a:rPr>
              <a:t>Act within </a:t>
            </a:r>
            <a:r>
              <a:rPr sz="2400" dirty="0">
                <a:latin typeface="Times New Roman"/>
                <a:cs typeface="Times New Roman"/>
              </a:rPr>
              <a:t>three years prior to the date of </a:t>
            </a:r>
            <a:r>
              <a:rPr sz="2400" spc="-5" dirty="0">
                <a:latin typeface="Times New Roman"/>
                <a:cs typeface="Times New Roman"/>
              </a:rPr>
              <a:t>filing </a:t>
            </a:r>
            <a:r>
              <a:rPr sz="2400" dirty="0">
                <a:latin typeface="Times New Roman"/>
                <a:cs typeface="Times New Roman"/>
              </a:rPr>
              <a:t>the application under  consideration, the local issuing authority </a:t>
            </a:r>
            <a:r>
              <a:rPr sz="2400" spc="-10" dirty="0">
                <a:latin typeface="Times New Roman"/>
                <a:cs typeface="Times New Roman"/>
              </a:rPr>
              <a:t>may </a:t>
            </a:r>
            <a:r>
              <a:rPr sz="2400" dirty="0">
                <a:latin typeface="Times New Roman"/>
                <a:cs typeface="Times New Roman"/>
              </a:rPr>
              <a:t>deny the </a:t>
            </a:r>
            <a:r>
              <a:rPr sz="2400" spc="-5" dirty="0">
                <a:latin typeface="Times New Roman"/>
                <a:cs typeface="Times New Roman"/>
              </a:rPr>
              <a:t>permit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application.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ts val="2450"/>
              </a:lnSpc>
              <a:spcBef>
                <a:spcPts val="1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latin typeface="Times New Roman"/>
                <a:cs typeface="Times New Roman"/>
              </a:rPr>
              <a:t>Permits </a:t>
            </a:r>
            <a:r>
              <a:rPr sz="2400" dirty="0">
                <a:latin typeface="Times New Roman"/>
                <a:cs typeface="Times New Roman"/>
              </a:rPr>
              <a:t>shall be issued </a:t>
            </a:r>
            <a:r>
              <a:rPr sz="2400" spc="-5" dirty="0">
                <a:latin typeface="Times New Roman"/>
                <a:cs typeface="Times New Roman"/>
              </a:rPr>
              <a:t>or </a:t>
            </a:r>
            <a:r>
              <a:rPr sz="2400" dirty="0">
                <a:latin typeface="Times New Roman"/>
                <a:cs typeface="Times New Roman"/>
              </a:rPr>
              <a:t>denied as soon as practicable after the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application</a:t>
            </a:r>
            <a:endParaRPr sz="2400">
              <a:latin typeface="Times New Roman"/>
              <a:cs typeface="Times New Roman"/>
            </a:endParaRPr>
          </a:p>
          <a:p>
            <a:pPr marL="355600" marR="194310">
              <a:lnSpc>
                <a:spcPct val="70000"/>
              </a:lnSpc>
              <a:spcBef>
                <a:spcPts val="434"/>
              </a:spcBef>
            </a:pPr>
            <a:r>
              <a:rPr sz="2400" dirty="0">
                <a:latin typeface="Times New Roman"/>
                <a:cs typeface="Times New Roman"/>
              </a:rPr>
              <a:t>therefor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been filed with the local issuing </a:t>
            </a:r>
            <a:r>
              <a:rPr sz="2400" spc="-15" dirty="0">
                <a:latin typeface="Times New Roman"/>
                <a:cs typeface="Times New Roman"/>
              </a:rPr>
              <a:t>authority, </a:t>
            </a:r>
            <a:r>
              <a:rPr sz="2400" dirty="0">
                <a:latin typeface="Times New Roman"/>
                <a:cs typeface="Times New Roman"/>
              </a:rPr>
              <a:t>but in any event not</a:t>
            </a:r>
            <a:r>
              <a:rPr sz="2400" spc="-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later  than 45 days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thereafter.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70000"/>
              </a:lnSpc>
              <a:spcBef>
                <a:spcPts val="99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The local issuing </a:t>
            </a:r>
            <a:r>
              <a:rPr sz="2400" spc="-20" dirty="0">
                <a:latin typeface="Times New Roman"/>
                <a:cs typeface="Times New Roman"/>
              </a:rPr>
              <a:t>authority, </a:t>
            </a:r>
            <a:r>
              <a:rPr sz="2400" dirty="0">
                <a:latin typeface="Times New Roman"/>
                <a:cs typeface="Times New Roman"/>
              </a:rPr>
              <a:t>upon denial of a </a:t>
            </a:r>
            <a:r>
              <a:rPr sz="2400" spc="-5" dirty="0">
                <a:latin typeface="Times New Roman"/>
                <a:cs typeface="Times New Roman"/>
              </a:rPr>
              <a:t>permit, </a:t>
            </a:r>
            <a:r>
              <a:rPr sz="2400" dirty="0">
                <a:latin typeface="Times New Roman"/>
                <a:cs typeface="Times New Roman"/>
              </a:rPr>
              <a:t>shall state its reasons for the  denial, setting </a:t>
            </a:r>
            <a:r>
              <a:rPr sz="2400" spc="-5" dirty="0">
                <a:latin typeface="Times New Roman"/>
                <a:cs typeface="Times New Roman"/>
              </a:rPr>
              <a:t>forth specifically </a:t>
            </a:r>
            <a:r>
              <a:rPr sz="2400" dirty="0">
                <a:latin typeface="Times New Roman"/>
                <a:cs typeface="Times New Roman"/>
              </a:rPr>
              <a:t>wherein such application is </a:t>
            </a:r>
            <a:r>
              <a:rPr sz="2400" spc="-5" dirty="0">
                <a:latin typeface="Times New Roman"/>
                <a:cs typeface="Times New Roman"/>
              </a:rPr>
              <a:t>found </a:t>
            </a:r>
            <a:r>
              <a:rPr sz="2400" dirty="0">
                <a:latin typeface="Times New Roman"/>
                <a:cs typeface="Times New Roman"/>
              </a:rPr>
              <a:t>to be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deficient.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89397" y="626440"/>
            <a:ext cx="201548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GSWCC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4538"/>
            <a:ext cx="10340975" cy="43370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2039"/>
              </a:lnSpc>
              <a:spcBef>
                <a:spcPts val="1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In addition to the </a:t>
            </a:r>
            <a:r>
              <a:rPr sz="2000" spc="5" dirty="0">
                <a:latin typeface="Times New Roman"/>
                <a:cs typeface="Times New Roman"/>
              </a:rPr>
              <a:t>powers </a:t>
            </a:r>
            <a:r>
              <a:rPr sz="2000" dirty="0">
                <a:latin typeface="Times New Roman"/>
                <a:cs typeface="Times New Roman"/>
              </a:rPr>
              <a:t>and duties granted by statute, the </a:t>
            </a:r>
            <a:r>
              <a:rPr sz="2000" spc="-5" dirty="0">
                <a:latin typeface="Times New Roman"/>
                <a:cs typeface="Times New Roman"/>
              </a:rPr>
              <a:t>Commission </a:t>
            </a:r>
            <a:r>
              <a:rPr sz="2000" spc="5" dirty="0">
                <a:latin typeface="Times New Roman"/>
                <a:cs typeface="Times New Roman"/>
              </a:rPr>
              <a:t>has </a:t>
            </a:r>
            <a:r>
              <a:rPr sz="2000" dirty="0">
                <a:latin typeface="Times New Roman"/>
                <a:cs typeface="Times New Roman"/>
              </a:rPr>
              <a:t>the following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powers</a:t>
            </a:r>
            <a:endParaRPr sz="2000">
              <a:latin typeface="Times New Roman"/>
              <a:cs typeface="Times New Roman"/>
            </a:endParaRPr>
          </a:p>
          <a:p>
            <a:pPr marL="241300">
              <a:lnSpc>
                <a:spcPts val="2039"/>
              </a:lnSpc>
            </a:pP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responsibilities </a:t>
            </a:r>
            <a:r>
              <a:rPr sz="2000" dirty="0">
                <a:latin typeface="Times New Roman"/>
                <a:cs typeface="Times New Roman"/>
              </a:rPr>
              <a:t>with regard to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watersheds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73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spc="-5" dirty="0">
                <a:latin typeface="Times New Roman"/>
                <a:cs typeface="Times New Roman"/>
              </a:rPr>
              <a:t>Holding public hearings in </a:t>
            </a:r>
            <a:r>
              <a:rPr sz="1700" dirty="0">
                <a:latin typeface="Times New Roman"/>
                <a:cs typeface="Times New Roman"/>
              </a:rPr>
              <a:t>proposed </a:t>
            </a:r>
            <a:r>
              <a:rPr sz="1700" spc="-5" dirty="0">
                <a:latin typeface="Times New Roman"/>
                <a:cs typeface="Times New Roman"/>
              </a:rPr>
              <a:t>watersheds to determine </a:t>
            </a:r>
            <a:r>
              <a:rPr sz="1700" dirty="0">
                <a:latin typeface="Times New Roman"/>
                <a:cs typeface="Times New Roman"/>
              </a:rPr>
              <a:t>the extent of </a:t>
            </a:r>
            <a:r>
              <a:rPr sz="1700" spc="-5" dirty="0">
                <a:latin typeface="Times New Roman"/>
                <a:cs typeface="Times New Roman"/>
              </a:rPr>
              <a:t>public interest, </a:t>
            </a:r>
            <a:r>
              <a:rPr sz="1700" dirty="0">
                <a:latin typeface="Times New Roman"/>
                <a:cs typeface="Times New Roman"/>
              </a:rPr>
              <a:t>degree of</a:t>
            </a:r>
            <a:r>
              <a:rPr sz="1700" spc="8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anticipated</a:t>
            </a:r>
            <a:endParaRPr sz="1700">
              <a:latin typeface="Times New Roman"/>
              <a:cs typeface="Times New Roman"/>
            </a:endParaRPr>
          </a:p>
          <a:p>
            <a:pPr marL="698500" marR="424180">
              <a:lnSpc>
                <a:spcPct val="70000"/>
              </a:lnSpc>
              <a:spcBef>
                <a:spcPts val="305"/>
              </a:spcBef>
            </a:pPr>
            <a:r>
              <a:rPr sz="1700" dirty="0">
                <a:latin typeface="Times New Roman"/>
                <a:cs typeface="Times New Roman"/>
              </a:rPr>
              <a:t>cooperation, and any </a:t>
            </a:r>
            <a:r>
              <a:rPr sz="1700" spc="-5" dirty="0">
                <a:latin typeface="Times New Roman"/>
                <a:cs typeface="Times New Roman"/>
              </a:rPr>
              <a:t>other data </a:t>
            </a:r>
            <a:r>
              <a:rPr sz="1700" dirty="0">
                <a:latin typeface="Times New Roman"/>
                <a:cs typeface="Times New Roman"/>
              </a:rPr>
              <a:t>and </a:t>
            </a:r>
            <a:r>
              <a:rPr sz="1700" spc="-5" dirty="0">
                <a:latin typeface="Times New Roman"/>
                <a:cs typeface="Times New Roman"/>
              </a:rPr>
              <a:t>information </a:t>
            </a:r>
            <a:r>
              <a:rPr sz="1700" dirty="0">
                <a:latin typeface="Times New Roman"/>
                <a:cs typeface="Times New Roman"/>
              </a:rPr>
              <a:t>needed by the </a:t>
            </a:r>
            <a:r>
              <a:rPr sz="1700" spc="-5" dirty="0">
                <a:latin typeface="Times New Roman"/>
                <a:cs typeface="Times New Roman"/>
              </a:rPr>
              <a:t>Commission in making decisions regarding  feasibility </a:t>
            </a:r>
            <a:r>
              <a:rPr sz="1700" dirty="0">
                <a:latin typeface="Times New Roman"/>
                <a:cs typeface="Times New Roman"/>
              </a:rPr>
              <a:t>of </a:t>
            </a:r>
            <a:r>
              <a:rPr sz="1700" spc="-5" dirty="0">
                <a:latin typeface="Times New Roman"/>
                <a:cs typeface="Times New Roman"/>
              </a:rPr>
              <a:t>watershed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applications.</a:t>
            </a:r>
            <a:endParaRPr sz="17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88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dirty="0">
                <a:latin typeface="Times New Roman"/>
                <a:cs typeface="Times New Roman"/>
              </a:rPr>
              <a:t>Receiving watershed</a:t>
            </a:r>
            <a:r>
              <a:rPr sz="1700" spc="-5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applications.</a:t>
            </a:r>
            <a:endParaRPr sz="1700">
              <a:latin typeface="Times New Roman"/>
              <a:cs typeface="Times New Roman"/>
            </a:endParaRPr>
          </a:p>
          <a:p>
            <a:pPr marL="698500" marR="537845" lvl="1" indent="-228600">
              <a:lnSpc>
                <a:spcPct val="70000"/>
              </a:lnSpc>
              <a:spcBef>
                <a:spcPts val="56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dirty="0">
                <a:latin typeface="Times New Roman"/>
                <a:cs typeface="Times New Roman"/>
              </a:rPr>
              <a:t>Requesting the Natural Resources Conservation Service set up a </a:t>
            </a:r>
            <a:r>
              <a:rPr sz="1700" spc="-5" dirty="0">
                <a:latin typeface="Times New Roman"/>
                <a:cs typeface="Times New Roman"/>
              </a:rPr>
              <a:t>field examination </a:t>
            </a:r>
            <a:r>
              <a:rPr sz="1700" dirty="0">
                <a:latin typeface="Times New Roman"/>
                <a:cs typeface="Times New Roman"/>
              </a:rPr>
              <a:t>of the project area</a:t>
            </a:r>
            <a:r>
              <a:rPr sz="1700" spc="-17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and  </a:t>
            </a:r>
            <a:r>
              <a:rPr sz="1700" spc="-5" dirty="0">
                <a:latin typeface="Times New Roman"/>
                <a:cs typeface="Times New Roman"/>
              </a:rPr>
              <a:t>submit </a:t>
            </a:r>
            <a:r>
              <a:rPr sz="1700" dirty="0">
                <a:latin typeface="Times New Roman"/>
                <a:cs typeface="Times New Roman"/>
              </a:rPr>
              <a:t>a </a:t>
            </a:r>
            <a:r>
              <a:rPr sz="1700" spc="-5" dirty="0">
                <a:latin typeface="Times New Roman"/>
                <a:cs typeface="Times New Roman"/>
              </a:rPr>
              <a:t>report to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-5" dirty="0">
                <a:latin typeface="Times New Roman"/>
                <a:cs typeface="Times New Roman"/>
              </a:rPr>
              <a:t> Commission.</a:t>
            </a:r>
            <a:endParaRPr sz="17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864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dirty="0">
                <a:latin typeface="Times New Roman"/>
                <a:cs typeface="Times New Roman"/>
              </a:rPr>
              <a:t>Reviewing the </a:t>
            </a:r>
            <a:r>
              <a:rPr sz="1700" spc="-5" dirty="0">
                <a:latin typeface="Times New Roman"/>
                <a:cs typeface="Times New Roman"/>
              </a:rPr>
              <a:t>report </a:t>
            </a:r>
            <a:r>
              <a:rPr sz="1700" dirty="0">
                <a:latin typeface="Times New Roman"/>
                <a:cs typeface="Times New Roman"/>
              </a:rPr>
              <a:t>of the </a:t>
            </a:r>
            <a:r>
              <a:rPr sz="1700" spc="-5" dirty="0">
                <a:latin typeface="Times New Roman"/>
                <a:cs typeface="Times New Roman"/>
              </a:rPr>
              <a:t>field report </a:t>
            </a:r>
            <a:r>
              <a:rPr sz="1700" dirty="0">
                <a:latin typeface="Times New Roman"/>
                <a:cs typeface="Times New Roman"/>
              </a:rPr>
              <a:t>and</a:t>
            </a:r>
            <a:r>
              <a:rPr sz="1700" spc="-7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approving/disapproving</a:t>
            </a:r>
            <a:endParaRPr sz="1700">
              <a:latin typeface="Times New Roman"/>
              <a:cs typeface="Times New Roman"/>
            </a:endParaRPr>
          </a:p>
          <a:p>
            <a:pPr marL="698500" marR="155575" lvl="1" indent="-228600">
              <a:lnSpc>
                <a:spcPct val="70000"/>
              </a:lnSpc>
              <a:spcBef>
                <a:spcPts val="555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dirty="0">
                <a:latin typeface="Times New Roman"/>
                <a:cs typeface="Times New Roman"/>
              </a:rPr>
              <a:t>If approved, the Chairman </a:t>
            </a:r>
            <a:r>
              <a:rPr sz="1700" spc="-5" dirty="0">
                <a:latin typeface="Times New Roman"/>
                <a:cs typeface="Times New Roman"/>
              </a:rPr>
              <a:t>will sign </a:t>
            </a:r>
            <a:r>
              <a:rPr sz="1700" dirty="0">
                <a:latin typeface="Times New Roman"/>
                <a:cs typeface="Times New Roman"/>
              </a:rPr>
              <a:t>one copy of the </a:t>
            </a:r>
            <a:r>
              <a:rPr sz="1700" spc="-5" dirty="0">
                <a:latin typeface="Times New Roman"/>
                <a:cs typeface="Times New Roman"/>
              </a:rPr>
              <a:t>watershed application </a:t>
            </a:r>
            <a:r>
              <a:rPr sz="1700" dirty="0">
                <a:latin typeface="Times New Roman"/>
                <a:cs typeface="Times New Roman"/>
              </a:rPr>
              <a:t>for the </a:t>
            </a:r>
            <a:r>
              <a:rPr sz="1700" spc="-5" dirty="0">
                <a:latin typeface="Times New Roman"/>
                <a:cs typeface="Times New Roman"/>
              </a:rPr>
              <a:t>Commission </a:t>
            </a:r>
            <a:r>
              <a:rPr sz="1700" dirty="0">
                <a:latin typeface="Times New Roman"/>
                <a:cs typeface="Times New Roman"/>
              </a:rPr>
              <a:t>and </a:t>
            </a:r>
            <a:r>
              <a:rPr sz="1700" spc="-5" dirty="0">
                <a:latin typeface="Times New Roman"/>
                <a:cs typeface="Times New Roman"/>
              </a:rPr>
              <a:t>transmit it  to </a:t>
            </a:r>
            <a:r>
              <a:rPr sz="1700" dirty="0">
                <a:latin typeface="Times New Roman"/>
                <a:cs typeface="Times New Roman"/>
              </a:rPr>
              <a:t>the NRCS for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action</a:t>
            </a:r>
            <a:endParaRPr sz="17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87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dirty="0">
                <a:latin typeface="Times New Roman"/>
                <a:cs typeface="Times New Roman"/>
              </a:rPr>
              <a:t>The </a:t>
            </a:r>
            <a:r>
              <a:rPr sz="1700" spc="-5" dirty="0">
                <a:latin typeface="Times New Roman"/>
                <a:cs typeface="Times New Roman"/>
              </a:rPr>
              <a:t>Commission will notify </a:t>
            </a:r>
            <a:r>
              <a:rPr sz="1700" dirty="0">
                <a:latin typeface="Times New Roman"/>
                <a:cs typeface="Times New Roman"/>
              </a:rPr>
              <a:t>watershed sponsors </a:t>
            </a:r>
            <a:r>
              <a:rPr sz="1700" spc="-5" dirty="0">
                <a:latin typeface="Times New Roman"/>
                <a:cs typeface="Times New Roman"/>
              </a:rPr>
              <a:t>that the application </a:t>
            </a:r>
            <a:r>
              <a:rPr sz="1700" dirty="0">
                <a:latin typeface="Times New Roman"/>
                <a:cs typeface="Times New Roman"/>
              </a:rPr>
              <a:t>has been</a:t>
            </a:r>
            <a:r>
              <a:rPr sz="1700" spc="-5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approved</a:t>
            </a:r>
            <a:endParaRPr sz="17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93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spc="-5" dirty="0">
                <a:latin typeface="Times New Roman"/>
                <a:cs typeface="Times New Roman"/>
              </a:rPr>
              <a:t>Selecting watershed </a:t>
            </a:r>
            <a:r>
              <a:rPr sz="1700" dirty="0">
                <a:latin typeface="Times New Roman"/>
                <a:cs typeface="Times New Roman"/>
              </a:rPr>
              <a:t>for </a:t>
            </a:r>
            <a:r>
              <a:rPr sz="1700" spc="-5" dirty="0">
                <a:latin typeface="Times New Roman"/>
                <a:cs typeface="Times New Roman"/>
              </a:rPr>
              <a:t>preliminary investigations </a:t>
            </a:r>
            <a:r>
              <a:rPr sz="1700" dirty="0">
                <a:latin typeface="Times New Roman"/>
                <a:cs typeface="Times New Roman"/>
              </a:rPr>
              <a:t>surveys </a:t>
            </a:r>
            <a:r>
              <a:rPr sz="1700" spc="-5" dirty="0">
                <a:latin typeface="Times New Roman"/>
                <a:cs typeface="Times New Roman"/>
              </a:rPr>
              <a:t>to determine if </a:t>
            </a:r>
            <a:r>
              <a:rPr sz="1700" dirty="0">
                <a:latin typeface="Times New Roman"/>
                <a:cs typeface="Times New Roman"/>
              </a:rPr>
              <a:t>the projects are economy</a:t>
            </a:r>
            <a:r>
              <a:rPr sz="1700" spc="3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feasible.</a:t>
            </a:r>
            <a:endParaRPr sz="17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93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spc="-5" dirty="0">
                <a:latin typeface="Times New Roman"/>
                <a:cs typeface="Times New Roman"/>
              </a:rPr>
              <a:t>Notifying </a:t>
            </a:r>
            <a:r>
              <a:rPr sz="1700" dirty="0">
                <a:latin typeface="Times New Roman"/>
                <a:cs typeface="Times New Roman"/>
              </a:rPr>
              <a:t>sponsors of </a:t>
            </a:r>
            <a:r>
              <a:rPr sz="1700" spc="-5" dirty="0">
                <a:latin typeface="Times New Roman"/>
                <a:cs typeface="Times New Roman"/>
              </a:rPr>
              <a:t>this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action.</a:t>
            </a:r>
            <a:endParaRPr sz="1700">
              <a:latin typeface="Times New Roman"/>
              <a:cs typeface="Times New Roman"/>
            </a:endParaRPr>
          </a:p>
          <a:p>
            <a:pPr marL="698500" marR="192405" lvl="1" indent="-228600">
              <a:lnSpc>
                <a:spcPct val="70000"/>
              </a:lnSpc>
              <a:spcBef>
                <a:spcPts val="560"/>
              </a:spcBef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1700" dirty="0">
                <a:latin typeface="Times New Roman"/>
                <a:cs typeface="Times New Roman"/>
              </a:rPr>
              <a:t>The </a:t>
            </a:r>
            <a:r>
              <a:rPr sz="1700" spc="-5" dirty="0">
                <a:latin typeface="Times New Roman"/>
                <a:cs typeface="Times New Roman"/>
              </a:rPr>
              <a:t>Commission reviews watershed </a:t>
            </a:r>
            <a:r>
              <a:rPr sz="1700" dirty="0">
                <a:latin typeface="Times New Roman"/>
                <a:cs typeface="Times New Roman"/>
              </a:rPr>
              <a:t>work </a:t>
            </a:r>
            <a:r>
              <a:rPr sz="1700" spc="-5" dirty="0">
                <a:latin typeface="Times New Roman"/>
                <a:cs typeface="Times New Roman"/>
              </a:rPr>
              <a:t>plans </a:t>
            </a:r>
            <a:r>
              <a:rPr sz="1700" dirty="0">
                <a:latin typeface="Times New Roman"/>
                <a:cs typeface="Times New Roman"/>
              </a:rPr>
              <a:t>developed by the NRCS and approve and </a:t>
            </a:r>
            <a:r>
              <a:rPr sz="1700" spc="-5" dirty="0">
                <a:latin typeface="Times New Roman"/>
                <a:cs typeface="Times New Roman"/>
              </a:rPr>
              <a:t>assign </a:t>
            </a:r>
            <a:r>
              <a:rPr sz="1700" dirty="0">
                <a:latin typeface="Times New Roman"/>
                <a:cs typeface="Times New Roman"/>
              </a:rPr>
              <a:t>a </a:t>
            </a:r>
            <a:r>
              <a:rPr sz="1700" spc="-5" dirty="0">
                <a:latin typeface="Times New Roman"/>
                <a:cs typeface="Times New Roman"/>
              </a:rPr>
              <a:t>priority </a:t>
            </a:r>
            <a:r>
              <a:rPr sz="1700" dirty="0">
                <a:latin typeface="Times New Roman"/>
                <a:cs typeface="Times New Roman"/>
              </a:rPr>
              <a:t>or  </a:t>
            </a:r>
            <a:r>
              <a:rPr sz="1700" spc="-5" dirty="0">
                <a:latin typeface="Times New Roman"/>
                <a:cs typeface="Times New Roman"/>
              </a:rPr>
              <a:t>disapprove them. </a:t>
            </a:r>
            <a:r>
              <a:rPr sz="1700" dirty="0">
                <a:latin typeface="Times New Roman"/>
                <a:cs typeface="Times New Roman"/>
              </a:rPr>
              <a:t>When approved, the NRCS </a:t>
            </a:r>
            <a:r>
              <a:rPr sz="1700" spc="-5" dirty="0">
                <a:latin typeface="Times New Roman"/>
                <a:cs typeface="Times New Roman"/>
              </a:rPr>
              <a:t>authorizes watershed operations to </a:t>
            </a:r>
            <a:r>
              <a:rPr sz="1700" dirty="0">
                <a:latin typeface="Times New Roman"/>
                <a:cs typeface="Times New Roman"/>
              </a:rPr>
              <a:t>get under</a:t>
            </a:r>
            <a:r>
              <a:rPr sz="1700" spc="-105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way.</a:t>
            </a:r>
            <a:endParaRPr sz="17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i="1" dirty="0">
                <a:latin typeface="Times New Roman"/>
                <a:cs typeface="Times New Roman"/>
              </a:rPr>
              <a:t>See </a:t>
            </a:r>
            <a:r>
              <a:rPr sz="2000" dirty="0">
                <a:latin typeface="Times New Roman"/>
                <a:cs typeface="Times New Roman"/>
              </a:rPr>
              <a:t>§ O.C.G.A.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2-6-27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3201" y="114680"/>
            <a:ext cx="51644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Local </a:t>
            </a:r>
            <a:r>
              <a:rPr sz="4000" dirty="0"/>
              <a:t>Issuing</a:t>
            </a:r>
            <a:r>
              <a:rPr sz="4000" spc="-245" dirty="0"/>
              <a:t> </a:t>
            </a:r>
            <a:r>
              <a:rPr sz="4000" spc="-5" dirty="0"/>
              <a:t>Authorities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663016"/>
            <a:ext cx="10266680" cy="5219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1376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Times New Roman"/>
                <a:cs typeface="Times New Roman"/>
              </a:rPr>
              <a:t>O.C.G.A</a:t>
            </a:r>
            <a:r>
              <a:rPr sz="4000" spc="-20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§12-7-8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4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80000"/>
              </a:lnSpc>
              <a:spcBef>
                <a:spcPts val="316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If a county or municipality has enacted ordinances which </a:t>
            </a:r>
            <a:r>
              <a:rPr sz="2800" spc="-10" dirty="0">
                <a:latin typeface="Times New Roman"/>
                <a:cs typeface="Times New Roman"/>
              </a:rPr>
              <a:t>meet </a:t>
            </a:r>
            <a:r>
              <a:rPr sz="2800" spc="-5" dirty="0">
                <a:latin typeface="Times New Roman"/>
                <a:cs typeface="Times New Roman"/>
              </a:rPr>
              <a:t>or  exceed the standards, requirements, and </a:t>
            </a:r>
            <a:r>
              <a:rPr sz="2800" dirty="0">
                <a:latin typeface="Times New Roman"/>
                <a:cs typeface="Times New Roman"/>
              </a:rPr>
              <a:t>provisions </a:t>
            </a:r>
            <a:r>
              <a:rPr sz="2800" spc="-5" dirty="0">
                <a:latin typeface="Times New Roman"/>
                <a:cs typeface="Times New Roman"/>
              </a:rPr>
              <a:t>of the Act and the  state general permit, and if a county or municipality documents that it  employs or contracts with qualified personnel to </a:t>
            </a:r>
            <a:r>
              <a:rPr sz="2800" spc="-10" dirty="0">
                <a:latin typeface="Times New Roman"/>
                <a:cs typeface="Times New Roman"/>
              </a:rPr>
              <a:t>implement </a:t>
            </a:r>
            <a:r>
              <a:rPr sz="2800" spc="-5" dirty="0">
                <a:latin typeface="Times New Roman"/>
                <a:cs typeface="Times New Roman"/>
              </a:rPr>
              <a:t>enacted  ordinances,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director shall certify such county or municipality as a  local issuing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authority.</a:t>
            </a:r>
            <a:endParaRPr sz="2800">
              <a:latin typeface="Times New Roman"/>
              <a:cs typeface="Times New Roman"/>
            </a:endParaRPr>
          </a:p>
          <a:p>
            <a:pPr marL="355600" marR="358140" indent="-343535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Local </a:t>
            </a:r>
            <a:r>
              <a:rPr sz="2800" dirty="0">
                <a:latin typeface="Times New Roman"/>
                <a:cs typeface="Times New Roman"/>
              </a:rPr>
              <a:t>issuing authorities </a:t>
            </a:r>
            <a:r>
              <a:rPr sz="2800" spc="-5" dirty="0">
                <a:latin typeface="Times New Roman"/>
                <a:cs typeface="Times New Roman"/>
              </a:rPr>
              <a:t>shall </a:t>
            </a:r>
            <a:r>
              <a:rPr sz="2800" dirty="0">
                <a:latin typeface="Times New Roman"/>
                <a:cs typeface="Times New Roman"/>
              </a:rPr>
              <a:t>regulate both </a:t>
            </a:r>
            <a:r>
              <a:rPr sz="2800" spc="-5" dirty="0">
                <a:latin typeface="Times New Roman"/>
                <a:cs typeface="Times New Roman"/>
              </a:rPr>
              <a:t>primary and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secondary  permittees as defined 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state general permit. A local issuing  authority must </a:t>
            </a:r>
            <a:r>
              <a:rPr sz="2800" spc="-30" dirty="0">
                <a:latin typeface="Times New Roman"/>
                <a:cs typeface="Times New Roman"/>
              </a:rPr>
              <a:t>review, </a:t>
            </a:r>
            <a:r>
              <a:rPr sz="2800" spc="-5" dirty="0">
                <a:latin typeface="Times New Roman"/>
                <a:cs typeface="Times New Roman"/>
              </a:rPr>
              <a:t>revise, or </a:t>
            </a:r>
            <a:r>
              <a:rPr sz="2800" spc="-10" dirty="0">
                <a:latin typeface="Times New Roman"/>
                <a:cs typeface="Times New Roman"/>
              </a:rPr>
              <a:t>amend </a:t>
            </a:r>
            <a:r>
              <a:rPr sz="2800" spc="-5" dirty="0">
                <a:latin typeface="Times New Roman"/>
                <a:cs typeface="Times New Roman"/>
              </a:rPr>
              <a:t>its ordinances within 12  months of amendments to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Act.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365759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69029" y="0"/>
            <a:ext cx="485267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indent="1136650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Oversight of  Local </a:t>
            </a:r>
            <a:r>
              <a:rPr sz="4000" dirty="0"/>
              <a:t>Issuing</a:t>
            </a:r>
            <a:r>
              <a:rPr sz="4000" spc="-245" dirty="0"/>
              <a:t> </a:t>
            </a:r>
            <a:r>
              <a:rPr sz="4000" spc="-5" dirty="0"/>
              <a:t>Authority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938022"/>
            <a:ext cx="10179685" cy="50711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1376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Times New Roman"/>
                <a:cs typeface="Times New Roman"/>
              </a:rPr>
              <a:t>O.C.G.A</a:t>
            </a:r>
            <a:r>
              <a:rPr sz="4000" spc="-204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§12-7-8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5200">
              <a:latin typeface="Times New Roman"/>
              <a:cs typeface="Times New Roman"/>
            </a:endParaRPr>
          </a:p>
          <a:p>
            <a:pPr marL="355600" marR="217170" indent="-343535" algn="just">
              <a:lnSpc>
                <a:spcPts val="2690"/>
              </a:lnSpc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districts or the commission </a:t>
            </a:r>
            <a:r>
              <a:rPr sz="2800" dirty="0">
                <a:latin typeface="Times New Roman"/>
                <a:cs typeface="Times New Roman"/>
              </a:rPr>
              <a:t>or both </a:t>
            </a:r>
            <a:r>
              <a:rPr sz="2800" spc="-5" dirty="0">
                <a:latin typeface="Times New Roman"/>
                <a:cs typeface="Times New Roman"/>
              </a:rPr>
              <a:t>shall review </a:t>
            </a:r>
            <a:r>
              <a:rPr sz="2800" dirty="0">
                <a:latin typeface="Times New Roman"/>
                <a:cs typeface="Times New Roman"/>
              </a:rPr>
              <a:t>semi-annually  the </a:t>
            </a:r>
            <a:r>
              <a:rPr sz="2800" spc="-5" dirty="0">
                <a:latin typeface="Times New Roman"/>
                <a:cs typeface="Times New Roman"/>
              </a:rPr>
              <a:t>actions of jurisdictions and entities which have </a:t>
            </a:r>
            <a:r>
              <a:rPr sz="2800" spc="-10" dirty="0">
                <a:latin typeface="Times New Roman"/>
                <a:cs typeface="Times New Roman"/>
              </a:rPr>
              <a:t>been </a:t>
            </a:r>
            <a:r>
              <a:rPr sz="2800" spc="-5" dirty="0">
                <a:latin typeface="Times New Roman"/>
                <a:cs typeface="Times New Roman"/>
              </a:rPr>
              <a:t>certified as  local </a:t>
            </a:r>
            <a:r>
              <a:rPr sz="2800" dirty="0">
                <a:latin typeface="Times New Roman"/>
                <a:cs typeface="Times New Roman"/>
              </a:rPr>
              <a:t>issuing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authorities.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101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districts or commission </a:t>
            </a:r>
            <a:r>
              <a:rPr sz="2800" dirty="0">
                <a:latin typeface="Times New Roman"/>
                <a:cs typeface="Times New Roman"/>
              </a:rPr>
              <a:t>or both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dirty="0">
                <a:latin typeface="Times New Roman"/>
                <a:cs typeface="Times New Roman"/>
              </a:rPr>
              <a:t>provide </a:t>
            </a:r>
            <a:r>
              <a:rPr sz="2800" spc="-5" dirty="0">
                <a:latin typeface="Times New Roman"/>
                <a:cs typeface="Times New Roman"/>
              </a:rPr>
              <a:t>technical assistance  to </a:t>
            </a:r>
            <a:r>
              <a:rPr sz="2800" spc="-10" dirty="0">
                <a:latin typeface="Times New Roman"/>
                <a:cs typeface="Times New Roman"/>
              </a:rPr>
              <a:t>any </a:t>
            </a:r>
            <a:r>
              <a:rPr sz="2800" spc="-5" dirty="0">
                <a:latin typeface="Times New Roman"/>
                <a:cs typeface="Times New Roman"/>
              </a:rPr>
              <a:t>jurisdiction or entity </a:t>
            </a:r>
            <a:r>
              <a:rPr sz="2800" dirty="0">
                <a:latin typeface="Times New Roman"/>
                <a:cs typeface="Times New Roman"/>
              </a:rPr>
              <a:t>for the purpose </a:t>
            </a:r>
            <a:r>
              <a:rPr sz="2800" spc="-5" dirty="0">
                <a:latin typeface="Times New Roman"/>
                <a:cs typeface="Times New Roman"/>
              </a:rPr>
              <a:t>of improving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endParaRPr sz="2800">
              <a:latin typeface="Times New Roman"/>
              <a:cs typeface="Times New Roman"/>
            </a:endParaRPr>
          </a:p>
          <a:p>
            <a:pPr marL="355600" marR="1860550" algn="just">
              <a:lnSpc>
                <a:spcPct val="80000"/>
              </a:lnSpc>
            </a:pPr>
            <a:r>
              <a:rPr sz="2800" spc="-5" dirty="0">
                <a:latin typeface="Times New Roman"/>
                <a:cs typeface="Times New Roman"/>
              </a:rPr>
              <a:t>effectiveness of the </a:t>
            </a:r>
            <a:r>
              <a:rPr sz="2800" spc="-15" dirty="0">
                <a:latin typeface="Times New Roman"/>
                <a:cs typeface="Times New Roman"/>
              </a:rPr>
              <a:t>jurisdiction’s </a:t>
            </a:r>
            <a:r>
              <a:rPr sz="2800" spc="-5" dirty="0">
                <a:latin typeface="Times New Roman"/>
                <a:cs typeface="Times New Roman"/>
              </a:rPr>
              <a:t>or </a:t>
            </a:r>
            <a:r>
              <a:rPr sz="2800" spc="-20" dirty="0">
                <a:latin typeface="Times New Roman"/>
                <a:cs typeface="Times New Roman"/>
              </a:rPr>
              <a:t>entity’s </a:t>
            </a:r>
            <a:r>
              <a:rPr sz="2800" dirty="0">
                <a:latin typeface="Times New Roman"/>
                <a:cs typeface="Times New Roman"/>
              </a:rPr>
              <a:t>erosion </a:t>
            </a:r>
            <a:r>
              <a:rPr sz="2800" spc="-5" dirty="0">
                <a:latin typeface="Times New Roman"/>
                <a:cs typeface="Times New Roman"/>
              </a:rPr>
              <a:t>and  sedimentation control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program.</a:t>
            </a:r>
            <a:endParaRPr sz="2800">
              <a:latin typeface="Times New Roman"/>
              <a:cs typeface="Times New Roman"/>
            </a:endParaRPr>
          </a:p>
          <a:p>
            <a:pPr marL="355600" marR="172720" indent="-343535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districts or the commission </a:t>
            </a:r>
            <a:r>
              <a:rPr sz="2800" dirty="0">
                <a:latin typeface="Times New Roman"/>
                <a:cs typeface="Times New Roman"/>
              </a:rPr>
              <a:t>shall notify the division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request  investigation by the division if any deficient or </a:t>
            </a:r>
            <a:r>
              <a:rPr sz="2800" spc="-10" dirty="0">
                <a:latin typeface="Times New Roman"/>
                <a:cs typeface="Times New Roman"/>
              </a:rPr>
              <a:t>ineffective </a:t>
            </a:r>
            <a:r>
              <a:rPr sz="2800" spc="-5" dirty="0">
                <a:latin typeface="Times New Roman"/>
                <a:cs typeface="Times New Roman"/>
              </a:rPr>
              <a:t>local  </a:t>
            </a:r>
            <a:r>
              <a:rPr sz="2800" dirty="0">
                <a:latin typeface="Times New Roman"/>
                <a:cs typeface="Times New Roman"/>
              </a:rPr>
              <a:t>program </a:t>
            </a:r>
            <a:r>
              <a:rPr sz="2800" spc="-5" dirty="0">
                <a:latin typeface="Times New Roman"/>
                <a:cs typeface="Times New Roman"/>
              </a:rPr>
              <a:t>is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found.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190500"/>
            <a:ext cx="1487424" cy="1487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0216" y="114680"/>
            <a:ext cx="56692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Best Management</a:t>
            </a:r>
            <a:r>
              <a:rPr sz="4000" spc="5" dirty="0"/>
              <a:t> </a:t>
            </a:r>
            <a:r>
              <a:rPr sz="4000" spc="-5" dirty="0"/>
              <a:t>Practices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318253" y="663016"/>
            <a:ext cx="355472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Times New Roman"/>
                <a:cs typeface="Times New Roman"/>
              </a:rPr>
              <a:t>O.C.G.A</a:t>
            </a:r>
            <a:r>
              <a:rPr sz="4000" spc="-260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§12-7-6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2316606"/>
            <a:ext cx="10293350" cy="37890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430530">
              <a:lnSpc>
                <a:spcPts val="3020"/>
              </a:lnSpc>
              <a:spcBef>
                <a:spcPts val="480"/>
              </a:spcBef>
            </a:pPr>
            <a:r>
              <a:rPr sz="2800" spc="-5" dirty="0">
                <a:latin typeface="Times New Roman"/>
                <a:cs typeface="Times New Roman"/>
              </a:rPr>
              <a:t>The E &amp; S Act </a:t>
            </a:r>
            <a:r>
              <a:rPr sz="2800" dirty="0">
                <a:latin typeface="Times New Roman"/>
                <a:cs typeface="Times New Roman"/>
              </a:rPr>
              <a:t>provides the </a:t>
            </a:r>
            <a:r>
              <a:rPr sz="2800" spc="-5" dirty="0">
                <a:latin typeface="Times New Roman"/>
                <a:cs typeface="Times New Roman"/>
              </a:rPr>
              <a:t>best </a:t>
            </a:r>
            <a:r>
              <a:rPr sz="2800" spc="-10" dirty="0">
                <a:latin typeface="Times New Roman"/>
                <a:cs typeface="Times New Roman"/>
              </a:rPr>
              <a:t>management </a:t>
            </a:r>
            <a:r>
              <a:rPr sz="2800" spc="-5" dirty="0">
                <a:latin typeface="Times New Roman"/>
                <a:cs typeface="Times New Roman"/>
              </a:rPr>
              <a:t>practices necessary to  prevent and minimize erosion and resultant sedimentation,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including:</a:t>
            </a:r>
            <a:endParaRPr sz="2800">
              <a:latin typeface="Times New Roman"/>
              <a:cs typeface="Times New Roman"/>
            </a:endParaRPr>
          </a:p>
          <a:p>
            <a:pPr marL="698500" indent="-229235">
              <a:lnSpc>
                <a:spcPts val="2735"/>
              </a:lnSpc>
              <a:spcBef>
                <a:spcPts val="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Stripping of vegetation, regrading, and other </a:t>
            </a:r>
            <a:r>
              <a:rPr sz="2400" spc="-5" dirty="0">
                <a:latin typeface="Times New Roman"/>
                <a:cs typeface="Times New Roman"/>
              </a:rPr>
              <a:t>development activities </a:t>
            </a:r>
            <a:r>
              <a:rPr sz="2400" dirty="0">
                <a:latin typeface="Times New Roman"/>
                <a:cs typeface="Times New Roman"/>
              </a:rPr>
              <a:t>shall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endParaRPr sz="2400">
              <a:latin typeface="Times New Roman"/>
              <a:cs typeface="Times New Roman"/>
            </a:endParaRPr>
          </a:p>
          <a:p>
            <a:pPr marL="698500">
              <a:lnSpc>
                <a:spcPts val="2735"/>
              </a:lnSpc>
            </a:pPr>
            <a:r>
              <a:rPr sz="2400" dirty="0">
                <a:latin typeface="Times New Roman"/>
                <a:cs typeface="Times New Roman"/>
              </a:rPr>
              <a:t>conducted in such a </a:t>
            </a:r>
            <a:r>
              <a:rPr sz="2400" spc="-5" dirty="0">
                <a:latin typeface="Times New Roman"/>
                <a:cs typeface="Times New Roman"/>
              </a:rPr>
              <a:t>manner so as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minimize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erosion;</a:t>
            </a:r>
            <a:endParaRPr sz="2400">
              <a:latin typeface="Times New Roman"/>
              <a:cs typeface="Times New Roman"/>
            </a:endParaRPr>
          </a:p>
          <a:p>
            <a:pPr marL="698500" indent="-22923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Keeping cut and fill operations to a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minimum;</a:t>
            </a:r>
            <a:endParaRPr sz="2400">
              <a:latin typeface="Times New Roman"/>
              <a:cs typeface="Times New Roman"/>
            </a:endParaRPr>
          </a:p>
          <a:p>
            <a:pPr marL="698500" indent="-229235">
              <a:lnSpc>
                <a:spcPts val="2740"/>
              </a:lnSpc>
              <a:spcBef>
                <a:spcPts val="204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Conforming development </a:t>
            </a:r>
            <a:r>
              <a:rPr sz="2400" dirty="0">
                <a:latin typeface="Times New Roman"/>
                <a:cs typeface="Times New Roman"/>
              </a:rPr>
              <a:t>plans to topography and soil type, so as to create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endParaRPr sz="2400">
              <a:latin typeface="Times New Roman"/>
              <a:cs typeface="Times New Roman"/>
            </a:endParaRPr>
          </a:p>
          <a:p>
            <a:pPr marL="698500">
              <a:lnSpc>
                <a:spcPts val="2740"/>
              </a:lnSpc>
            </a:pPr>
            <a:r>
              <a:rPr sz="2400" spc="-5" dirty="0">
                <a:latin typeface="Times New Roman"/>
                <a:cs typeface="Times New Roman"/>
              </a:rPr>
              <a:t>lowest practicable </a:t>
            </a:r>
            <a:r>
              <a:rPr sz="2400" dirty="0">
                <a:latin typeface="Times New Roman"/>
                <a:cs typeface="Times New Roman"/>
              </a:rPr>
              <a:t>erosion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potential;</a:t>
            </a:r>
            <a:endParaRPr sz="2400">
              <a:latin typeface="Times New Roman"/>
              <a:cs typeface="Times New Roman"/>
            </a:endParaRPr>
          </a:p>
          <a:p>
            <a:pPr marL="698500" marR="959485" indent="-228600">
              <a:lnSpc>
                <a:spcPts val="2590"/>
              </a:lnSpc>
              <a:spcBef>
                <a:spcPts val="54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Retaining, protecting, and </a:t>
            </a:r>
            <a:r>
              <a:rPr sz="2400" spc="-5" dirty="0">
                <a:latin typeface="Times New Roman"/>
                <a:cs typeface="Times New Roman"/>
              </a:rPr>
              <a:t>supplementing </a:t>
            </a:r>
            <a:r>
              <a:rPr sz="2400" dirty="0">
                <a:latin typeface="Times New Roman"/>
                <a:cs typeface="Times New Roman"/>
              </a:rPr>
              <a:t>natural vegetation,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whenever  feasible, during land disturbing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activities;</a:t>
            </a:r>
            <a:endParaRPr sz="2400">
              <a:latin typeface="Times New Roman"/>
              <a:cs typeface="Times New Roman"/>
            </a:endParaRPr>
          </a:p>
          <a:p>
            <a:pPr marL="698500" indent="-22923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Minimizing </a:t>
            </a:r>
            <a:r>
              <a:rPr sz="2400" dirty="0">
                <a:latin typeface="Times New Roman"/>
                <a:cs typeface="Times New Roman"/>
              </a:rPr>
              <a:t>the duration the disturbed area is </a:t>
            </a:r>
            <a:r>
              <a:rPr sz="2400" spc="-5" dirty="0">
                <a:latin typeface="Times New Roman"/>
                <a:cs typeface="Times New Roman"/>
              </a:rPr>
              <a:t>exposed </a:t>
            </a:r>
            <a:r>
              <a:rPr sz="2400" dirty="0">
                <a:latin typeface="Times New Roman"/>
                <a:cs typeface="Times New Roman"/>
              </a:rPr>
              <a:t>to erosive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elements;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4978" y="114680"/>
            <a:ext cx="41598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Exempted</a:t>
            </a:r>
            <a:r>
              <a:rPr sz="4000" spc="-245" dirty="0"/>
              <a:t> </a:t>
            </a:r>
            <a:r>
              <a:rPr sz="4000" spc="-5" dirty="0"/>
              <a:t>Activities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191761" y="663016"/>
            <a:ext cx="3810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Times New Roman"/>
                <a:cs typeface="Times New Roman"/>
              </a:rPr>
              <a:t>O.C.G.A</a:t>
            </a:r>
            <a:r>
              <a:rPr sz="4000" spc="-225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§12-7-17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2129154"/>
            <a:ext cx="10235565" cy="3865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75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The Erosion and </a:t>
            </a:r>
            <a:r>
              <a:rPr sz="2400" spc="-5" dirty="0">
                <a:latin typeface="Times New Roman"/>
                <a:cs typeface="Times New Roman"/>
              </a:rPr>
              <a:t>Sedimentation Act </a:t>
            </a:r>
            <a:r>
              <a:rPr sz="2400" dirty="0">
                <a:latin typeface="Times New Roman"/>
                <a:cs typeface="Times New Roman"/>
              </a:rPr>
              <a:t>does not apply to the </a:t>
            </a:r>
            <a:r>
              <a:rPr sz="2400" spc="-5" dirty="0">
                <a:latin typeface="Times New Roman"/>
                <a:cs typeface="Times New Roman"/>
              </a:rPr>
              <a:t>following</a:t>
            </a:r>
            <a:r>
              <a:rPr sz="2400" spc="-204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activities:</a:t>
            </a:r>
            <a:endParaRPr sz="2400">
              <a:latin typeface="Times New Roman"/>
              <a:cs typeface="Times New Roman"/>
            </a:endParaRPr>
          </a:p>
          <a:p>
            <a:pPr marL="698500" indent="-229235">
              <a:lnSpc>
                <a:spcPts val="218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dirty="0">
                <a:latin typeface="Times New Roman"/>
                <a:cs typeface="Times New Roman"/>
              </a:rPr>
              <a:t>Surface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mining;</a:t>
            </a:r>
            <a:endParaRPr sz="2000">
              <a:latin typeface="Times New Roman"/>
              <a:cs typeface="Times New Roman"/>
            </a:endParaRPr>
          </a:p>
          <a:p>
            <a:pPr marL="698500" indent="-229235">
              <a:lnSpc>
                <a:spcPts val="218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dirty="0">
                <a:latin typeface="Times New Roman"/>
                <a:cs typeface="Times New Roman"/>
              </a:rPr>
              <a:t>Granite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quarrying;</a:t>
            </a:r>
            <a:endParaRPr sz="2000">
              <a:latin typeface="Times New Roman"/>
              <a:cs typeface="Times New Roman"/>
            </a:endParaRPr>
          </a:p>
          <a:p>
            <a:pPr marL="698500" indent="-229235">
              <a:lnSpc>
                <a:spcPts val="218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dirty="0">
                <a:latin typeface="Times New Roman"/>
                <a:cs typeface="Times New Roman"/>
              </a:rPr>
              <a:t>Minor </a:t>
            </a:r>
            <a:r>
              <a:rPr sz="2000" spc="-5" dirty="0">
                <a:latin typeface="Times New Roman"/>
                <a:cs typeface="Times New Roman"/>
              </a:rPr>
              <a:t>land-disturbing activities </a:t>
            </a:r>
            <a:r>
              <a:rPr sz="2000" dirty="0">
                <a:latin typeface="Times New Roman"/>
                <a:cs typeface="Times New Roman"/>
              </a:rPr>
              <a:t>such as </a:t>
            </a:r>
            <a:r>
              <a:rPr sz="2000" spc="-5" dirty="0">
                <a:latin typeface="Times New Roman"/>
                <a:cs typeface="Times New Roman"/>
              </a:rPr>
              <a:t>home </a:t>
            </a:r>
            <a:r>
              <a:rPr sz="2000" dirty="0">
                <a:latin typeface="Times New Roman"/>
                <a:cs typeface="Times New Roman"/>
              </a:rPr>
              <a:t>gardens and individual </a:t>
            </a:r>
            <a:r>
              <a:rPr sz="2000" spc="-5" dirty="0">
                <a:latin typeface="Times New Roman"/>
                <a:cs typeface="Times New Roman"/>
              </a:rPr>
              <a:t>home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landscaping;</a:t>
            </a:r>
            <a:endParaRPr sz="2000">
              <a:latin typeface="Times New Roman"/>
              <a:cs typeface="Times New Roman"/>
            </a:endParaRPr>
          </a:p>
          <a:p>
            <a:pPr marL="698500" indent="-229235">
              <a:lnSpc>
                <a:spcPts val="193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spc="-5" dirty="0">
                <a:latin typeface="Times New Roman"/>
                <a:cs typeface="Times New Roman"/>
              </a:rPr>
              <a:t>Construction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single-family </a:t>
            </a:r>
            <a:r>
              <a:rPr sz="2000" dirty="0">
                <a:latin typeface="Times New Roman"/>
                <a:cs typeface="Times New Roman"/>
              </a:rPr>
              <a:t>residences, when </a:t>
            </a:r>
            <a:r>
              <a:rPr sz="2000" spc="-5" dirty="0">
                <a:latin typeface="Times New Roman"/>
                <a:cs typeface="Times New Roman"/>
              </a:rPr>
              <a:t>disturbing less </a:t>
            </a:r>
            <a:r>
              <a:rPr sz="2000" dirty="0">
                <a:latin typeface="Times New Roman"/>
                <a:cs typeface="Times New Roman"/>
              </a:rPr>
              <a:t>than one acre and is not part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endParaRPr sz="2000">
              <a:latin typeface="Times New Roman"/>
              <a:cs typeface="Times New Roman"/>
            </a:endParaRPr>
          </a:p>
          <a:p>
            <a:pPr marL="698500">
              <a:lnSpc>
                <a:spcPts val="1935"/>
              </a:lnSpc>
            </a:pP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10" dirty="0">
                <a:latin typeface="Times New Roman"/>
                <a:cs typeface="Times New Roman"/>
              </a:rPr>
              <a:t>larger common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plan;</a:t>
            </a:r>
            <a:endParaRPr sz="2000">
              <a:latin typeface="Times New Roman"/>
              <a:cs typeface="Times New Roman"/>
            </a:endParaRPr>
          </a:p>
          <a:p>
            <a:pPr marL="698500" indent="-229235">
              <a:lnSpc>
                <a:spcPts val="218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spc="-5" dirty="0">
                <a:latin typeface="Times New Roman"/>
                <a:cs typeface="Times New Roman"/>
              </a:rPr>
              <a:t>Certain </a:t>
            </a:r>
            <a:r>
              <a:rPr sz="2000" dirty="0">
                <a:latin typeface="Times New Roman"/>
                <a:cs typeface="Times New Roman"/>
              </a:rPr>
              <a:t>agricultural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operations;</a:t>
            </a:r>
            <a:endParaRPr sz="2000">
              <a:latin typeface="Times New Roman"/>
              <a:cs typeface="Times New Roman"/>
            </a:endParaRPr>
          </a:p>
          <a:p>
            <a:pPr marL="698500" indent="-229235">
              <a:lnSpc>
                <a:spcPts val="218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dirty="0">
                <a:latin typeface="Times New Roman"/>
                <a:cs typeface="Times New Roman"/>
              </a:rPr>
              <a:t>Forestry </a:t>
            </a:r>
            <a:r>
              <a:rPr sz="2000" spc="-5" dirty="0">
                <a:latin typeface="Times New Roman"/>
                <a:cs typeface="Times New Roman"/>
              </a:rPr>
              <a:t>land management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practices;</a:t>
            </a:r>
            <a:endParaRPr sz="2000">
              <a:latin typeface="Times New Roman"/>
              <a:cs typeface="Times New Roman"/>
            </a:endParaRPr>
          </a:p>
          <a:p>
            <a:pPr marL="698500" indent="-229235">
              <a:lnSpc>
                <a:spcPts val="193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spc="5" dirty="0">
                <a:latin typeface="Times New Roman"/>
                <a:cs typeface="Times New Roman"/>
              </a:rPr>
              <a:t>Any </a:t>
            </a:r>
            <a:r>
              <a:rPr sz="2000" dirty="0">
                <a:latin typeface="Times New Roman"/>
                <a:cs typeface="Times New Roman"/>
              </a:rPr>
              <a:t>project carried under technical supervision of the Natural Resources</a:t>
            </a:r>
            <a:r>
              <a:rPr sz="2000" spc="-3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Conservation</a:t>
            </a:r>
            <a:endParaRPr sz="2000">
              <a:latin typeface="Times New Roman"/>
              <a:cs typeface="Times New Roman"/>
            </a:endParaRPr>
          </a:p>
          <a:p>
            <a:pPr marL="698500">
              <a:lnSpc>
                <a:spcPts val="1935"/>
              </a:lnSpc>
            </a:pPr>
            <a:r>
              <a:rPr sz="2000" dirty="0">
                <a:latin typeface="Times New Roman"/>
                <a:cs typeface="Times New Roman"/>
              </a:rPr>
              <a:t>Service;</a:t>
            </a:r>
            <a:endParaRPr sz="2000">
              <a:latin typeface="Times New Roman"/>
              <a:cs typeface="Times New Roman"/>
            </a:endParaRPr>
          </a:p>
          <a:p>
            <a:pPr marL="698500" indent="-229235">
              <a:lnSpc>
                <a:spcPts val="218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spc="5" dirty="0">
                <a:latin typeface="Times New Roman"/>
                <a:cs typeface="Times New Roman"/>
              </a:rPr>
              <a:t>Any </a:t>
            </a:r>
            <a:r>
              <a:rPr sz="2000" dirty="0">
                <a:latin typeface="Times New Roman"/>
                <a:cs typeface="Times New Roman"/>
              </a:rPr>
              <a:t>project involving </a:t>
            </a:r>
            <a:r>
              <a:rPr sz="2000" spc="-5" dirty="0">
                <a:latin typeface="Times New Roman"/>
                <a:cs typeface="Times New Roman"/>
              </a:rPr>
              <a:t>less </a:t>
            </a:r>
            <a:r>
              <a:rPr sz="2000" dirty="0">
                <a:latin typeface="Times New Roman"/>
                <a:cs typeface="Times New Roman"/>
              </a:rPr>
              <a:t>than </a:t>
            </a:r>
            <a:r>
              <a:rPr sz="2000" spc="5" dirty="0">
                <a:latin typeface="Times New Roman"/>
                <a:cs typeface="Times New Roman"/>
              </a:rPr>
              <a:t>one </a:t>
            </a:r>
            <a:r>
              <a:rPr sz="2000" dirty="0">
                <a:latin typeface="Times New Roman"/>
                <a:cs typeface="Times New Roman"/>
              </a:rPr>
              <a:t>acre of disturbed</a:t>
            </a:r>
            <a:r>
              <a:rPr sz="2000" spc="-2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land;</a:t>
            </a:r>
            <a:endParaRPr sz="2000">
              <a:latin typeface="Times New Roman"/>
              <a:cs typeface="Times New Roman"/>
            </a:endParaRPr>
          </a:p>
          <a:p>
            <a:pPr marL="698500" indent="-229235">
              <a:lnSpc>
                <a:spcPts val="218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spc="-5" dirty="0">
                <a:latin typeface="Times New Roman"/>
                <a:cs typeface="Times New Roman"/>
              </a:rPr>
              <a:t>Certain </a:t>
            </a:r>
            <a:r>
              <a:rPr sz="2000" dirty="0">
                <a:latin typeface="Times New Roman"/>
                <a:cs typeface="Times New Roman"/>
              </a:rPr>
              <a:t>road construction or </a:t>
            </a:r>
            <a:r>
              <a:rPr sz="2000" spc="-5" dirty="0">
                <a:latin typeface="Times New Roman"/>
                <a:cs typeface="Times New Roman"/>
              </a:rPr>
              <a:t>maintenance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projects;</a:t>
            </a:r>
            <a:endParaRPr sz="2000">
              <a:latin typeface="Times New Roman"/>
              <a:cs typeface="Times New Roman"/>
            </a:endParaRPr>
          </a:p>
          <a:p>
            <a:pPr marL="698500" indent="-229235">
              <a:lnSpc>
                <a:spcPts val="2185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spc="5" dirty="0">
                <a:latin typeface="Times New Roman"/>
                <a:cs typeface="Times New Roman"/>
              </a:rPr>
              <a:t>Any </a:t>
            </a:r>
            <a:r>
              <a:rPr sz="2000" dirty="0">
                <a:latin typeface="Times New Roman"/>
                <a:cs typeface="Times New Roman"/>
              </a:rPr>
              <a:t>projects conducted by any </a:t>
            </a:r>
            <a:r>
              <a:rPr sz="2000" spc="-5" dirty="0">
                <a:latin typeface="Times New Roman"/>
                <a:cs typeface="Times New Roman"/>
              </a:rPr>
              <a:t>electric membership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corporation;</a:t>
            </a:r>
            <a:endParaRPr sz="2000">
              <a:latin typeface="Times New Roman"/>
              <a:cs typeface="Times New Roman"/>
            </a:endParaRPr>
          </a:p>
          <a:p>
            <a:pPr marL="698500" indent="-229235">
              <a:lnSpc>
                <a:spcPts val="229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000" dirty="0">
                <a:latin typeface="Times New Roman"/>
                <a:cs typeface="Times New Roman"/>
              </a:rPr>
              <a:t>Public water </a:t>
            </a:r>
            <a:r>
              <a:rPr sz="2000" spc="-5" dirty="0">
                <a:latin typeface="Times New Roman"/>
                <a:cs typeface="Times New Roman"/>
              </a:rPr>
              <a:t>system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reservoirs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0"/>
            <a:ext cx="479171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986155" marR="5080" indent="-974090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Education and</a:t>
            </a:r>
            <a:r>
              <a:rPr sz="4000" spc="-130" dirty="0"/>
              <a:t> </a:t>
            </a:r>
            <a:r>
              <a:rPr sz="4000" spc="-20" dirty="0"/>
              <a:t>Training  </a:t>
            </a:r>
            <a:r>
              <a:rPr sz="4000" spc="-5" dirty="0"/>
              <a:t>Requirements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938022"/>
            <a:ext cx="10305415" cy="4944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87395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Times New Roman"/>
                <a:cs typeface="Times New Roman"/>
              </a:rPr>
              <a:t>O.C.G.A</a:t>
            </a:r>
            <a:r>
              <a:rPr sz="4000" spc="-204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§12-7-19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525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8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Persons </a:t>
            </a:r>
            <a:r>
              <a:rPr sz="2800" dirty="0">
                <a:latin typeface="Times New Roman"/>
                <a:cs typeface="Times New Roman"/>
              </a:rPr>
              <a:t>involved </a:t>
            </a:r>
            <a:r>
              <a:rPr sz="2800" spc="-5" dirty="0">
                <a:latin typeface="Times New Roman"/>
                <a:cs typeface="Times New Roman"/>
              </a:rPr>
              <a:t>in land development design, </a:t>
            </a:r>
            <a:r>
              <a:rPr sz="2800" spc="-30" dirty="0">
                <a:latin typeface="Times New Roman"/>
                <a:cs typeface="Times New Roman"/>
              </a:rPr>
              <a:t>review, </a:t>
            </a:r>
            <a:r>
              <a:rPr sz="2800" spc="-5" dirty="0">
                <a:latin typeface="Times New Roman"/>
                <a:cs typeface="Times New Roman"/>
              </a:rPr>
              <a:t>permitting,  construction, monitoring, or inspection or </a:t>
            </a:r>
            <a:r>
              <a:rPr sz="2800" spc="-10" dirty="0">
                <a:latin typeface="Times New Roman"/>
                <a:cs typeface="Times New Roman"/>
              </a:rPr>
              <a:t>any </a:t>
            </a:r>
            <a:r>
              <a:rPr sz="2800" dirty="0">
                <a:latin typeface="Times New Roman"/>
                <a:cs typeface="Times New Roman"/>
              </a:rPr>
              <a:t>land-disturbing </a:t>
            </a:r>
            <a:r>
              <a:rPr sz="2800" spc="-5" dirty="0">
                <a:latin typeface="Times New Roman"/>
                <a:cs typeface="Times New Roman"/>
              </a:rPr>
              <a:t>activity  </a:t>
            </a:r>
            <a:r>
              <a:rPr sz="2800" spc="-10" dirty="0">
                <a:latin typeface="Times New Roman"/>
                <a:cs typeface="Times New Roman"/>
              </a:rPr>
              <a:t>must meet </a:t>
            </a:r>
            <a:r>
              <a:rPr sz="2800" spc="-5" dirty="0">
                <a:latin typeface="Times New Roman"/>
                <a:cs typeface="Times New Roman"/>
              </a:rPr>
              <a:t>the education and </a:t>
            </a:r>
            <a:r>
              <a:rPr sz="2800" dirty="0">
                <a:latin typeface="Times New Roman"/>
                <a:cs typeface="Times New Roman"/>
              </a:rPr>
              <a:t>training </a:t>
            </a:r>
            <a:r>
              <a:rPr sz="2800" spc="-5" dirty="0">
                <a:latin typeface="Times New Roman"/>
                <a:cs typeface="Times New Roman"/>
              </a:rPr>
              <a:t>certification requirements,  depending on their involvement with the process, as developed by the  commission and in consultation with </a:t>
            </a:r>
            <a:r>
              <a:rPr sz="2800" dirty="0">
                <a:latin typeface="Times New Roman"/>
                <a:cs typeface="Times New Roman"/>
              </a:rPr>
              <a:t>the division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Stakeholder  Advisory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Board.</a:t>
            </a:r>
            <a:endParaRPr sz="2800">
              <a:latin typeface="Times New Roman"/>
              <a:cs typeface="Times New Roman"/>
            </a:endParaRPr>
          </a:p>
          <a:p>
            <a:pPr marL="355600" marR="146685" indent="-343535" algn="just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Any entity acting as either a </a:t>
            </a:r>
            <a:r>
              <a:rPr sz="2800" spc="-25" dirty="0">
                <a:latin typeface="Times New Roman"/>
                <a:cs typeface="Times New Roman"/>
              </a:rPr>
              <a:t>primary, </a:t>
            </a:r>
            <a:r>
              <a:rPr sz="2800" spc="-20" dirty="0">
                <a:latin typeface="Times New Roman"/>
                <a:cs typeface="Times New Roman"/>
              </a:rPr>
              <a:t>secondary, </a:t>
            </a:r>
            <a:r>
              <a:rPr sz="2800" spc="-5" dirty="0">
                <a:latin typeface="Times New Roman"/>
                <a:cs typeface="Times New Roman"/>
              </a:rPr>
              <a:t>or tertiary permittee  must have at least one person in </a:t>
            </a:r>
            <a:r>
              <a:rPr sz="2800" spc="-15" dirty="0">
                <a:latin typeface="Times New Roman"/>
                <a:cs typeface="Times New Roman"/>
              </a:rPr>
              <a:t>charge </a:t>
            </a:r>
            <a:r>
              <a:rPr sz="2800" spc="-5" dirty="0">
                <a:latin typeface="Times New Roman"/>
                <a:cs typeface="Times New Roman"/>
              </a:rPr>
              <a:t>of erosion and sedimentation  activities on behalf of the entity who </a:t>
            </a:r>
            <a:r>
              <a:rPr sz="2800" spc="-10" dirty="0">
                <a:latin typeface="Times New Roman"/>
                <a:cs typeface="Times New Roman"/>
              </a:rPr>
              <a:t>meets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education or training  requirements on site when </a:t>
            </a:r>
            <a:r>
              <a:rPr sz="2800" dirty="0">
                <a:latin typeface="Times New Roman"/>
                <a:cs typeface="Times New Roman"/>
              </a:rPr>
              <a:t>land-disturbing </a:t>
            </a:r>
            <a:r>
              <a:rPr sz="2800" spc="-5" dirty="0">
                <a:latin typeface="Times New Roman"/>
                <a:cs typeface="Times New Roman"/>
              </a:rPr>
              <a:t>activities </a:t>
            </a:r>
            <a:r>
              <a:rPr sz="2800" spc="-10" dirty="0">
                <a:latin typeface="Times New Roman"/>
                <a:cs typeface="Times New Roman"/>
              </a:rPr>
              <a:t>are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conducted.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114680"/>
            <a:ext cx="4791710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048385" marR="5080" indent="-1036319">
              <a:lnSpc>
                <a:spcPts val="4320"/>
              </a:lnSpc>
              <a:spcBef>
                <a:spcPts val="640"/>
              </a:spcBef>
            </a:pPr>
            <a:r>
              <a:rPr sz="4000" spc="-5" dirty="0"/>
              <a:t>Education and</a:t>
            </a:r>
            <a:r>
              <a:rPr sz="4000" spc="-130" dirty="0"/>
              <a:t> </a:t>
            </a:r>
            <a:r>
              <a:rPr sz="4000" spc="-20" dirty="0"/>
              <a:t>Training  </a:t>
            </a:r>
            <a:r>
              <a:rPr sz="4000" spc="-5" dirty="0"/>
              <a:t>Requirements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212342"/>
            <a:ext cx="10287635" cy="4114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87395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Times New Roman"/>
                <a:cs typeface="Times New Roman"/>
              </a:rPr>
              <a:t>O.C.G.A</a:t>
            </a:r>
            <a:r>
              <a:rPr sz="4000" spc="-204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§12-7-19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700">
              <a:latin typeface="Times New Roman"/>
              <a:cs typeface="Times New Roman"/>
            </a:endParaRPr>
          </a:p>
          <a:p>
            <a:pPr marL="355600" marR="46990" indent="-343535" algn="just">
              <a:lnSpc>
                <a:spcPts val="3020"/>
              </a:lnSpc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A certification </a:t>
            </a:r>
            <a:r>
              <a:rPr sz="2800" dirty="0">
                <a:latin typeface="Times New Roman"/>
                <a:cs typeface="Times New Roman"/>
              </a:rPr>
              <a:t>provided </a:t>
            </a:r>
            <a:r>
              <a:rPr sz="2800" spc="-5" dirty="0">
                <a:latin typeface="Times New Roman"/>
                <a:cs typeface="Times New Roman"/>
              </a:rPr>
              <a:t>by achieving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requirements established</a:t>
            </a:r>
            <a:r>
              <a:rPr sz="2800" spc="-1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by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commission expires three years after its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issuance.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ts val="3020"/>
              </a:lnSpc>
              <a:spcBef>
                <a:spcPts val="100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A certified </a:t>
            </a:r>
            <a:r>
              <a:rPr sz="2800" dirty="0">
                <a:latin typeface="Times New Roman"/>
                <a:cs typeface="Times New Roman"/>
              </a:rPr>
              <a:t>individual </a:t>
            </a:r>
            <a:r>
              <a:rPr sz="2800" spc="-5" dirty="0">
                <a:latin typeface="Times New Roman"/>
                <a:cs typeface="Times New Roman"/>
              </a:rPr>
              <a:t>is required to attend and participate at least four  </a:t>
            </a:r>
            <a:r>
              <a:rPr sz="2800" dirty="0">
                <a:latin typeface="Times New Roman"/>
                <a:cs typeface="Times New Roman"/>
              </a:rPr>
              <a:t>hours </a:t>
            </a:r>
            <a:r>
              <a:rPr sz="2800" spc="-5" dirty="0">
                <a:latin typeface="Times New Roman"/>
                <a:cs typeface="Times New Roman"/>
              </a:rPr>
              <a:t>of approved continuing education courses, as established by the  commission, every three years.</a:t>
            </a:r>
            <a:endParaRPr sz="2800">
              <a:latin typeface="Times New Roman"/>
              <a:cs typeface="Times New Roman"/>
            </a:endParaRPr>
          </a:p>
          <a:p>
            <a:pPr marL="355600" marR="95250" indent="-343535" algn="just">
              <a:lnSpc>
                <a:spcPts val="3020"/>
              </a:lnSpc>
              <a:spcBef>
                <a:spcPts val="1010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A certification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be extended or renewed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10" dirty="0">
                <a:latin typeface="Times New Roman"/>
                <a:cs typeface="Times New Roman"/>
              </a:rPr>
              <a:t>meeting </a:t>
            </a:r>
            <a:r>
              <a:rPr sz="2800" spc="-5" dirty="0">
                <a:latin typeface="Times New Roman"/>
                <a:cs typeface="Times New Roman"/>
              </a:rPr>
              <a:t>requirements  established by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commission.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4270" y="324688"/>
            <a:ext cx="482155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Enforcement</a:t>
            </a:r>
            <a:r>
              <a:rPr spc="-100" dirty="0"/>
              <a:t> </a:t>
            </a:r>
            <a:r>
              <a:rPr dirty="0"/>
              <a:t>Options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646305"/>
            <a:ext cx="8719820" cy="5280660"/>
          </a:xfrm>
          <a:prstGeom prst="rect">
            <a:avLst/>
          </a:prstGeom>
        </p:spPr>
        <p:txBody>
          <a:bodyPr vert="horz" wrap="square" lIns="0" tIns="295275" rIns="0" bIns="0" rtlCol="0">
            <a:spAutoFit/>
          </a:bodyPr>
          <a:lstStyle/>
          <a:p>
            <a:pPr marL="3096895">
              <a:lnSpc>
                <a:spcPct val="100000"/>
              </a:lnSpc>
              <a:spcBef>
                <a:spcPts val="2325"/>
              </a:spcBef>
            </a:pPr>
            <a:r>
              <a:rPr sz="4400" dirty="0">
                <a:latin typeface="Times New Roman"/>
                <a:cs typeface="Times New Roman"/>
              </a:rPr>
              <a:t>O.C.G.A</a:t>
            </a:r>
            <a:r>
              <a:rPr sz="4400" spc="-270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§12-7-12</a:t>
            </a:r>
            <a:endParaRPr sz="4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3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Notice of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Violation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Issuance of a Stop </a:t>
            </a:r>
            <a:r>
              <a:rPr sz="2600" spc="-50" dirty="0">
                <a:latin typeface="Times New Roman"/>
                <a:cs typeface="Times New Roman"/>
              </a:rPr>
              <a:t>Work</a:t>
            </a:r>
            <a:r>
              <a:rPr sz="2600" spc="-1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Order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Suspension of a Land Disturbance</a:t>
            </a:r>
            <a:r>
              <a:rPr sz="2600" spc="-9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Permit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Denial of future Land Disturbance </a:t>
            </a:r>
            <a:r>
              <a:rPr sz="2600" spc="-5" dirty="0">
                <a:latin typeface="Times New Roman"/>
                <a:cs typeface="Times New Roman"/>
              </a:rPr>
              <a:t>Permit</a:t>
            </a:r>
            <a:r>
              <a:rPr sz="2600" spc="-2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Applications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spc="-5" dirty="0">
                <a:latin typeface="Times New Roman"/>
                <a:cs typeface="Times New Roman"/>
              </a:rPr>
              <a:t>Imposition </a:t>
            </a:r>
            <a:r>
              <a:rPr sz="2600" dirty="0">
                <a:latin typeface="Times New Roman"/>
                <a:cs typeface="Times New Roman"/>
              </a:rPr>
              <a:t>of Civil</a:t>
            </a:r>
            <a:r>
              <a:rPr sz="2600" spc="-5" dirty="0">
                <a:latin typeface="Times New Roman"/>
                <a:cs typeface="Times New Roman"/>
              </a:rPr>
              <a:t> Penalties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ts val="3110"/>
              </a:lnSpc>
              <a:spcBef>
                <a:spcPts val="3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600" spc="-5" dirty="0">
                <a:latin typeface="Times New Roman"/>
                <a:cs typeface="Times New Roman"/>
              </a:rPr>
              <a:t>Forfeiture </a:t>
            </a:r>
            <a:r>
              <a:rPr sz="2600" dirty="0">
                <a:latin typeface="Times New Roman"/>
                <a:cs typeface="Times New Roman"/>
              </a:rPr>
              <a:t>of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bonding</a:t>
            </a:r>
            <a:endParaRPr sz="26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630"/>
              </a:lnSpc>
              <a:buFont typeface="Arial"/>
              <a:buChar char="•"/>
              <a:tabLst>
                <a:tab pos="698500" algn="l"/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The LIA </a:t>
            </a:r>
            <a:r>
              <a:rPr sz="2200" spc="-10" dirty="0">
                <a:latin typeface="Times New Roman"/>
                <a:cs typeface="Times New Roman"/>
              </a:rPr>
              <a:t>may </a:t>
            </a:r>
            <a:r>
              <a:rPr sz="2200" spc="-5" dirty="0">
                <a:latin typeface="Times New Roman"/>
                <a:cs typeface="Times New Roman"/>
              </a:rPr>
              <a:t>require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permit applicant to post a </a:t>
            </a:r>
            <a:r>
              <a:rPr sz="2200" dirty="0">
                <a:latin typeface="Times New Roman"/>
                <a:cs typeface="Times New Roman"/>
              </a:rPr>
              <a:t>bond </a:t>
            </a:r>
            <a:r>
              <a:rPr sz="2200" spc="-5" dirty="0">
                <a:latin typeface="Times New Roman"/>
                <a:cs typeface="Times New Roman"/>
              </a:rPr>
              <a:t>in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form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of:</a:t>
            </a:r>
            <a:endParaRPr sz="22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6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5" dirty="0">
                <a:latin typeface="Times New Roman"/>
                <a:cs typeface="Times New Roman"/>
              </a:rPr>
              <a:t>Government</a:t>
            </a:r>
            <a:r>
              <a:rPr sz="1900" spc="2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security</a:t>
            </a:r>
            <a:endParaRPr sz="19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5" dirty="0">
                <a:latin typeface="Times New Roman"/>
                <a:cs typeface="Times New Roman"/>
              </a:rPr>
              <a:t>Cash</a:t>
            </a:r>
            <a:endParaRPr sz="19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3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5" dirty="0">
                <a:latin typeface="Times New Roman"/>
                <a:cs typeface="Times New Roman"/>
              </a:rPr>
              <a:t>Irrevocable letter of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credit</a:t>
            </a:r>
            <a:endParaRPr sz="19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5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10" dirty="0">
                <a:latin typeface="Times New Roman"/>
                <a:cs typeface="Times New Roman"/>
              </a:rPr>
              <a:t>Combination </a:t>
            </a:r>
            <a:r>
              <a:rPr sz="1900" spc="-5" dirty="0">
                <a:latin typeface="Times New Roman"/>
                <a:cs typeface="Times New Roman"/>
              </a:rPr>
              <a:t>of</a:t>
            </a:r>
            <a:r>
              <a:rPr sz="1900" spc="2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thereof.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0552" y="324688"/>
            <a:ext cx="63912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Stakeholder Advisory</a:t>
            </a:r>
            <a:r>
              <a:rPr spc="-340" dirty="0"/>
              <a:t> </a:t>
            </a:r>
            <a:r>
              <a:rPr dirty="0"/>
              <a:t>Board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74394" y="928877"/>
            <a:ext cx="9220835" cy="50114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3906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O.C.G.A</a:t>
            </a:r>
            <a:r>
              <a:rPr sz="4400" spc="-26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§12-7-20</a:t>
            </a:r>
            <a:endParaRPr sz="4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5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7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dirty="0">
                <a:latin typeface="Times New Roman"/>
                <a:cs typeface="Times New Roman"/>
              </a:rPr>
              <a:t>The Stakeholder Advisory Board </a:t>
            </a:r>
            <a:r>
              <a:rPr sz="2600" spc="-5" dirty="0">
                <a:latin typeface="Times New Roman"/>
                <a:cs typeface="Times New Roman"/>
              </a:rPr>
              <a:t>consists </a:t>
            </a:r>
            <a:r>
              <a:rPr sz="2600" dirty="0">
                <a:latin typeface="Times New Roman"/>
                <a:cs typeface="Times New Roman"/>
              </a:rPr>
              <a:t>of </a:t>
            </a:r>
            <a:r>
              <a:rPr sz="2600" spc="-5" dirty="0">
                <a:latin typeface="Times New Roman"/>
                <a:cs typeface="Times New Roman"/>
              </a:rPr>
              <a:t>thirteen </a:t>
            </a:r>
            <a:r>
              <a:rPr sz="2600" dirty="0">
                <a:latin typeface="Times New Roman"/>
                <a:cs typeface="Times New Roman"/>
              </a:rPr>
              <a:t>(13)</a:t>
            </a:r>
            <a:r>
              <a:rPr sz="2600" spc="-229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members  </a:t>
            </a:r>
            <a:r>
              <a:rPr sz="2600" dirty="0">
                <a:latin typeface="Times New Roman"/>
                <a:cs typeface="Times New Roman"/>
              </a:rPr>
              <a:t>appointed by the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Governor.</a:t>
            </a: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ts val="2980"/>
              </a:lnSpc>
              <a:spcBef>
                <a:spcPts val="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5" dirty="0">
                <a:latin typeface="Times New Roman"/>
                <a:cs typeface="Times New Roman"/>
              </a:rPr>
              <a:t>These members represent </a:t>
            </a:r>
            <a:r>
              <a:rPr sz="2600" dirty="0">
                <a:latin typeface="Times New Roman"/>
                <a:cs typeface="Times New Roman"/>
              </a:rPr>
              <a:t>the following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interests:</a:t>
            </a: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ts val="241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The Division;</a:t>
            </a:r>
            <a:endParaRPr sz="22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095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900" spc="-5" dirty="0">
                <a:latin typeface="Times New Roman"/>
                <a:cs typeface="Times New Roman"/>
              </a:rPr>
              <a:t>The</a:t>
            </a:r>
            <a:r>
              <a:rPr sz="1900" spc="-10" dirty="0">
                <a:latin typeface="Times New Roman"/>
                <a:cs typeface="Times New Roman"/>
              </a:rPr>
              <a:t> Commission;</a:t>
            </a:r>
            <a:endParaRPr sz="19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095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900" spc="-5" dirty="0">
                <a:latin typeface="Times New Roman"/>
                <a:cs typeface="Times New Roman"/>
              </a:rPr>
              <a:t>Soil and </a:t>
            </a:r>
            <a:r>
              <a:rPr sz="1900" spc="-30" dirty="0">
                <a:latin typeface="Times New Roman"/>
                <a:cs typeface="Times New Roman"/>
              </a:rPr>
              <a:t>Water </a:t>
            </a:r>
            <a:r>
              <a:rPr sz="1900" spc="-5" dirty="0">
                <a:latin typeface="Times New Roman"/>
                <a:cs typeface="Times New Roman"/>
              </a:rPr>
              <a:t>Conservation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Districts;</a:t>
            </a:r>
            <a:endParaRPr sz="19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10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900" spc="-5" dirty="0">
                <a:latin typeface="Times New Roman"/>
                <a:cs typeface="Times New Roman"/>
              </a:rPr>
              <a:t>The Department of </a:t>
            </a:r>
            <a:r>
              <a:rPr sz="1900" spc="-10" dirty="0">
                <a:latin typeface="Times New Roman"/>
                <a:cs typeface="Times New Roman"/>
              </a:rPr>
              <a:t>Transportation;</a:t>
            </a:r>
            <a:endParaRPr sz="19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095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900" spc="-5" dirty="0">
                <a:latin typeface="Times New Roman"/>
                <a:cs typeface="Times New Roman"/>
              </a:rPr>
              <a:t>Municipal governments;</a:t>
            </a:r>
            <a:endParaRPr sz="19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095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900" spc="-5" dirty="0">
                <a:latin typeface="Times New Roman"/>
                <a:cs typeface="Times New Roman"/>
              </a:rPr>
              <a:t>County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governments;</a:t>
            </a:r>
            <a:endParaRPr sz="19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10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900" spc="-5" dirty="0">
                <a:latin typeface="Times New Roman"/>
                <a:cs typeface="Times New Roman"/>
              </a:rPr>
              <a:t>Public utilities;</a:t>
            </a:r>
            <a:endParaRPr sz="19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095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900" spc="-5" dirty="0">
                <a:latin typeface="Times New Roman"/>
                <a:cs typeface="Times New Roman"/>
              </a:rPr>
              <a:t>The engineering, construction, development, and environmental</a:t>
            </a:r>
            <a:r>
              <a:rPr sz="1900" spc="6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communities;</a:t>
            </a:r>
            <a:endParaRPr sz="19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095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900" spc="-5" dirty="0">
                <a:latin typeface="Times New Roman"/>
                <a:cs typeface="Times New Roman"/>
              </a:rPr>
              <a:t>The Erosion and </a:t>
            </a:r>
            <a:r>
              <a:rPr sz="1900" spc="-10" dirty="0">
                <a:latin typeface="Times New Roman"/>
                <a:cs typeface="Times New Roman"/>
              </a:rPr>
              <a:t>Sediment </a:t>
            </a:r>
            <a:r>
              <a:rPr sz="1900" spc="-5" dirty="0">
                <a:latin typeface="Times New Roman"/>
                <a:cs typeface="Times New Roman"/>
              </a:rPr>
              <a:t>Control Overview Council;</a:t>
            </a:r>
            <a:r>
              <a:rPr sz="1900" spc="6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and</a:t>
            </a:r>
            <a:endParaRPr sz="19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19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1900" spc="-5" dirty="0">
                <a:latin typeface="Times New Roman"/>
                <a:cs typeface="Times New Roman"/>
              </a:rPr>
              <a:t>Educators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83463"/>
            <a:ext cx="1487424" cy="1488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0552" y="626440"/>
            <a:ext cx="63887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Stakeholder Advisory</a:t>
            </a:r>
            <a:r>
              <a:rPr spc="-360" dirty="0"/>
              <a:t> </a:t>
            </a:r>
            <a:r>
              <a:rPr dirty="0"/>
              <a:t>Board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11581" rIns="0" bIns="0" rtlCol="0">
            <a:spAutoFit/>
          </a:bodyPr>
          <a:lstStyle/>
          <a:p>
            <a:pPr marL="355600" marR="64135" indent="-343535">
              <a:lnSpc>
                <a:spcPct val="8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The Stakeholder </a:t>
            </a:r>
            <a:r>
              <a:rPr dirty="0"/>
              <a:t>Advisory </a:t>
            </a:r>
            <a:r>
              <a:rPr spc="-5" dirty="0"/>
              <a:t>Board is </a:t>
            </a:r>
            <a:r>
              <a:rPr dirty="0"/>
              <a:t>responsible for </a:t>
            </a:r>
            <a:r>
              <a:rPr spc="-5" dirty="0"/>
              <a:t>working</a:t>
            </a:r>
            <a:r>
              <a:rPr spc="-180" dirty="0"/>
              <a:t> </a:t>
            </a:r>
            <a:r>
              <a:rPr dirty="0"/>
              <a:t>together  </a:t>
            </a:r>
            <a:r>
              <a:rPr spc="-5" dirty="0"/>
              <a:t>with the Division and </a:t>
            </a:r>
            <a:r>
              <a:rPr dirty="0"/>
              <a:t>the </a:t>
            </a:r>
            <a:r>
              <a:rPr spc="-5" dirty="0"/>
              <a:t>Commission to establish, evaluate, and  maintain the education and training</a:t>
            </a:r>
            <a:r>
              <a:rPr spc="-40" dirty="0"/>
              <a:t> </a:t>
            </a:r>
            <a:r>
              <a:rPr spc="-5" dirty="0"/>
              <a:t>program.</a:t>
            </a:r>
          </a:p>
          <a:p>
            <a:pPr marL="355600" marR="5080" indent="-343535">
              <a:lnSpc>
                <a:spcPct val="80000"/>
              </a:lnSpc>
              <a:spcBef>
                <a:spcPts val="10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The Stakeholder </a:t>
            </a:r>
            <a:r>
              <a:rPr dirty="0"/>
              <a:t>Advisory </a:t>
            </a:r>
            <a:r>
              <a:rPr spc="-5" dirty="0"/>
              <a:t>Board </a:t>
            </a:r>
            <a:r>
              <a:rPr spc="-10" dirty="0"/>
              <a:t>may </a:t>
            </a:r>
            <a:r>
              <a:rPr dirty="0"/>
              <a:t>conduct </a:t>
            </a:r>
            <a:r>
              <a:rPr spc="-5" dirty="0"/>
              <a:t>meetings it </a:t>
            </a:r>
            <a:r>
              <a:rPr spc="-10" dirty="0"/>
              <a:t>deems  </a:t>
            </a:r>
            <a:r>
              <a:rPr spc="-5" dirty="0"/>
              <a:t>necessary to enable it to exercise fully and </a:t>
            </a:r>
            <a:r>
              <a:rPr spc="-10" dirty="0"/>
              <a:t>effectively </a:t>
            </a:r>
            <a:r>
              <a:rPr spc="-5" dirty="0"/>
              <a:t>its powers,  perform its duties, and accomplish the objectives and </a:t>
            </a:r>
            <a:r>
              <a:rPr dirty="0"/>
              <a:t>purposes </a:t>
            </a:r>
            <a:r>
              <a:rPr spc="-5" dirty="0"/>
              <a:t>of the  Act.</a:t>
            </a:r>
          </a:p>
          <a:p>
            <a:pPr marL="698500" lvl="1" indent="-229235">
              <a:lnSpc>
                <a:spcPts val="2775"/>
              </a:lnSpc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Meetings shall be held on the written notice of the</a:t>
            </a:r>
            <a:r>
              <a:rPr sz="2400" spc="-1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chairperson.</a:t>
            </a:r>
            <a:endParaRPr sz="2400">
              <a:latin typeface="Times New Roman"/>
              <a:cs typeface="Times New Roman"/>
            </a:endParaRPr>
          </a:p>
          <a:p>
            <a:pPr marL="698500" marR="804545" lvl="1" indent="-228600">
              <a:lnSpc>
                <a:spcPct val="80000"/>
              </a:lnSpc>
              <a:spcBef>
                <a:spcPts val="54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The notice of the </a:t>
            </a:r>
            <a:r>
              <a:rPr sz="2400" spc="-5" dirty="0">
                <a:latin typeface="Times New Roman"/>
                <a:cs typeface="Times New Roman"/>
              </a:rPr>
              <a:t>meeting </a:t>
            </a:r>
            <a:r>
              <a:rPr sz="2400" dirty="0">
                <a:latin typeface="Times New Roman"/>
                <a:cs typeface="Times New Roman"/>
              </a:rPr>
              <a:t>shall </a:t>
            </a:r>
            <a:r>
              <a:rPr sz="2400" spc="-5" dirty="0">
                <a:latin typeface="Times New Roman"/>
                <a:cs typeface="Times New Roman"/>
              </a:rPr>
              <a:t>set </a:t>
            </a:r>
            <a:r>
              <a:rPr sz="2400" dirty="0">
                <a:latin typeface="Times New Roman"/>
                <a:cs typeface="Times New Roman"/>
              </a:rPr>
              <a:t>forth the date, </a:t>
            </a:r>
            <a:r>
              <a:rPr sz="2400" spc="-5" dirty="0">
                <a:latin typeface="Times New Roman"/>
                <a:cs typeface="Times New Roman"/>
              </a:rPr>
              <a:t>time, </a:t>
            </a:r>
            <a:r>
              <a:rPr sz="2400" dirty="0">
                <a:latin typeface="Times New Roman"/>
                <a:cs typeface="Times New Roman"/>
              </a:rPr>
              <a:t>and place of</a:t>
            </a:r>
            <a:r>
              <a:rPr sz="2400" spc="-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  </a:t>
            </a:r>
            <a:r>
              <a:rPr sz="2400" spc="-5" dirty="0">
                <a:latin typeface="Times New Roman"/>
                <a:cs typeface="Times New Roman"/>
              </a:rPr>
              <a:t>meeting.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2795"/>
              </a:lnSpc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Minutes </a:t>
            </a:r>
            <a:r>
              <a:rPr sz="2400" dirty="0">
                <a:latin typeface="Times New Roman"/>
                <a:cs typeface="Times New Roman"/>
              </a:rPr>
              <a:t>shall be kept of all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meetings.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202692"/>
            <a:ext cx="1487424" cy="1487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7648" y="626440"/>
            <a:ext cx="56197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Thank </a:t>
            </a:r>
            <a:r>
              <a:rPr spc="-145" dirty="0"/>
              <a:t>You </a:t>
            </a:r>
            <a:r>
              <a:rPr dirty="0"/>
              <a:t>for</a:t>
            </a:r>
            <a:r>
              <a:rPr spc="-335" dirty="0"/>
              <a:t> </a:t>
            </a:r>
            <a:r>
              <a:rPr dirty="0"/>
              <a:t>Attending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3857"/>
            <a:ext cx="9986645" cy="201676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marR="5080" indent="-228600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For any further questions, please </a:t>
            </a:r>
            <a:r>
              <a:rPr sz="2800" spc="-5" dirty="0">
                <a:latin typeface="Times New Roman"/>
                <a:cs typeface="Times New Roman"/>
              </a:rPr>
              <a:t>reach </a:t>
            </a:r>
            <a:r>
              <a:rPr sz="2800" dirty="0">
                <a:latin typeface="Times New Roman"/>
                <a:cs typeface="Times New Roman"/>
              </a:rPr>
              <a:t>out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Attorney</a:t>
            </a:r>
            <a:r>
              <a:rPr sz="2800" spc="-18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General’s  </a:t>
            </a:r>
            <a:r>
              <a:rPr sz="2800" spc="-10" dirty="0">
                <a:latin typeface="Times New Roman"/>
                <a:cs typeface="Times New Roman"/>
              </a:rPr>
              <a:t>Office </a:t>
            </a:r>
            <a:r>
              <a:rPr sz="2800" spc="-5" dirty="0">
                <a:latin typeface="Times New Roman"/>
                <a:cs typeface="Times New Roman"/>
              </a:rPr>
              <a:t>at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emails </a:t>
            </a:r>
            <a:r>
              <a:rPr sz="2800" dirty="0">
                <a:latin typeface="Times New Roman"/>
                <a:cs typeface="Times New Roman"/>
              </a:rPr>
              <a:t>listed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below</a:t>
            </a:r>
            <a:endParaRPr sz="28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Times New Roman"/>
                <a:cs typeface="Times New Roman"/>
              </a:rPr>
              <a:t>Peggy Eckrote </a:t>
            </a:r>
            <a:r>
              <a:rPr sz="2400" dirty="0">
                <a:latin typeface="Times New Roman"/>
                <a:cs typeface="Times New Roman"/>
                <a:hlinkClick r:id="rId2"/>
              </a:rPr>
              <a:t>–</a:t>
            </a:r>
            <a:r>
              <a:rPr sz="2400" spc="-25" dirty="0">
                <a:latin typeface="Times New Roman"/>
                <a:cs typeface="Times New Roman"/>
                <a:hlinkClick r:id="rId2"/>
              </a:rPr>
              <a:t> </a:t>
            </a:r>
            <a:r>
              <a:rPr sz="2400" spc="-10" dirty="0">
                <a:latin typeface="Times New Roman"/>
                <a:cs typeface="Times New Roman"/>
                <a:hlinkClick r:id="rId2"/>
              </a:rPr>
              <a:t>peckrote@law.ga.gov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Robin </a:t>
            </a:r>
            <a:r>
              <a:rPr sz="2400" dirty="0">
                <a:latin typeface="Times New Roman"/>
                <a:cs typeface="Times New Roman"/>
              </a:rPr>
              <a:t>Leigh –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  <a:hlinkClick r:id="rId3"/>
              </a:rPr>
              <a:t>rleigh@law.ga.gov</a:t>
            </a:r>
            <a:endParaRPr sz="2400">
              <a:latin typeface="Times New Roman"/>
              <a:cs typeface="Times New Roman"/>
            </a:endParaRPr>
          </a:p>
          <a:p>
            <a:pPr marL="698500" lvl="1" indent="-229235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9135" algn="l"/>
              </a:tabLst>
            </a:pPr>
            <a:r>
              <a:rPr sz="2400" spc="-5" dirty="0">
                <a:latin typeface="Times New Roman"/>
                <a:cs typeface="Times New Roman"/>
              </a:rPr>
              <a:t>Samuel </a:t>
            </a:r>
            <a:r>
              <a:rPr sz="2400" dirty="0">
                <a:latin typeface="Times New Roman"/>
                <a:cs typeface="Times New Roman"/>
              </a:rPr>
              <a:t>Richards –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  <a:hlinkClick r:id="rId4"/>
              </a:rPr>
              <a:t>srichards@law.ga.gov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68673" y="324688"/>
            <a:ext cx="4453255" cy="13011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 indent="46990">
              <a:lnSpc>
                <a:spcPts val="4750"/>
              </a:lnSpc>
              <a:spcBef>
                <a:spcPts val="705"/>
              </a:spcBef>
            </a:pPr>
            <a:r>
              <a:rPr dirty="0"/>
              <a:t>GSWCC Chairman  and</a:t>
            </a:r>
            <a:r>
              <a:rPr spc="-75" dirty="0"/>
              <a:t> </a:t>
            </a:r>
            <a:r>
              <a:rPr dirty="0"/>
              <a:t>Commissioners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3857"/>
            <a:ext cx="10323195" cy="301180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162560" indent="-228600">
              <a:lnSpc>
                <a:spcPct val="9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O.C.G.A. § 2-6-24 </a:t>
            </a:r>
            <a:r>
              <a:rPr sz="2800" dirty="0">
                <a:latin typeface="Times New Roman"/>
                <a:cs typeface="Times New Roman"/>
              </a:rPr>
              <a:t>provides </a:t>
            </a:r>
            <a:r>
              <a:rPr sz="2800" spc="-5" dirty="0">
                <a:latin typeface="Times New Roman"/>
                <a:cs typeface="Times New Roman"/>
              </a:rPr>
              <a:t>that the commission </a:t>
            </a:r>
            <a:r>
              <a:rPr sz="2800" spc="-10" dirty="0">
                <a:latin typeface="Times New Roman"/>
                <a:cs typeface="Times New Roman"/>
              </a:rPr>
              <a:t>must </a:t>
            </a:r>
            <a:r>
              <a:rPr sz="2800" spc="-5" dirty="0">
                <a:latin typeface="Times New Roman"/>
                <a:cs typeface="Times New Roman"/>
              </a:rPr>
              <a:t>designate </a:t>
            </a:r>
            <a:r>
              <a:rPr sz="2800" dirty="0">
                <a:latin typeface="Times New Roman"/>
                <a:cs typeface="Times New Roman"/>
              </a:rPr>
              <a:t>one  of its </a:t>
            </a:r>
            <a:r>
              <a:rPr sz="2800" spc="-10" dirty="0">
                <a:latin typeface="Times New Roman"/>
                <a:cs typeface="Times New Roman"/>
              </a:rPr>
              <a:t>members </a:t>
            </a:r>
            <a:r>
              <a:rPr sz="2800" spc="-5" dirty="0">
                <a:latin typeface="Times New Roman"/>
                <a:cs typeface="Times New Roman"/>
              </a:rPr>
              <a:t>as </a:t>
            </a:r>
            <a:r>
              <a:rPr sz="2800" dirty="0">
                <a:latin typeface="Times New Roman"/>
                <a:cs typeface="Times New Roman"/>
              </a:rPr>
              <a:t>chairperson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spc="-50" dirty="0">
                <a:latin typeface="Times New Roman"/>
                <a:cs typeface="Times New Roman"/>
              </a:rPr>
              <a:t>may, </a:t>
            </a:r>
            <a:r>
              <a:rPr sz="2800" dirty="0">
                <a:latin typeface="Times New Roman"/>
                <a:cs typeface="Times New Roman"/>
              </a:rPr>
              <a:t>from </a:t>
            </a:r>
            <a:r>
              <a:rPr sz="2800" spc="-5" dirty="0">
                <a:latin typeface="Times New Roman"/>
                <a:cs typeface="Times New Roman"/>
              </a:rPr>
              <a:t>time to time, </a:t>
            </a:r>
            <a:r>
              <a:rPr sz="2800" dirty="0">
                <a:latin typeface="Times New Roman"/>
                <a:cs typeface="Times New Roman"/>
              </a:rPr>
              <a:t>change the  chairperson.</a:t>
            </a:r>
            <a:endParaRPr sz="2800">
              <a:latin typeface="Times New Roman"/>
              <a:cs typeface="Times New Roman"/>
            </a:endParaRPr>
          </a:p>
          <a:p>
            <a:pPr marL="241300" marR="91440" indent="-228600">
              <a:lnSpc>
                <a:spcPts val="303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Commission executes </a:t>
            </a:r>
            <a:r>
              <a:rPr sz="2800" dirty="0">
                <a:latin typeface="Times New Roman"/>
                <a:cs typeface="Times New Roman"/>
              </a:rPr>
              <a:t>surety bonds for </a:t>
            </a:r>
            <a:r>
              <a:rPr sz="2800" spc="-5" dirty="0">
                <a:latin typeface="Times New Roman"/>
                <a:cs typeface="Times New Roman"/>
              </a:rPr>
              <a:t>all employees and officers  who are </a:t>
            </a:r>
            <a:r>
              <a:rPr sz="2800" dirty="0">
                <a:latin typeface="Times New Roman"/>
                <a:cs typeface="Times New Roman"/>
              </a:rPr>
              <a:t>entrusted </a:t>
            </a:r>
            <a:r>
              <a:rPr sz="2800" spc="-5" dirty="0">
                <a:latin typeface="Times New Roman"/>
                <a:cs typeface="Times New Roman"/>
              </a:rPr>
              <a:t>with </a:t>
            </a:r>
            <a:r>
              <a:rPr sz="2800" dirty="0">
                <a:latin typeface="Times New Roman"/>
                <a:cs typeface="Times New Roman"/>
              </a:rPr>
              <a:t>funds </a:t>
            </a:r>
            <a:r>
              <a:rPr sz="2800" spc="-5" dirty="0">
                <a:latin typeface="Times New Roman"/>
                <a:cs typeface="Times New Roman"/>
              </a:rPr>
              <a:t>or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property.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02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Commission must keep a </a:t>
            </a:r>
            <a:r>
              <a:rPr sz="2800" dirty="0">
                <a:latin typeface="Times New Roman"/>
                <a:cs typeface="Times New Roman"/>
              </a:rPr>
              <a:t>full </a:t>
            </a:r>
            <a:r>
              <a:rPr sz="2800" spc="-5" dirty="0">
                <a:latin typeface="Times New Roman"/>
                <a:cs typeface="Times New Roman"/>
              </a:rPr>
              <a:t>and accurate </a:t>
            </a:r>
            <a:r>
              <a:rPr sz="2800" dirty="0">
                <a:latin typeface="Times New Roman"/>
                <a:cs typeface="Times New Roman"/>
              </a:rPr>
              <a:t>record </a:t>
            </a:r>
            <a:r>
              <a:rPr sz="2800" spc="-5" dirty="0">
                <a:latin typeface="Times New Roman"/>
                <a:cs typeface="Times New Roman"/>
              </a:rPr>
              <a:t>of all  </a:t>
            </a:r>
            <a:r>
              <a:rPr sz="2800" dirty="0">
                <a:latin typeface="Times New Roman"/>
                <a:cs typeface="Times New Roman"/>
              </a:rPr>
              <a:t>proceedings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resolutions, regulations,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orders issued </a:t>
            </a:r>
            <a:r>
              <a:rPr sz="2800" spc="-5" dirty="0">
                <a:latin typeface="Times New Roman"/>
                <a:cs typeface="Times New Roman"/>
              </a:rPr>
              <a:t>or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adopted.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8255</Words>
  <Application>Microsoft Office PowerPoint</Application>
  <PresentationFormat>Widescreen</PresentationFormat>
  <Paragraphs>533</Paragraphs>
  <Slides>89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3" baseType="lpstr">
      <vt:lpstr>Arial</vt:lpstr>
      <vt:lpstr>Calibri</vt:lpstr>
      <vt:lpstr>Times New Roman</vt:lpstr>
      <vt:lpstr>Office Theme</vt:lpstr>
      <vt:lpstr>PowerPoint Presentation</vt:lpstr>
      <vt:lpstr>Introductions</vt:lpstr>
      <vt:lpstr>TRAINING AGENDA</vt:lpstr>
      <vt:lpstr>Statutes Frequently Change</vt:lpstr>
      <vt:lpstr>Georgia Department of Law</vt:lpstr>
      <vt:lpstr>Georgia Soil and Water  Conservation Commission</vt:lpstr>
      <vt:lpstr>GSWCC</vt:lpstr>
      <vt:lpstr>GSWCC</vt:lpstr>
      <vt:lpstr>GSWCC Chairman  and Commissioners</vt:lpstr>
      <vt:lpstr>Executive Director and  Staff of GSWCC</vt:lpstr>
      <vt:lpstr>Soil and Water  Conservation Districts</vt:lpstr>
      <vt:lpstr>Soil and Water  Conservation Districts</vt:lpstr>
      <vt:lpstr>Soil and Water  Conservation Districts</vt:lpstr>
      <vt:lpstr>Soil and Water  Conservation Districts</vt:lpstr>
      <vt:lpstr>Soil and Water  Conservation Districts</vt:lpstr>
      <vt:lpstr>Local Issuing Authority</vt:lpstr>
      <vt:lpstr>Director of the Georgia  Environmental Protection Division</vt:lpstr>
      <vt:lpstr>Georgia Association of  Conservation Districts</vt:lpstr>
      <vt:lpstr>Natural Resources  Conservation Service</vt:lpstr>
      <vt:lpstr>PowerPoint Presentation</vt:lpstr>
      <vt:lpstr>PowerPoint Presentation</vt:lpstr>
      <vt:lpstr>Georgia Open Meetings Act</vt:lpstr>
      <vt:lpstr>What is a “Meeting”</vt:lpstr>
      <vt:lpstr>What is Not a Meeting?</vt:lpstr>
      <vt:lpstr>What is Not a Meeting?</vt:lpstr>
      <vt:lpstr>What is a Quorum?</vt:lpstr>
      <vt:lpstr>Attorney General Opinion 80-31 - Quorum</vt:lpstr>
      <vt:lpstr>Open Access to Meetings</vt:lpstr>
      <vt:lpstr>Transparency in  Meetings and Records</vt:lpstr>
      <vt:lpstr>Intersection of Open  Meetings and Open Records</vt:lpstr>
      <vt:lpstr>Text Messages are Open Records</vt:lpstr>
      <vt:lpstr>Public Comments</vt:lpstr>
      <vt:lpstr>Notices for Regular Meetings</vt:lpstr>
      <vt:lpstr>Notices for Special Meetings</vt:lpstr>
      <vt:lpstr>Notice for Emergency Meetings</vt:lpstr>
      <vt:lpstr>Agenda Requirements</vt:lpstr>
      <vt:lpstr>Availability of the Agenda</vt:lpstr>
      <vt:lpstr>Why Use A Detailed Agenda?</vt:lpstr>
      <vt:lpstr>Parliamentary Procedure</vt:lpstr>
      <vt:lpstr>What is the Purpose of Parliamentary Procedure?</vt:lpstr>
      <vt:lpstr>How to Vote on  an Agenda Item</vt:lpstr>
      <vt:lpstr>Making a Motion to Amend</vt:lpstr>
      <vt:lpstr>Allowable Topics in  Executive Sessions</vt:lpstr>
      <vt:lpstr>Executive Sessions Continued</vt:lpstr>
      <vt:lpstr>Procedures for Executive Sessions</vt:lpstr>
      <vt:lpstr>Executive Session Affidavits</vt:lpstr>
      <vt:lpstr>Meeting Minutes</vt:lpstr>
      <vt:lpstr>Availability of the Minutes</vt:lpstr>
      <vt:lpstr>What is a Summary Report?</vt:lpstr>
      <vt:lpstr>Minutes of Executive Sessions</vt:lpstr>
      <vt:lpstr>PowerPoint Presentation</vt:lpstr>
      <vt:lpstr>Open Records Act</vt:lpstr>
      <vt:lpstr>Open Records</vt:lpstr>
      <vt:lpstr>Open Records Fees</vt:lpstr>
      <vt:lpstr>Open Records Exemptions</vt:lpstr>
      <vt:lpstr>Ethics, Conflicts of Interest,  and Professionalism</vt:lpstr>
      <vt:lpstr>Ethics for Members of  Boards and Commissions</vt:lpstr>
      <vt:lpstr>Ethics Continued</vt:lpstr>
      <vt:lpstr>Conflicts of Interest</vt:lpstr>
      <vt:lpstr>Prohibitions for Public Officials</vt:lpstr>
      <vt:lpstr>Purpose of Ethics and  Conflict of Interest Statutes</vt:lpstr>
      <vt:lpstr>Ethics of Your  Individual Professions</vt:lpstr>
      <vt:lpstr>PowerPoint Presentation</vt:lpstr>
      <vt:lpstr>Overview of the Soil and Water  Conservation Districts Law</vt:lpstr>
      <vt:lpstr>Soil and Water Conservation  Districts Law – Declaration of Policy</vt:lpstr>
      <vt:lpstr>Georgia Soil and Water  Conservation Commission</vt:lpstr>
      <vt:lpstr>Georgia Soil and Water  Conservation Commission</vt:lpstr>
      <vt:lpstr>GSWCC Duties and Powers</vt:lpstr>
      <vt:lpstr>GSWCC Provides Oversight  of the Districts</vt:lpstr>
      <vt:lpstr>District Supervisors  Are Elected or Appointed</vt:lpstr>
      <vt:lpstr>Chairman of a District Board</vt:lpstr>
      <vt:lpstr>District Supervisors’ Powers</vt:lpstr>
      <vt:lpstr>District Supervisors’ Powers</vt:lpstr>
      <vt:lpstr>District Supervisors’ Powers</vt:lpstr>
      <vt:lpstr>District Supervisors’ Powers</vt:lpstr>
      <vt:lpstr>Erosion and Sedimentation Act</vt:lpstr>
      <vt:lpstr>Erosion and Sedimentation Act</vt:lpstr>
      <vt:lpstr>Important Definitions</vt:lpstr>
      <vt:lpstr>Erosion and Sedimentation  Act Permits O.C.G.A §12-7-7</vt:lpstr>
      <vt:lpstr>Local Issuing Authorities</vt:lpstr>
      <vt:lpstr>Oversight of  Local Issuing Authority</vt:lpstr>
      <vt:lpstr>Best Management Practices</vt:lpstr>
      <vt:lpstr>Exempted Activities</vt:lpstr>
      <vt:lpstr>Education and Training  Requirements</vt:lpstr>
      <vt:lpstr>Education and Training  Requirements</vt:lpstr>
      <vt:lpstr>Enforcement Options</vt:lpstr>
      <vt:lpstr>Stakeholder Advisory Board</vt:lpstr>
      <vt:lpstr>Stakeholder Advisory Board</vt:lpstr>
      <vt:lpstr>Thank You for Attending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Samuel Richards</dc:creator>
  <cp:lastModifiedBy>Amos, Robert</cp:lastModifiedBy>
  <cp:revision>2</cp:revision>
  <cp:lastPrinted>2021-07-08T18:32:26Z</cp:lastPrinted>
  <dcterms:created xsi:type="dcterms:W3CDTF">2021-07-08T18:22:49Z</dcterms:created>
  <dcterms:modified xsi:type="dcterms:W3CDTF">2021-07-08T19:03:59Z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2021-07-08T00:00:00Z</vt:filetime>
  </property>
</Properties>
</file>