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58" r:id="rId3"/>
    <p:sldId id="359" r:id="rId4"/>
    <p:sldId id="360" r:id="rId5"/>
    <p:sldId id="361" r:id="rId6"/>
    <p:sldId id="364" r:id="rId7"/>
    <p:sldId id="362" r:id="rId8"/>
    <p:sldId id="363" r:id="rId9"/>
    <p:sldId id="365" r:id="rId10"/>
    <p:sldId id="368" r:id="rId11"/>
    <p:sldId id="367" r:id="rId12"/>
    <p:sldId id="301" r:id="rId13"/>
    <p:sldId id="327" r:id="rId14"/>
    <p:sldId id="328" r:id="rId15"/>
    <p:sldId id="329" r:id="rId16"/>
    <p:sldId id="330" r:id="rId17"/>
    <p:sldId id="331" r:id="rId18"/>
    <p:sldId id="315" r:id="rId19"/>
    <p:sldId id="375" r:id="rId20"/>
    <p:sldId id="333" r:id="rId21"/>
    <p:sldId id="374" r:id="rId22"/>
    <p:sldId id="332" r:id="rId23"/>
    <p:sldId id="334" r:id="rId24"/>
    <p:sldId id="336" r:id="rId25"/>
    <p:sldId id="337" r:id="rId26"/>
    <p:sldId id="338" r:id="rId27"/>
    <p:sldId id="340" r:id="rId28"/>
    <p:sldId id="341" r:id="rId29"/>
    <p:sldId id="342" r:id="rId30"/>
    <p:sldId id="343" r:id="rId31"/>
    <p:sldId id="344" r:id="rId32"/>
    <p:sldId id="345" r:id="rId33"/>
    <p:sldId id="346" r:id="rId34"/>
    <p:sldId id="347" r:id="rId35"/>
    <p:sldId id="348" r:id="rId36"/>
    <p:sldId id="349" r:id="rId37"/>
    <p:sldId id="350" r:id="rId38"/>
    <p:sldId id="377" r:id="rId39"/>
    <p:sldId id="351" r:id="rId40"/>
    <p:sldId id="376" r:id="rId41"/>
    <p:sldId id="37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Lisa Perrett" initials="lp" lastIdx="5" clrIdx="0">
    <p:extLst>
      <p:ext uri="{19B8F6BF-5375-455C-9EA6-DF929625EA0E}">
        <p15:presenceInfo xmlns:p15="http://schemas.microsoft.com/office/powerpoint/2012/main" userId=" Lisa Perr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4E8"/>
    <a:srgbClr val="FAE04B"/>
    <a:srgbClr val="B1C594"/>
    <a:srgbClr val="5BAF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819D8-1437-4F7B-8F39-C125F7285023}" v="1" dt="2025-03-06T17:05:36.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298" y="31"/>
      </p:cViewPr>
      <p:guideLst>
        <p:guide orient="horz" pos="4319"/>
        <p:guide pos="57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t, Brian" userId="2af74ffc-667e-445a-ae3f-f44a695c6e74" providerId="ADAL" clId="{C16819D8-1437-4F7B-8F39-C125F7285023}"/>
    <pc:docChg chg="addSld delSld modSld sldOrd">
      <pc:chgData name="Kent, Brian" userId="2af74ffc-667e-445a-ae3f-f44a695c6e74" providerId="ADAL" clId="{C16819D8-1437-4F7B-8F39-C125F7285023}" dt="2025-03-06T17:57:44.305" v="77" actId="6549"/>
      <pc:docMkLst>
        <pc:docMk/>
      </pc:docMkLst>
      <pc:sldChg chg="modSp mod">
        <pc:chgData name="Kent, Brian" userId="2af74ffc-667e-445a-ae3f-f44a695c6e74" providerId="ADAL" clId="{C16819D8-1437-4F7B-8F39-C125F7285023}" dt="2025-03-06T17:02:52.172" v="7" actId="6549"/>
        <pc:sldMkLst>
          <pc:docMk/>
          <pc:sldMk cId="3990033061" sldId="301"/>
        </pc:sldMkLst>
        <pc:spChg chg="mod">
          <ac:chgData name="Kent, Brian" userId="2af74ffc-667e-445a-ae3f-f44a695c6e74" providerId="ADAL" clId="{C16819D8-1437-4F7B-8F39-C125F7285023}" dt="2025-03-06T17:02:52.172" v="7" actId="6549"/>
          <ac:spMkLst>
            <pc:docMk/>
            <pc:sldMk cId="3990033061" sldId="301"/>
            <ac:spMk id="4" creationId="{F8E2E567-3C47-B36F-750D-7D368D534929}"/>
          </ac:spMkLst>
        </pc:spChg>
      </pc:sldChg>
      <pc:sldChg chg="modSp mod">
        <pc:chgData name="Kent, Brian" userId="2af74ffc-667e-445a-ae3f-f44a695c6e74" providerId="ADAL" clId="{C16819D8-1437-4F7B-8F39-C125F7285023}" dt="2025-03-06T17:50:13.262" v="60" actId="113"/>
        <pc:sldMkLst>
          <pc:docMk/>
          <pc:sldMk cId="3891844581" sldId="315"/>
        </pc:sldMkLst>
        <pc:spChg chg="mod">
          <ac:chgData name="Kent, Brian" userId="2af74ffc-667e-445a-ae3f-f44a695c6e74" providerId="ADAL" clId="{C16819D8-1437-4F7B-8F39-C125F7285023}" dt="2025-03-06T17:45:32.063" v="56" actId="20577"/>
          <ac:spMkLst>
            <pc:docMk/>
            <pc:sldMk cId="3891844581" sldId="315"/>
            <ac:spMk id="2" creationId="{B6AFEE72-C2DA-430E-AE7B-B2E8EA50211B}"/>
          </ac:spMkLst>
        </pc:spChg>
        <pc:spChg chg="mod">
          <ac:chgData name="Kent, Brian" userId="2af74ffc-667e-445a-ae3f-f44a695c6e74" providerId="ADAL" clId="{C16819D8-1437-4F7B-8F39-C125F7285023}" dt="2025-03-06T17:50:13.262" v="60" actId="113"/>
          <ac:spMkLst>
            <pc:docMk/>
            <pc:sldMk cId="3891844581" sldId="315"/>
            <ac:spMk id="7" creationId="{C6392F76-FA3E-C6B7-EC4C-1670A88ED8D2}"/>
          </ac:spMkLst>
        </pc:spChg>
      </pc:sldChg>
      <pc:sldChg chg="modSp add mod ord modShow">
        <pc:chgData name="Kent, Brian" userId="2af74ffc-667e-445a-ae3f-f44a695c6e74" providerId="ADAL" clId="{C16819D8-1437-4F7B-8F39-C125F7285023}" dt="2025-03-06T17:08:57.482" v="16" actId="20577"/>
        <pc:sldMkLst>
          <pc:docMk/>
          <pc:sldMk cId="278780580" sldId="328"/>
        </pc:sldMkLst>
        <pc:spChg chg="mod">
          <ac:chgData name="Kent, Brian" userId="2af74ffc-667e-445a-ae3f-f44a695c6e74" providerId="ADAL" clId="{C16819D8-1437-4F7B-8F39-C125F7285023}" dt="2025-03-06T17:08:57.482" v="16" actId="20577"/>
          <ac:spMkLst>
            <pc:docMk/>
            <pc:sldMk cId="278780580" sldId="328"/>
            <ac:spMk id="4" creationId="{0802F88E-9E0E-5625-C54A-1C8980ACC69E}"/>
          </ac:spMkLst>
        </pc:spChg>
      </pc:sldChg>
      <pc:sldChg chg="modSp mod">
        <pc:chgData name="Kent, Brian" userId="2af74ffc-667e-445a-ae3f-f44a695c6e74" providerId="ADAL" clId="{C16819D8-1437-4F7B-8F39-C125F7285023}" dt="2025-03-06T17:49:31.546" v="58" actId="113"/>
        <pc:sldMkLst>
          <pc:docMk/>
          <pc:sldMk cId="1444207327" sldId="329"/>
        </pc:sldMkLst>
        <pc:spChg chg="mod">
          <ac:chgData name="Kent, Brian" userId="2af74ffc-667e-445a-ae3f-f44a695c6e74" providerId="ADAL" clId="{C16819D8-1437-4F7B-8F39-C125F7285023}" dt="2025-03-06T17:49:31.546" v="58" actId="113"/>
          <ac:spMkLst>
            <pc:docMk/>
            <pc:sldMk cId="1444207327" sldId="329"/>
            <ac:spMk id="3" creationId="{A5A04A54-D67F-D64C-FACF-7C7109BFDEC8}"/>
          </ac:spMkLst>
        </pc:spChg>
      </pc:sldChg>
      <pc:sldChg chg="modSp mod">
        <pc:chgData name="Kent, Brian" userId="2af74ffc-667e-445a-ae3f-f44a695c6e74" providerId="ADAL" clId="{C16819D8-1437-4F7B-8F39-C125F7285023}" dt="2025-03-06T17:27:36.143" v="32" actId="20577"/>
        <pc:sldMkLst>
          <pc:docMk/>
          <pc:sldMk cId="3990741251" sldId="330"/>
        </pc:sldMkLst>
        <pc:spChg chg="mod">
          <ac:chgData name="Kent, Brian" userId="2af74ffc-667e-445a-ae3f-f44a695c6e74" providerId="ADAL" clId="{C16819D8-1437-4F7B-8F39-C125F7285023}" dt="2025-03-06T17:27:36.143" v="32" actId="20577"/>
          <ac:spMkLst>
            <pc:docMk/>
            <pc:sldMk cId="3990741251" sldId="330"/>
            <ac:spMk id="4" creationId="{85401D24-B7D9-39AF-22D4-EC6BDC96C2E3}"/>
          </ac:spMkLst>
        </pc:spChg>
      </pc:sldChg>
      <pc:sldChg chg="modSp mod">
        <pc:chgData name="Kent, Brian" userId="2af74ffc-667e-445a-ae3f-f44a695c6e74" providerId="ADAL" clId="{C16819D8-1437-4F7B-8F39-C125F7285023}" dt="2025-03-06T17:12:23.568" v="27" actId="255"/>
        <pc:sldMkLst>
          <pc:docMk/>
          <pc:sldMk cId="4182572326" sldId="331"/>
        </pc:sldMkLst>
        <pc:spChg chg="mod">
          <ac:chgData name="Kent, Brian" userId="2af74ffc-667e-445a-ae3f-f44a695c6e74" providerId="ADAL" clId="{C16819D8-1437-4F7B-8F39-C125F7285023}" dt="2025-03-06T17:12:23.568" v="27" actId="255"/>
          <ac:spMkLst>
            <pc:docMk/>
            <pc:sldMk cId="4182572326" sldId="331"/>
            <ac:spMk id="3" creationId="{C7D77C38-001E-0E76-2246-71E6645698BD}"/>
          </ac:spMkLst>
        </pc:spChg>
      </pc:sldChg>
      <pc:sldChg chg="modSp mod">
        <pc:chgData name="Kent, Brian" userId="2af74ffc-667e-445a-ae3f-f44a695c6e74" providerId="ADAL" clId="{C16819D8-1437-4F7B-8F39-C125F7285023}" dt="2025-03-06T17:54:39.637" v="69" actId="115"/>
        <pc:sldMkLst>
          <pc:docMk/>
          <pc:sldMk cId="2677297541" sldId="332"/>
        </pc:sldMkLst>
        <pc:spChg chg="mod">
          <ac:chgData name="Kent, Brian" userId="2af74ffc-667e-445a-ae3f-f44a695c6e74" providerId="ADAL" clId="{C16819D8-1437-4F7B-8F39-C125F7285023}" dt="2025-03-06T17:54:39.637" v="69" actId="115"/>
          <ac:spMkLst>
            <pc:docMk/>
            <pc:sldMk cId="2677297541" sldId="332"/>
            <ac:spMk id="3" creationId="{3CEF4B75-4408-252B-E313-B8B0EDADF13E}"/>
          </ac:spMkLst>
        </pc:spChg>
      </pc:sldChg>
      <pc:sldChg chg="modSp mod">
        <pc:chgData name="Kent, Brian" userId="2af74ffc-667e-445a-ae3f-f44a695c6e74" providerId="ADAL" clId="{C16819D8-1437-4F7B-8F39-C125F7285023}" dt="2025-03-06T17:30:49.627" v="41" actId="6549"/>
        <pc:sldMkLst>
          <pc:docMk/>
          <pc:sldMk cId="2227313808" sldId="334"/>
        </pc:sldMkLst>
        <pc:spChg chg="mod">
          <ac:chgData name="Kent, Brian" userId="2af74ffc-667e-445a-ae3f-f44a695c6e74" providerId="ADAL" clId="{C16819D8-1437-4F7B-8F39-C125F7285023}" dt="2025-03-06T17:30:49.627" v="41" actId="6549"/>
          <ac:spMkLst>
            <pc:docMk/>
            <pc:sldMk cId="2227313808" sldId="334"/>
            <ac:spMk id="4" creationId="{E9029562-11D9-2712-2493-FF04E9B099AF}"/>
          </ac:spMkLst>
        </pc:spChg>
      </pc:sldChg>
      <pc:sldChg chg="modSp mod">
        <pc:chgData name="Kent, Brian" userId="2af74ffc-667e-445a-ae3f-f44a695c6e74" providerId="ADAL" clId="{C16819D8-1437-4F7B-8F39-C125F7285023}" dt="2025-03-06T17:55:33.765" v="74" actId="207"/>
        <pc:sldMkLst>
          <pc:docMk/>
          <pc:sldMk cId="1632234176" sldId="336"/>
        </pc:sldMkLst>
        <pc:spChg chg="mod">
          <ac:chgData name="Kent, Brian" userId="2af74ffc-667e-445a-ae3f-f44a695c6e74" providerId="ADAL" clId="{C16819D8-1437-4F7B-8F39-C125F7285023}" dt="2025-03-06T17:55:33.765" v="74" actId="207"/>
          <ac:spMkLst>
            <pc:docMk/>
            <pc:sldMk cId="1632234176" sldId="336"/>
            <ac:spMk id="3" creationId="{43E8E659-8276-28E5-0292-DC73F6FC802A}"/>
          </ac:spMkLst>
        </pc:spChg>
      </pc:sldChg>
      <pc:sldChg chg="modSp mod">
        <pc:chgData name="Kent, Brian" userId="2af74ffc-667e-445a-ae3f-f44a695c6e74" providerId="ADAL" clId="{C16819D8-1437-4F7B-8F39-C125F7285023}" dt="2025-03-06T17:55:54.833" v="76" actId="207"/>
        <pc:sldMkLst>
          <pc:docMk/>
          <pc:sldMk cId="3401228097" sldId="338"/>
        </pc:sldMkLst>
        <pc:spChg chg="mod">
          <ac:chgData name="Kent, Brian" userId="2af74ffc-667e-445a-ae3f-f44a695c6e74" providerId="ADAL" clId="{C16819D8-1437-4F7B-8F39-C125F7285023}" dt="2025-03-06T17:55:54.833" v="76" actId="207"/>
          <ac:spMkLst>
            <pc:docMk/>
            <pc:sldMk cId="3401228097" sldId="338"/>
            <ac:spMk id="5" creationId="{1BD0C130-EAB7-D64E-BA28-9036A46441D2}"/>
          </ac:spMkLst>
        </pc:spChg>
      </pc:sldChg>
      <pc:sldChg chg="modSp mod">
        <pc:chgData name="Kent, Brian" userId="2af74ffc-667e-445a-ae3f-f44a695c6e74" providerId="ADAL" clId="{C16819D8-1437-4F7B-8F39-C125F7285023}" dt="2025-03-06T17:57:44.305" v="77" actId="6549"/>
        <pc:sldMkLst>
          <pc:docMk/>
          <pc:sldMk cId="2802814108" sldId="342"/>
        </pc:sldMkLst>
        <pc:spChg chg="mod">
          <ac:chgData name="Kent, Brian" userId="2af74ffc-667e-445a-ae3f-f44a695c6e74" providerId="ADAL" clId="{C16819D8-1437-4F7B-8F39-C125F7285023}" dt="2025-03-06T17:57:44.305" v="77" actId="6549"/>
          <ac:spMkLst>
            <pc:docMk/>
            <pc:sldMk cId="2802814108" sldId="342"/>
            <ac:spMk id="3" creationId="{93603EBC-18B3-8AA5-19D4-1DA4EFBF6176}"/>
          </ac:spMkLst>
        </pc:spChg>
      </pc:sldChg>
      <pc:sldChg chg="modSp mod">
        <pc:chgData name="Kent, Brian" userId="2af74ffc-667e-445a-ae3f-f44a695c6e74" providerId="ADAL" clId="{C16819D8-1437-4F7B-8F39-C125F7285023}" dt="2025-03-06T17:00:55.426" v="5" actId="20577"/>
        <pc:sldMkLst>
          <pc:docMk/>
          <pc:sldMk cId="241882666" sldId="365"/>
        </pc:sldMkLst>
        <pc:spChg chg="mod">
          <ac:chgData name="Kent, Brian" userId="2af74ffc-667e-445a-ae3f-f44a695c6e74" providerId="ADAL" clId="{C16819D8-1437-4F7B-8F39-C125F7285023}" dt="2025-03-06T17:00:55.426" v="5" actId="20577"/>
          <ac:spMkLst>
            <pc:docMk/>
            <pc:sldMk cId="241882666" sldId="365"/>
            <ac:spMk id="12" creationId="{FCB101BA-2CA1-0C43-FE37-A6CE58896917}"/>
          </ac:spMkLst>
        </pc:spChg>
      </pc:sldChg>
      <pc:sldChg chg="del mod modShow">
        <pc:chgData name="Kent, Brian" userId="2af74ffc-667e-445a-ae3f-f44a695c6e74" providerId="ADAL" clId="{C16819D8-1437-4F7B-8F39-C125F7285023}" dt="2025-03-06T17:49:15.232" v="57" actId="2696"/>
        <pc:sldMkLst>
          <pc:docMk/>
          <pc:sldMk cId="817924890" sldId="369"/>
        </pc:sldMkLst>
      </pc:sldChg>
      <pc:sldChg chg="modSp mod ord">
        <pc:chgData name="Kent, Brian" userId="2af74ffc-667e-445a-ae3f-f44a695c6e74" providerId="ADAL" clId="{C16819D8-1437-4F7B-8F39-C125F7285023}" dt="2025-03-06T17:53:39.070" v="66"/>
        <pc:sldMkLst>
          <pc:docMk/>
          <pc:sldMk cId="2207705577" sldId="374"/>
        </pc:sldMkLst>
        <pc:spChg chg="mod">
          <ac:chgData name="Kent, Brian" userId="2af74ffc-667e-445a-ae3f-f44a695c6e74" providerId="ADAL" clId="{C16819D8-1437-4F7B-8F39-C125F7285023}" dt="2025-03-06T17:51:54.876" v="62" actId="113"/>
          <ac:spMkLst>
            <pc:docMk/>
            <pc:sldMk cId="2207705577" sldId="374"/>
            <ac:spMk id="7" creationId="{9A971C9D-D001-17BD-911E-DD7C1840C4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4EE64-6D07-43E8-AF4A-0B9803624310}" type="datetimeFigureOut">
              <a:rPr lang="en-US" smtClean="0"/>
              <a:t>3/6/2025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E11F0-2AAC-4D01-BDE0-6C10D423978B}" type="slidenum">
              <a:rPr lang="en-US" smtClean="0"/>
              <a:t>‹#›</a:t>
            </a:fld>
            <a:endParaRPr lang="en-US"/>
          </a:p>
        </p:txBody>
      </p:sp>
    </p:spTree>
    <p:extLst>
      <p:ext uri="{BB962C8B-B14F-4D97-AF65-F5344CB8AC3E}">
        <p14:creationId xmlns:p14="http://schemas.microsoft.com/office/powerpoint/2010/main" val="222696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descr="water3.jpg"/>
          <p:cNvPicPr>
            <a:picLocks noChangeAspect="1"/>
          </p:cNvPicPr>
          <p:nvPr userDrawn="1"/>
        </p:nvPicPr>
        <p:blipFill rotWithShape="1">
          <a:blip r:embed="rId2">
            <a:extLst>
              <a:ext uri="{28A0092B-C50C-407E-A947-70E740481C1C}">
                <a14:useLocalDpi xmlns:a14="http://schemas.microsoft.com/office/drawing/2010/main" val="0"/>
              </a:ext>
            </a:extLst>
          </a:blip>
          <a:srcRect l="1111" t="26169" r="833" b="19715"/>
          <a:stretch/>
        </p:blipFill>
        <p:spPr>
          <a:xfrm flipH="1">
            <a:off x="76200" y="76200"/>
            <a:ext cx="8991600" cy="1828800"/>
          </a:xfrm>
          <a:prstGeom prst="rect">
            <a:avLst/>
          </a:prstGeom>
        </p:spPr>
      </p:pic>
      <p:pic>
        <p:nvPicPr>
          <p:cNvPr id="15" name="Picture 14" descr="823285-gray-wallpaper.jpg"/>
          <p:cNvPicPr>
            <a:picLocks noChangeAspect="1"/>
          </p:cNvPicPr>
          <p:nvPr userDrawn="1"/>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30179" r="19491" b="28868"/>
          <a:stretch/>
        </p:blipFill>
        <p:spPr>
          <a:xfrm>
            <a:off x="76200" y="1981200"/>
            <a:ext cx="7086600" cy="25908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9200" y="152400"/>
            <a:ext cx="3886198" cy="1371600"/>
          </a:xfrm>
          <a:prstGeom prst="rect">
            <a:avLst/>
          </a:prstGeom>
        </p:spPr>
      </p:pic>
      <p:pic>
        <p:nvPicPr>
          <p:cNvPr id="30" name="Picture 29" descr="sun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166" b="24651"/>
          <a:stretch/>
        </p:blipFill>
        <p:spPr>
          <a:xfrm>
            <a:off x="7239000" y="1981200"/>
            <a:ext cx="1828800" cy="2590800"/>
          </a:xfrm>
          <a:prstGeom prst="rect">
            <a:avLst/>
          </a:prstGeom>
        </p:spPr>
      </p:pic>
      <p:pic>
        <p:nvPicPr>
          <p:cNvPr id="2" name="Picture 1" descr="grass3.jpg"/>
          <p:cNvPicPr>
            <a:picLocks noChangeAspect="1"/>
          </p:cNvPicPr>
          <p:nvPr userDrawn="1"/>
        </p:nvPicPr>
        <p:blipFill rotWithShape="1">
          <a:blip r:embed="rId6">
            <a:extLst>
              <a:ext uri="{28A0092B-C50C-407E-A947-70E740481C1C}">
                <a14:useLocalDpi xmlns:a14="http://schemas.microsoft.com/office/drawing/2010/main" val="0"/>
              </a:ext>
            </a:extLst>
          </a:blip>
          <a:srcRect l="869" t="27984" r="914"/>
          <a:stretch/>
        </p:blipFill>
        <p:spPr>
          <a:xfrm>
            <a:off x="79377" y="4656524"/>
            <a:ext cx="8980994" cy="2125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1B3F590-BFE6-423D-867F-875EDAFBE28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6201" y="5867401"/>
            <a:ext cx="762000" cy="9048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14400" y="5867400"/>
            <a:ext cx="815340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00" y="6050280"/>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5BAFD1"/>
                </a:solidFill>
              </a:defRPr>
            </a:lvl1pPr>
          </a:lstStyle>
          <a:p>
            <a:fld id="{91B3F590-BFE6-423D-867F-875EDAFBE285}" type="slidenum">
              <a:rPr lang="en-US" smtClean="0"/>
              <a:pPr/>
              <a:t>‹#›</a:t>
            </a:fld>
            <a:endParaRPr lang="en-US"/>
          </a:p>
        </p:txBody>
      </p:sp>
      <p:pic>
        <p:nvPicPr>
          <p:cNvPr id="4" name="Picture 3" descr="EPD Logo_FINAL_cs4_map.jpg"/>
          <p:cNvPicPr>
            <a:picLocks noChangeAspect="1"/>
          </p:cNvPicPr>
          <p:nvPr/>
        </p:nvPicPr>
        <p:blipFill rotWithShape="1">
          <a:blip r:embed="rId8" cstate="print">
            <a:extLst>
              <a:ext uri="{28A0092B-C50C-407E-A947-70E740481C1C}">
                <a14:useLocalDpi xmlns:a14="http://schemas.microsoft.com/office/drawing/2010/main" val="0"/>
              </a:ext>
            </a:extLst>
          </a:blip>
          <a:srcRect l="32407"/>
          <a:stretch/>
        </p:blipFill>
        <p:spPr>
          <a:xfrm>
            <a:off x="143932" y="304800"/>
            <a:ext cx="618067" cy="61741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pa.gov/cgi-bin/epalink?target=http://www.epa.gov/&amp;logname=epahome&amp;referrer=se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cid:image004.jpg@01DB8758.0C9402A0"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474" y="4705684"/>
            <a:ext cx="184666" cy="369332"/>
          </a:xfrm>
          <a:prstGeom prst="rect">
            <a:avLst/>
          </a:prstGeom>
          <a:noFill/>
        </p:spPr>
        <p:txBody>
          <a:bodyPr wrap="none" rtlCol="0">
            <a:spAutoFit/>
          </a:bodyPr>
          <a:lstStyle/>
          <a:p>
            <a:endParaRPr lang="en-US"/>
          </a:p>
        </p:txBody>
      </p:sp>
      <p:sp>
        <p:nvSpPr>
          <p:cNvPr id="4" name="TextBox 3"/>
          <p:cNvSpPr txBox="1"/>
          <p:nvPr/>
        </p:nvSpPr>
        <p:spPr>
          <a:xfrm>
            <a:off x="304800" y="2286000"/>
            <a:ext cx="6858000" cy="2123658"/>
          </a:xfrm>
          <a:prstGeom prst="rect">
            <a:avLst/>
          </a:prstGeom>
          <a:noFill/>
        </p:spPr>
        <p:txBody>
          <a:bodyPr wrap="square" rtlCol="0">
            <a:spAutoFit/>
          </a:bodyPr>
          <a:lstStyle/>
          <a:p>
            <a:r>
              <a:rPr lang="en-US" sz="4400" b="1" dirty="0">
                <a:solidFill>
                  <a:schemeClr val="bg1"/>
                </a:solidFill>
              </a:rPr>
              <a:t>Summary of Changes</a:t>
            </a:r>
          </a:p>
          <a:p>
            <a:r>
              <a:rPr lang="en-US" sz="4400" b="1" dirty="0">
                <a:solidFill>
                  <a:schemeClr val="bg1"/>
                </a:solidFill>
              </a:rPr>
              <a:t>Construction Stormwater NPDES Permits</a:t>
            </a:r>
          </a:p>
        </p:txBody>
      </p:sp>
      <p:sp>
        <p:nvSpPr>
          <p:cNvPr id="6" name="TextBox 5"/>
          <p:cNvSpPr txBox="1"/>
          <p:nvPr/>
        </p:nvSpPr>
        <p:spPr>
          <a:xfrm>
            <a:off x="175452" y="4751898"/>
            <a:ext cx="4572000" cy="1200329"/>
          </a:xfrm>
          <a:prstGeom prst="rect">
            <a:avLst/>
          </a:prstGeom>
          <a:noFill/>
        </p:spPr>
        <p:txBody>
          <a:bodyPr wrap="square" rtlCol="0">
            <a:spAutoFit/>
          </a:bodyPr>
          <a:lstStyle/>
          <a:p>
            <a:pPr algn="l"/>
            <a:r>
              <a:rPr lang="en-US" b="1" dirty="0">
                <a:solidFill>
                  <a:schemeClr val="tx1"/>
                </a:solidFill>
                <a:latin typeface="+mj-lt"/>
              </a:rPr>
              <a:t>Brian Kent, CPESC</a:t>
            </a:r>
          </a:p>
          <a:p>
            <a:pPr algn="l"/>
            <a:r>
              <a:rPr lang="en-US" b="1" dirty="0">
                <a:latin typeface="+mj-lt"/>
              </a:rPr>
              <a:t>Environmental Engineer</a:t>
            </a:r>
            <a:endParaRPr lang="en-US" b="1" dirty="0">
              <a:solidFill>
                <a:schemeClr val="tx1"/>
              </a:solidFill>
              <a:latin typeface="+mj-lt"/>
            </a:endParaRPr>
          </a:p>
          <a:p>
            <a:pPr algn="l"/>
            <a:r>
              <a:rPr lang="en-US" b="1" baseline="0" dirty="0">
                <a:latin typeface="+mj-lt"/>
              </a:rPr>
              <a:t>E</a:t>
            </a:r>
            <a:r>
              <a:rPr lang="en-US" b="1" dirty="0">
                <a:latin typeface="+mj-lt"/>
              </a:rPr>
              <a:t>PD Watershed Protection Branch</a:t>
            </a:r>
          </a:p>
          <a:p>
            <a:pPr algn="l"/>
            <a:r>
              <a:rPr lang="en-US" b="1" baseline="0" dirty="0">
                <a:solidFill>
                  <a:schemeClr val="tx1"/>
                </a:solidFill>
                <a:latin typeface="+mj-lt"/>
              </a:rPr>
              <a:t>Nonpoint Source Program</a:t>
            </a:r>
          </a:p>
        </p:txBody>
      </p:sp>
      <p:sp>
        <p:nvSpPr>
          <p:cNvPr id="7" name="TextBox 6"/>
          <p:cNvSpPr txBox="1"/>
          <p:nvPr/>
        </p:nvSpPr>
        <p:spPr>
          <a:xfrm>
            <a:off x="6324600" y="4751898"/>
            <a:ext cx="2627297" cy="369332"/>
          </a:xfrm>
          <a:prstGeom prst="rect">
            <a:avLst/>
          </a:prstGeom>
          <a:noFill/>
        </p:spPr>
        <p:txBody>
          <a:bodyPr wrap="square" rtlCol="0">
            <a:spAutoFit/>
          </a:bodyPr>
          <a:lstStyle/>
          <a:p>
            <a:pPr algn="r"/>
            <a:r>
              <a:rPr lang="en-US" b="1" dirty="0">
                <a:latin typeface="+mj-lt"/>
              </a:rPr>
              <a:t>February 25, 2025</a:t>
            </a:r>
            <a:endParaRPr lang="en-US" sz="1800" b="0" kern="1200" dirty="0">
              <a:solidFill>
                <a:schemeClr val="tx1"/>
              </a:solidFill>
              <a:latin typeface="+mj-lt"/>
              <a:ea typeface="+mn-ea"/>
              <a:cs typeface="+mn-cs"/>
            </a:endParaRPr>
          </a:p>
        </p:txBody>
      </p:sp>
    </p:spTree>
    <p:extLst>
      <p:ext uri="{BB962C8B-B14F-4D97-AF65-F5344CB8AC3E}">
        <p14:creationId xmlns:p14="http://schemas.microsoft.com/office/powerpoint/2010/main" val="29744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8D05-7A2D-6603-E3C5-957B9D937ED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45340AA-2831-9A02-3675-B5B1D25A7F28}"/>
              </a:ext>
            </a:extLst>
          </p:cNvPr>
          <p:cNvSpPr>
            <a:spLocks noGrp="1"/>
          </p:cNvSpPr>
          <p:nvPr>
            <p:ph type="title"/>
          </p:nvPr>
        </p:nvSpPr>
        <p:spPr>
          <a:xfrm>
            <a:off x="822325" y="365125"/>
            <a:ext cx="7521575" cy="549275"/>
          </a:xfrm>
        </p:spPr>
        <p:txBody>
          <a:bodyPr anchor="t">
            <a:noAutofit/>
          </a:bodyPr>
          <a:lstStyle/>
          <a:p>
            <a:r>
              <a:rPr lang="en-US" sz="3300" dirty="0"/>
              <a:t>Georgia EPD Online System for Permitting, Compliance, &amp; Facility Information </a:t>
            </a:r>
          </a:p>
        </p:txBody>
      </p:sp>
      <p:sp>
        <p:nvSpPr>
          <p:cNvPr id="2" name="TextBox 1">
            <a:extLst>
              <a:ext uri="{FF2B5EF4-FFF2-40B4-BE49-F238E27FC236}">
                <a16:creationId xmlns:a16="http://schemas.microsoft.com/office/drawing/2014/main" id="{68C80409-0813-E6B9-E0B2-DE9E85E9F0C8}"/>
              </a:ext>
            </a:extLst>
          </p:cNvPr>
          <p:cNvSpPr txBox="1"/>
          <p:nvPr/>
        </p:nvSpPr>
        <p:spPr>
          <a:xfrm>
            <a:off x="0" y="1848637"/>
            <a:ext cx="3090672" cy="2031325"/>
          </a:xfrm>
          <a:prstGeom prst="rect">
            <a:avLst/>
          </a:prstGeom>
          <a:noFill/>
          <a:ln w="28575">
            <a:solidFill>
              <a:schemeClr val="tx1"/>
            </a:solidFill>
          </a:ln>
        </p:spPr>
        <p:txBody>
          <a:bodyPr wrap="square" rtlCol="0">
            <a:spAutoFit/>
          </a:bodyPr>
          <a:lstStyle/>
          <a:p>
            <a:r>
              <a:rPr lang="en-US" b="1" dirty="0">
                <a:solidFill>
                  <a:srgbClr val="000000"/>
                </a:solidFill>
                <a:latin typeface="Times New Roman" panose="02020603050405020304" pitchFamily="18" charset="0"/>
              </a:rPr>
              <a:t>West Central District Office </a:t>
            </a:r>
          </a:p>
          <a:p>
            <a:r>
              <a:rPr lang="en-US" b="0" i="0" u="none" strike="noStrike" baseline="0" dirty="0">
                <a:solidFill>
                  <a:srgbClr val="000000"/>
                </a:solidFill>
                <a:latin typeface="Times New Roman" panose="02020603050405020304" pitchFamily="18" charset="0"/>
              </a:rPr>
              <a:t>Jody Sapp or Elnora Vinson </a:t>
            </a:r>
          </a:p>
          <a:p>
            <a:r>
              <a:rPr lang="en-US" b="0" i="0" u="none" strike="noStrike" baseline="0" dirty="0">
                <a:solidFill>
                  <a:srgbClr val="000000"/>
                </a:solidFill>
                <a:latin typeface="Times New Roman" panose="02020603050405020304" pitchFamily="18" charset="0"/>
              </a:rPr>
              <a:t>GA EPD</a:t>
            </a:r>
          </a:p>
          <a:p>
            <a:r>
              <a:rPr lang="en-US" b="0" i="0" u="none" strike="noStrike" baseline="0" dirty="0">
                <a:solidFill>
                  <a:srgbClr val="000000"/>
                </a:solidFill>
                <a:latin typeface="Times New Roman" panose="02020603050405020304" pitchFamily="18" charset="0"/>
              </a:rPr>
              <a:t>2640 </a:t>
            </a:r>
            <a:r>
              <a:rPr lang="en-US" b="0" i="0" u="none" strike="noStrike" baseline="0" dirty="0" err="1">
                <a:solidFill>
                  <a:srgbClr val="000000"/>
                </a:solidFill>
                <a:latin typeface="Times New Roman" panose="02020603050405020304" pitchFamily="18" charset="0"/>
              </a:rPr>
              <a:t>Shurling</a:t>
            </a:r>
            <a:r>
              <a:rPr lang="en-US" b="0" i="0" u="none" strike="noStrike" baseline="0" dirty="0">
                <a:solidFill>
                  <a:srgbClr val="000000"/>
                </a:solidFill>
                <a:latin typeface="Times New Roman" panose="02020603050405020304" pitchFamily="18" charset="0"/>
              </a:rPr>
              <a:t> Drive </a:t>
            </a:r>
          </a:p>
          <a:p>
            <a:r>
              <a:rPr lang="en-US" b="0" i="0" u="none" strike="noStrike" baseline="0" dirty="0">
                <a:solidFill>
                  <a:srgbClr val="000000"/>
                </a:solidFill>
                <a:latin typeface="Times New Roman" panose="02020603050405020304" pitchFamily="18" charset="0"/>
              </a:rPr>
              <a:t>Macon, GA 31211-3576 </a:t>
            </a:r>
          </a:p>
          <a:p>
            <a:r>
              <a:rPr lang="en-US" b="0" i="0" u="none" strike="noStrike" baseline="0" dirty="0">
                <a:solidFill>
                  <a:srgbClr val="000000"/>
                </a:solidFill>
                <a:latin typeface="Times New Roman" panose="02020603050405020304" pitchFamily="18" charset="0"/>
              </a:rPr>
              <a:t>(478) 751-6612 </a:t>
            </a:r>
            <a:endParaRPr lang="en-US" sz="1600" b="0" dirty="0"/>
          </a:p>
          <a:p>
            <a:endParaRPr lang="en-US" dirty="0"/>
          </a:p>
        </p:txBody>
      </p:sp>
      <p:sp>
        <p:nvSpPr>
          <p:cNvPr id="5" name="TextBox 4">
            <a:extLst>
              <a:ext uri="{FF2B5EF4-FFF2-40B4-BE49-F238E27FC236}">
                <a16:creationId xmlns:a16="http://schemas.microsoft.com/office/drawing/2014/main" id="{CCF4F39F-A39E-90BD-337E-17EE09E9C9FA}"/>
              </a:ext>
            </a:extLst>
          </p:cNvPr>
          <p:cNvSpPr txBox="1"/>
          <p:nvPr/>
        </p:nvSpPr>
        <p:spPr>
          <a:xfrm>
            <a:off x="3092640" y="1846624"/>
            <a:ext cx="2980944" cy="2031325"/>
          </a:xfrm>
          <a:prstGeom prst="rect">
            <a:avLst/>
          </a:prstGeom>
          <a:noFill/>
          <a:ln w="28575">
            <a:solidFill>
              <a:schemeClr val="tx1"/>
            </a:solidFill>
          </a:ln>
        </p:spPr>
        <p:txBody>
          <a:bodyPr wrap="square" rtlCol="0">
            <a:spAutoFit/>
          </a:bodyPr>
          <a:lstStyle/>
          <a:p>
            <a:r>
              <a:rPr lang="en-US" b="1" dirty="0">
                <a:solidFill>
                  <a:srgbClr val="000000"/>
                </a:solidFill>
                <a:latin typeface="Times New Roman" panose="02020603050405020304" pitchFamily="18" charset="0"/>
              </a:rPr>
              <a:t>East Central District Office </a:t>
            </a:r>
          </a:p>
          <a:p>
            <a:r>
              <a:rPr lang="en-US" sz="1800" b="0" i="0" u="none" strike="noStrike" baseline="0" dirty="0">
                <a:solidFill>
                  <a:srgbClr val="000000"/>
                </a:solidFill>
                <a:latin typeface="Times New Roman" panose="02020603050405020304" pitchFamily="18" charset="0"/>
              </a:rPr>
              <a:t>Janice Rachels or Sean Hays </a:t>
            </a:r>
          </a:p>
          <a:p>
            <a:r>
              <a:rPr lang="en-US" sz="1800" b="0" i="0" u="none" strike="noStrike" baseline="0" dirty="0">
                <a:solidFill>
                  <a:srgbClr val="000000"/>
                </a:solidFill>
                <a:latin typeface="Times New Roman" panose="02020603050405020304" pitchFamily="18" charset="0"/>
              </a:rPr>
              <a:t>GA EPD</a:t>
            </a:r>
          </a:p>
          <a:p>
            <a:r>
              <a:rPr lang="en-US" sz="1800" b="0" i="0" u="none" strike="noStrike" baseline="0" dirty="0">
                <a:solidFill>
                  <a:srgbClr val="000000"/>
                </a:solidFill>
                <a:latin typeface="Times New Roman" panose="02020603050405020304" pitchFamily="18" charset="0"/>
              </a:rPr>
              <a:t>3525 Walton Way Extension </a:t>
            </a:r>
          </a:p>
          <a:p>
            <a:r>
              <a:rPr lang="en-US" sz="1800" b="0" i="0" u="none" strike="noStrike" baseline="0" dirty="0">
                <a:solidFill>
                  <a:srgbClr val="000000"/>
                </a:solidFill>
                <a:latin typeface="Times New Roman" panose="02020603050405020304" pitchFamily="18" charset="0"/>
              </a:rPr>
              <a:t>Augusta, GA 30909-1821 </a:t>
            </a:r>
          </a:p>
          <a:p>
            <a:r>
              <a:rPr lang="en-US" sz="1800" b="0" i="0" u="none" strike="noStrike" baseline="0" dirty="0">
                <a:solidFill>
                  <a:srgbClr val="000000"/>
                </a:solidFill>
                <a:latin typeface="Times New Roman" panose="02020603050405020304" pitchFamily="18" charset="0"/>
              </a:rPr>
              <a:t>(706) 667-4343 </a:t>
            </a:r>
          </a:p>
          <a:p>
            <a:endParaRPr lang="en-US" dirty="0"/>
          </a:p>
        </p:txBody>
      </p:sp>
      <p:sp>
        <p:nvSpPr>
          <p:cNvPr id="9" name="TextBox 8">
            <a:extLst>
              <a:ext uri="{FF2B5EF4-FFF2-40B4-BE49-F238E27FC236}">
                <a16:creationId xmlns:a16="http://schemas.microsoft.com/office/drawing/2014/main" id="{27B39D4D-52BD-9657-07A2-388F7F86F10B}"/>
              </a:ext>
            </a:extLst>
          </p:cNvPr>
          <p:cNvSpPr txBox="1"/>
          <p:nvPr/>
        </p:nvSpPr>
        <p:spPr>
          <a:xfrm>
            <a:off x="6071616" y="1846624"/>
            <a:ext cx="3072384" cy="2031325"/>
          </a:xfrm>
          <a:prstGeom prst="rect">
            <a:avLst/>
          </a:prstGeom>
          <a:noFill/>
          <a:ln w="28575">
            <a:solidFill>
              <a:schemeClr val="tx1"/>
            </a:solidFill>
          </a:ln>
        </p:spPr>
        <p:txBody>
          <a:bodyPr wrap="square" rtlCol="0">
            <a:spAutoFit/>
          </a:bodyPr>
          <a:lstStyle/>
          <a:p>
            <a:r>
              <a:rPr lang="en-US" b="1" dirty="0">
                <a:solidFill>
                  <a:srgbClr val="000000"/>
                </a:solidFill>
                <a:latin typeface="Times New Roman" panose="02020603050405020304" pitchFamily="18" charset="0"/>
              </a:rPr>
              <a:t>Northeast District Office </a:t>
            </a:r>
          </a:p>
          <a:p>
            <a:r>
              <a:rPr lang="en-US" sz="1800" b="0" i="0" u="none" strike="noStrike" baseline="0" dirty="0">
                <a:solidFill>
                  <a:srgbClr val="000000"/>
                </a:solidFill>
                <a:latin typeface="Times New Roman" panose="02020603050405020304" pitchFamily="18" charset="0"/>
              </a:rPr>
              <a:t>Jamie Lewis or Taylor Nalewaik </a:t>
            </a:r>
          </a:p>
          <a:p>
            <a:r>
              <a:rPr lang="en-US" sz="1800" b="0" i="0" u="none" strike="noStrike" baseline="0" dirty="0">
                <a:solidFill>
                  <a:srgbClr val="000000"/>
                </a:solidFill>
                <a:latin typeface="Times New Roman" panose="02020603050405020304" pitchFamily="18" charset="0"/>
              </a:rPr>
              <a:t>GA EPD</a:t>
            </a:r>
          </a:p>
          <a:p>
            <a:r>
              <a:rPr lang="en-US" sz="1800" b="0" i="0" u="none" strike="noStrike" baseline="0" dirty="0">
                <a:solidFill>
                  <a:srgbClr val="000000"/>
                </a:solidFill>
                <a:latin typeface="Times New Roman" panose="02020603050405020304" pitchFamily="18" charset="0"/>
              </a:rPr>
              <a:t>745 Gaines School Road </a:t>
            </a:r>
          </a:p>
          <a:p>
            <a:r>
              <a:rPr lang="en-US" sz="1800" b="0" i="0" u="none" strike="noStrike" baseline="0" dirty="0">
                <a:solidFill>
                  <a:srgbClr val="000000"/>
                </a:solidFill>
                <a:latin typeface="Times New Roman" panose="02020603050405020304" pitchFamily="18" charset="0"/>
              </a:rPr>
              <a:t>Athens, GA 30605-3129 </a:t>
            </a:r>
          </a:p>
          <a:p>
            <a:r>
              <a:rPr lang="en-US" sz="1800" b="0" i="0" u="none" strike="noStrike" baseline="0" dirty="0">
                <a:solidFill>
                  <a:srgbClr val="000000"/>
                </a:solidFill>
                <a:latin typeface="Times New Roman" panose="02020603050405020304" pitchFamily="18" charset="0"/>
              </a:rPr>
              <a:t>(706) 369-6376 </a:t>
            </a:r>
            <a:endParaRPr lang="en-US" dirty="0"/>
          </a:p>
        </p:txBody>
      </p:sp>
      <p:sp>
        <p:nvSpPr>
          <p:cNvPr id="10" name="TextBox 9">
            <a:extLst>
              <a:ext uri="{FF2B5EF4-FFF2-40B4-BE49-F238E27FC236}">
                <a16:creationId xmlns:a16="http://schemas.microsoft.com/office/drawing/2014/main" id="{7541748C-80FD-463C-16AC-E9D6E56CFCDA}"/>
              </a:ext>
            </a:extLst>
          </p:cNvPr>
          <p:cNvSpPr txBox="1"/>
          <p:nvPr/>
        </p:nvSpPr>
        <p:spPr>
          <a:xfrm>
            <a:off x="0" y="4147817"/>
            <a:ext cx="3044952" cy="2585323"/>
          </a:xfrm>
          <a:prstGeom prst="rect">
            <a:avLst/>
          </a:prstGeom>
          <a:noFill/>
          <a:ln w="28575">
            <a:solidFill>
              <a:schemeClr val="tx1"/>
            </a:solidFill>
          </a:ln>
        </p:spPr>
        <p:txBody>
          <a:bodyPr wrap="square" rtlCol="0">
            <a:spAutoFit/>
          </a:bodyPr>
          <a:lstStyle/>
          <a:p>
            <a:r>
              <a:rPr lang="en-US" b="1" dirty="0">
                <a:solidFill>
                  <a:srgbClr val="000000"/>
                </a:solidFill>
                <a:latin typeface="Times New Roman" panose="02020603050405020304" pitchFamily="18" charset="0"/>
              </a:rPr>
              <a:t>Mountain District - Atlanta Satellite </a:t>
            </a:r>
          </a:p>
          <a:p>
            <a:r>
              <a:rPr lang="en-US" sz="1800" b="0" i="0" u="none" strike="noStrike" baseline="0" dirty="0">
                <a:solidFill>
                  <a:srgbClr val="000000"/>
                </a:solidFill>
                <a:latin typeface="Times New Roman" panose="02020603050405020304" pitchFamily="18" charset="0"/>
              </a:rPr>
              <a:t>Tabitha Shiflett or Brannon Rufo </a:t>
            </a:r>
          </a:p>
          <a:p>
            <a:r>
              <a:rPr lang="en-US" sz="1800" b="0" i="0" u="none" strike="noStrike" baseline="0" dirty="0">
                <a:solidFill>
                  <a:srgbClr val="000000"/>
                </a:solidFill>
                <a:latin typeface="Times New Roman" panose="02020603050405020304" pitchFamily="18" charset="0"/>
              </a:rPr>
              <a:t>GA EPD</a:t>
            </a:r>
          </a:p>
          <a:p>
            <a:r>
              <a:rPr lang="fr-FR" sz="1800" b="0" i="0" u="none" strike="noStrike" baseline="0" dirty="0">
                <a:solidFill>
                  <a:srgbClr val="000000"/>
                </a:solidFill>
                <a:latin typeface="Times New Roman" panose="02020603050405020304" pitchFamily="18" charset="0"/>
              </a:rPr>
              <a:t>4244 International Parkway, Suite 114 </a:t>
            </a:r>
          </a:p>
          <a:p>
            <a:r>
              <a:rPr lang="en-US" sz="1800" b="0" i="0" u="none" strike="noStrike" baseline="0" dirty="0">
                <a:solidFill>
                  <a:srgbClr val="000000"/>
                </a:solidFill>
                <a:latin typeface="Times New Roman" panose="02020603050405020304" pitchFamily="18" charset="0"/>
              </a:rPr>
              <a:t>Atlanta, GA 30354-3906 </a:t>
            </a:r>
          </a:p>
          <a:p>
            <a:r>
              <a:rPr lang="en-US" sz="1800" b="0" i="0" u="none" strike="noStrike" baseline="0" dirty="0">
                <a:solidFill>
                  <a:srgbClr val="000000"/>
                </a:solidFill>
                <a:latin typeface="Times New Roman" panose="02020603050405020304" pitchFamily="18" charset="0"/>
              </a:rPr>
              <a:t>(404) 362-2671 </a:t>
            </a:r>
            <a:endParaRPr lang="en-US" dirty="0"/>
          </a:p>
        </p:txBody>
      </p:sp>
      <p:sp>
        <p:nvSpPr>
          <p:cNvPr id="11" name="TextBox 10">
            <a:extLst>
              <a:ext uri="{FF2B5EF4-FFF2-40B4-BE49-F238E27FC236}">
                <a16:creationId xmlns:a16="http://schemas.microsoft.com/office/drawing/2014/main" id="{13561521-8756-C560-6CAD-FCE487A0BD32}"/>
              </a:ext>
            </a:extLst>
          </p:cNvPr>
          <p:cNvSpPr txBox="1"/>
          <p:nvPr/>
        </p:nvSpPr>
        <p:spPr>
          <a:xfrm>
            <a:off x="3044952" y="4147817"/>
            <a:ext cx="2980944" cy="2585323"/>
          </a:xfrm>
          <a:prstGeom prst="rect">
            <a:avLst/>
          </a:prstGeom>
          <a:noFill/>
          <a:ln w="28575">
            <a:solidFill>
              <a:schemeClr val="tx1"/>
            </a:solidFill>
          </a:ln>
        </p:spPr>
        <p:txBody>
          <a:bodyPr wrap="square" rtlCol="0">
            <a:spAutoFit/>
          </a:bodyPr>
          <a:lstStyle/>
          <a:p>
            <a:r>
              <a:rPr lang="en-US" b="1" dirty="0">
                <a:solidFill>
                  <a:srgbClr val="000000"/>
                </a:solidFill>
                <a:latin typeface="Times New Roman" panose="02020603050405020304" pitchFamily="18" charset="0"/>
              </a:rPr>
              <a:t>Mountain District - Cartersville Office </a:t>
            </a:r>
          </a:p>
          <a:p>
            <a:r>
              <a:rPr lang="en-US" sz="1800" b="0" i="0" u="none" strike="noStrike" baseline="0" dirty="0">
                <a:solidFill>
                  <a:srgbClr val="000000"/>
                </a:solidFill>
                <a:latin typeface="Times New Roman" panose="02020603050405020304" pitchFamily="18" charset="0"/>
              </a:rPr>
              <a:t>Tabitha Shiflett or Jonathan Wells </a:t>
            </a:r>
          </a:p>
          <a:p>
            <a:r>
              <a:rPr lang="en-US" sz="1800" b="0" i="0" u="none" strike="noStrike" baseline="0" dirty="0">
                <a:solidFill>
                  <a:srgbClr val="000000"/>
                </a:solidFill>
                <a:latin typeface="Times New Roman" panose="02020603050405020304" pitchFamily="18" charset="0"/>
              </a:rPr>
              <a:t>GA EPD</a:t>
            </a:r>
          </a:p>
          <a:p>
            <a:r>
              <a:rPr lang="en-US" sz="1800" b="0" i="0" u="none" strike="noStrike" baseline="0" dirty="0">
                <a:solidFill>
                  <a:srgbClr val="000000"/>
                </a:solidFill>
                <a:latin typeface="Times New Roman" panose="02020603050405020304" pitchFamily="18" charset="0"/>
              </a:rPr>
              <a:t>16 Center Road </a:t>
            </a:r>
          </a:p>
          <a:p>
            <a:r>
              <a:rPr lang="en-US" sz="1800" b="0" i="0" u="none" strike="noStrike" baseline="0" dirty="0">
                <a:solidFill>
                  <a:srgbClr val="000000"/>
                </a:solidFill>
                <a:latin typeface="Times New Roman" panose="02020603050405020304" pitchFamily="18" charset="0"/>
              </a:rPr>
              <a:t>Cartersville, GA 30120 </a:t>
            </a:r>
          </a:p>
          <a:p>
            <a:r>
              <a:rPr lang="en-US" sz="1800" b="0" i="0" u="none" strike="noStrike" baseline="0" dirty="0">
                <a:solidFill>
                  <a:srgbClr val="000000"/>
                </a:solidFill>
                <a:latin typeface="Times New Roman" panose="02020603050405020304" pitchFamily="18" charset="0"/>
              </a:rPr>
              <a:t>(770) 387-4900 </a:t>
            </a:r>
          </a:p>
          <a:p>
            <a:endParaRPr lang="en-US" dirty="0"/>
          </a:p>
        </p:txBody>
      </p:sp>
      <p:sp>
        <p:nvSpPr>
          <p:cNvPr id="12" name="TextBox 11">
            <a:extLst>
              <a:ext uri="{FF2B5EF4-FFF2-40B4-BE49-F238E27FC236}">
                <a16:creationId xmlns:a16="http://schemas.microsoft.com/office/drawing/2014/main" id="{62238EF2-9BF6-2058-A1E5-21F6A1B55E0B}"/>
              </a:ext>
            </a:extLst>
          </p:cNvPr>
          <p:cNvSpPr txBox="1"/>
          <p:nvPr/>
        </p:nvSpPr>
        <p:spPr>
          <a:xfrm>
            <a:off x="6022848" y="4139708"/>
            <a:ext cx="3121152" cy="2585323"/>
          </a:xfrm>
          <a:prstGeom prst="rect">
            <a:avLst/>
          </a:prstGeom>
          <a:noFill/>
          <a:ln w="28575">
            <a:solidFill>
              <a:schemeClr val="tx1"/>
            </a:solidFill>
          </a:ln>
        </p:spPr>
        <p:txBody>
          <a:bodyPr wrap="square" rtlCol="0">
            <a:spAutoFit/>
          </a:bodyPr>
          <a:lstStyle/>
          <a:p>
            <a:r>
              <a:rPr lang="en-US" b="1" dirty="0">
                <a:solidFill>
                  <a:srgbClr val="000000"/>
                </a:solidFill>
                <a:latin typeface="Times New Roman" panose="02020603050405020304" pitchFamily="18" charset="0"/>
              </a:rPr>
              <a:t>Coastal District - Brunswick Office </a:t>
            </a:r>
          </a:p>
          <a:p>
            <a:r>
              <a:rPr lang="en-US" sz="1800" b="0" i="0" u="none" strike="noStrike" baseline="0" dirty="0">
                <a:solidFill>
                  <a:srgbClr val="000000"/>
                </a:solidFill>
                <a:latin typeface="Times New Roman" panose="02020603050405020304" pitchFamily="18" charset="0"/>
              </a:rPr>
              <a:t>Brett Berry </a:t>
            </a:r>
          </a:p>
          <a:p>
            <a:r>
              <a:rPr lang="en-US" sz="1800" b="0" i="0" u="none" strike="noStrike" baseline="0" dirty="0">
                <a:solidFill>
                  <a:srgbClr val="000000"/>
                </a:solidFill>
                <a:latin typeface="Times New Roman" panose="02020603050405020304" pitchFamily="18" charset="0"/>
              </a:rPr>
              <a:t>GA EPD</a:t>
            </a:r>
          </a:p>
          <a:p>
            <a:r>
              <a:rPr lang="en-US" sz="1800" b="0" i="0" u="none" strike="noStrike" baseline="0" dirty="0">
                <a:solidFill>
                  <a:srgbClr val="000000"/>
                </a:solidFill>
                <a:latin typeface="Times New Roman" panose="02020603050405020304" pitchFamily="18" charset="0"/>
              </a:rPr>
              <a:t>1050 Canal Road </a:t>
            </a:r>
          </a:p>
          <a:p>
            <a:r>
              <a:rPr lang="en-US" sz="1800" b="0" i="0" u="none" strike="noStrike" baseline="0" dirty="0">
                <a:solidFill>
                  <a:srgbClr val="000000"/>
                </a:solidFill>
                <a:latin typeface="Times New Roman" panose="02020603050405020304" pitchFamily="18" charset="0"/>
                <a:cs typeface="Times New Roman" panose="02020603050405020304" pitchFamily="18" charset="0"/>
              </a:rPr>
              <a:t>Brunswick, GA 31525-6856 </a:t>
            </a:r>
          </a:p>
          <a:p>
            <a:r>
              <a:rPr lang="en-US" sz="1800" b="0" i="0" u="none" strike="noStrike" baseline="0" dirty="0">
                <a:solidFill>
                  <a:srgbClr val="000000"/>
                </a:solidFill>
                <a:latin typeface="Times New Roman" panose="02020603050405020304" pitchFamily="18" charset="0"/>
              </a:rPr>
              <a:t>(912) 264-7284 </a:t>
            </a:r>
          </a:p>
          <a:p>
            <a:endParaRPr lang="en-US"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86829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836D78-EA70-4AFB-40C0-3C0CF984E6C7}"/>
              </a:ext>
            </a:extLst>
          </p:cNvPr>
          <p:cNvSpPr>
            <a:spLocks noGrp="1"/>
          </p:cNvSpPr>
          <p:nvPr>
            <p:ph type="title"/>
          </p:nvPr>
        </p:nvSpPr>
        <p:spPr>
          <a:xfrm>
            <a:off x="822325" y="365125"/>
            <a:ext cx="7521575" cy="549275"/>
          </a:xfrm>
        </p:spPr>
        <p:txBody>
          <a:bodyPr anchor="t">
            <a:noAutofit/>
          </a:bodyPr>
          <a:lstStyle/>
          <a:p>
            <a:r>
              <a:rPr lang="en-US" sz="2400" dirty="0"/>
              <a:t>Georgia EPD Online System for Permitting, Compliance, &amp; Facility Information </a:t>
            </a:r>
          </a:p>
        </p:txBody>
      </p:sp>
      <p:sp>
        <p:nvSpPr>
          <p:cNvPr id="9" name="TextBox 8">
            <a:extLst>
              <a:ext uri="{FF2B5EF4-FFF2-40B4-BE49-F238E27FC236}">
                <a16:creationId xmlns:a16="http://schemas.microsoft.com/office/drawing/2014/main" id="{E0D73C65-5A18-495F-2938-255C73E606F6}"/>
              </a:ext>
            </a:extLst>
          </p:cNvPr>
          <p:cNvSpPr txBox="1"/>
          <p:nvPr/>
        </p:nvSpPr>
        <p:spPr>
          <a:xfrm>
            <a:off x="3092640" y="1738909"/>
            <a:ext cx="2980944" cy="1754326"/>
          </a:xfrm>
          <a:prstGeom prst="rect">
            <a:avLst/>
          </a:prstGeom>
          <a:noFill/>
          <a:ln w="28575">
            <a:solidFill>
              <a:schemeClr val="tx1"/>
            </a:solidFill>
          </a:ln>
        </p:spPr>
        <p:txBody>
          <a:bodyPr wrap="square" rtlCol="0">
            <a:spAutoFit/>
          </a:bodyPr>
          <a:lstStyle/>
          <a:p>
            <a:r>
              <a:rPr lang="en-US" b="1" dirty="0">
                <a:solidFill>
                  <a:srgbClr val="000000"/>
                </a:solidFill>
                <a:latin typeface="Times New Roman" panose="02020603050405020304" pitchFamily="18" charset="0"/>
              </a:rPr>
              <a:t>Southwest District Office </a:t>
            </a:r>
          </a:p>
          <a:p>
            <a:r>
              <a:rPr lang="en-US" sz="1800" b="0" i="0" u="none" strike="noStrike" baseline="0" dirty="0">
                <a:solidFill>
                  <a:srgbClr val="000000"/>
                </a:solidFill>
                <a:latin typeface="Times New Roman" panose="02020603050405020304" pitchFamily="18" charset="0"/>
              </a:rPr>
              <a:t>Lisa Myler </a:t>
            </a:r>
          </a:p>
          <a:p>
            <a:r>
              <a:rPr lang="en-US" sz="1800" b="0" i="0" u="none" strike="noStrike" baseline="0" dirty="0">
                <a:solidFill>
                  <a:srgbClr val="000000"/>
                </a:solidFill>
                <a:latin typeface="Times New Roman" panose="02020603050405020304" pitchFamily="18" charset="0"/>
              </a:rPr>
              <a:t>GA EPD</a:t>
            </a:r>
          </a:p>
          <a:p>
            <a:r>
              <a:rPr lang="en-US" sz="1800" b="0" i="0" u="none" strike="noStrike" baseline="0" dirty="0">
                <a:solidFill>
                  <a:srgbClr val="000000"/>
                </a:solidFill>
                <a:latin typeface="Times New Roman" panose="02020603050405020304" pitchFamily="18" charset="0"/>
              </a:rPr>
              <a:t>2024 Newton Road </a:t>
            </a:r>
          </a:p>
          <a:p>
            <a:r>
              <a:rPr lang="en-US" sz="1800" b="0" i="0" u="none" strike="noStrike" baseline="0" dirty="0">
                <a:solidFill>
                  <a:srgbClr val="000000"/>
                </a:solidFill>
                <a:latin typeface="Times New Roman" panose="02020603050405020304" pitchFamily="18" charset="0"/>
              </a:rPr>
              <a:t>Albany, GA 31701-3576 </a:t>
            </a:r>
          </a:p>
          <a:p>
            <a:r>
              <a:rPr lang="en-US" sz="1800" b="0" i="0" u="none" strike="noStrike" baseline="0" dirty="0">
                <a:solidFill>
                  <a:srgbClr val="000000"/>
                </a:solidFill>
                <a:latin typeface="Times New Roman" panose="02020603050405020304" pitchFamily="18" charset="0"/>
              </a:rPr>
              <a:t>(229) 430-4144 </a:t>
            </a:r>
            <a:endParaRPr lang="en-US" dirty="0"/>
          </a:p>
        </p:txBody>
      </p:sp>
      <p:sp>
        <p:nvSpPr>
          <p:cNvPr id="10" name="TextBox 9">
            <a:extLst>
              <a:ext uri="{FF2B5EF4-FFF2-40B4-BE49-F238E27FC236}">
                <a16:creationId xmlns:a16="http://schemas.microsoft.com/office/drawing/2014/main" id="{F1E7CC33-36CD-46BB-F875-50FE5E7DABA5}"/>
              </a:ext>
            </a:extLst>
          </p:cNvPr>
          <p:cNvSpPr txBox="1"/>
          <p:nvPr/>
        </p:nvSpPr>
        <p:spPr>
          <a:xfrm>
            <a:off x="3081528" y="3491509"/>
            <a:ext cx="2980944" cy="2031325"/>
          </a:xfrm>
          <a:prstGeom prst="rect">
            <a:avLst/>
          </a:prstGeom>
          <a:noFill/>
          <a:ln w="28575">
            <a:solidFill>
              <a:schemeClr val="tx1"/>
            </a:solidFill>
          </a:ln>
        </p:spPr>
        <p:txBody>
          <a:bodyPr wrap="square" rtlCol="0">
            <a:spAutoFit/>
          </a:bodyPr>
          <a:lstStyle/>
          <a:p>
            <a:r>
              <a:rPr lang="en-US" sz="1800" b="1" i="0" u="none" strike="noStrike" baseline="0" dirty="0">
                <a:solidFill>
                  <a:srgbClr val="000000"/>
                </a:solidFill>
                <a:latin typeface="Times New Roman" panose="02020603050405020304" pitchFamily="18" charset="0"/>
              </a:rPr>
              <a:t>Watershed Protection Branch </a:t>
            </a:r>
          </a:p>
          <a:p>
            <a:r>
              <a:rPr lang="en-US" sz="1800" b="1" i="0" u="none" strike="noStrike" baseline="0" dirty="0">
                <a:solidFill>
                  <a:srgbClr val="000000"/>
                </a:solidFill>
                <a:latin typeface="Times New Roman" panose="02020603050405020304" pitchFamily="18" charset="0"/>
              </a:rPr>
              <a:t>Nonpoint Source Unit </a:t>
            </a:r>
          </a:p>
          <a:p>
            <a:r>
              <a:rPr lang="en-US" sz="1800" b="0" i="0" u="none" strike="noStrike" baseline="0" dirty="0">
                <a:solidFill>
                  <a:srgbClr val="000000"/>
                </a:solidFill>
                <a:latin typeface="Times New Roman" panose="02020603050405020304" pitchFamily="18" charset="0"/>
              </a:rPr>
              <a:t>Michael Berry </a:t>
            </a:r>
          </a:p>
          <a:p>
            <a:r>
              <a:rPr lang="en-US" sz="1800" b="0" i="0" u="none" strike="noStrike" baseline="0" dirty="0">
                <a:solidFill>
                  <a:srgbClr val="000000"/>
                </a:solidFill>
                <a:latin typeface="Times New Roman" panose="02020603050405020304" pitchFamily="18" charset="0"/>
              </a:rPr>
              <a:t>(470) 524-4621 </a:t>
            </a:r>
          </a:p>
          <a:p>
            <a:r>
              <a:rPr lang="en-US" sz="1800" b="0" i="0" u="none" strike="noStrike" baseline="0" dirty="0">
                <a:solidFill>
                  <a:srgbClr val="000000"/>
                </a:solidFill>
                <a:latin typeface="Times New Roman" panose="02020603050405020304" pitchFamily="18" charset="0"/>
              </a:rPr>
              <a:t>Brian Kent </a:t>
            </a:r>
          </a:p>
          <a:p>
            <a:r>
              <a:rPr lang="en-US" sz="1800" b="0" i="0" u="none" strike="noStrike" baseline="0" dirty="0">
                <a:solidFill>
                  <a:srgbClr val="000000"/>
                </a:solidFill>
                <a:latin typeface="Times New Roman" panose="02020603050405020304" pitchFamily="18" charset="0"/>
              </a:rPr>
              <a:t>(470) 604-9410 </a:t>
            </a:r>
            <a:endParaRPr lang="en-US" dirty="0"/>
          </a:p>
        </p:txBody>
      </p:sp>
    </p:spTree>
    <p:extLst>
      <p:ext uri="{BB962C8B-B14F-4D97-AF65-F5344CB8AC3E}">
        <p14:creationId xmlns:p14="http://schemas.microsoft.com/office/powerpoint/2010/main" val="155961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GAR100002, GAR100003</a:t>
            </a:r>
          </a:p>
        </p:txBody>
      </p:sp>
      <p:sp>
        <p:nvSpPr>
          <p:cNvPr id="4" name="Rectangle 3">
            <a:extLst>
              <a:ext uri="{FF2B5EF4-FFF2-40B4-BE49-F238E27FC236}">
                <a16:creationId xmlns:a16="http://schemas.microsoft.com/office/drawing/2014/main" id="{F8E2E567-3C47-B36F-750D-7D368D534929}"/>
              </a:ext>
            </a:extLst>
          </p:cNvPr>
          <p:cNvSpPr>
            <a:spLocks noGrp="1" noChangeArrowheads="1"/>
          </p:cNvSpPr>
          <p:nvPr/>
        </p:nvSpPr>
        <p:spPr bwMode="auto">
          <a:xfrm>
            <a:off x="685800" y="1371600"/>
            <a:ext cx="81581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pPr>
            <a:r>
              <a:rPr lang="en-US" altLang="en-US" sz="2000" b="1" dirty="0"/>
              <a:t>Part I – Coverage under the Permits - Definitions:</a:t>
            </a:r>
          </a:p>
          <a:p>
            <a:pPr marL="290513" indent="-290513">
              <a:buFont typeface="Wingdings" panose="05000000000000000000" pitchFamily="2" charset="2"/>
              <a:buNone/>
            </a:pPr>
            <a:r>
              <a:rPr lang="en-US" altLang="en-US" sz="2000" b="1" i="1" dirty="0"/>
              <a:t>	Design Professional</a:t>
            </a:r>
            <a:r>
              <a:rPr lang="en-US" altLang="en-US" sz="2000" dirty="0">
                <a:cs typeface="Arial" panose="020B0604020202020204" pitchFamily="34" charset="0"/>
              </a:rPr>
              <a:t>– modified to include </a:t>
            </a:r>
            <a:r>
              <a:rPr lang="en-US" altLang="en-US" sz="2000" u="sng" dirty="0">
                <a:solidFill>
                  <a:srgbClr val="FF0000"/>
                </a:solidFill>
                <a:cs typeface="Arial" panose="020B0604020202020204" pitchFamily="34" charset="0"/>
              </a:rPr>
              <a:t>and that has completed the appropriate certification course approved by the Georgia Soil and Water Conservation Commission in accordance with </a:t>
            </a:r>
            <a:r>
              <a:rPr lang="en-US" altLang="en-US" sz="2000" u="sng" dirty="0">
                <a:solidFill>
                  <a:srgbClr val="FF0000"/>
                </a:solidFill>
                <a:cs typeface="Times New Roman" panose="02020603050405020304" pitchFamily="18" charset="0"/>
              </a:rPr>
              <a:t>O.C.G.A. 12-7-9</a:t>
            </a:r>
          </a:p>
          <a:p>
            <a:pPr marL="290513" indent="-290513">
              <a:buFont typeface="Wingdings" panose="05000000000000000000" pitchFamily="2" charset="2"/>
              <a:buNone/>
            </a:pPr>
            <a:r>
              <a:rPr lang="en-US" altLang="en-US" sz="2000" b="1" i="1" dirty="0"/>
              <a:t>	</a:t>
            </a:r>
            <a:endParaRPr lang="en-US" altLang="en-US" sz="2000" u="sng" dirty="0">
              <a:solidFill>
                <a:srgbClr val="FF0000"/>
              </a:solidFill>
              <a:cs typeface="Arial" panose="020B0604020202020204" pitchFamily="34" charset="0"/>
            </a:endParaRPr>
          </a:p>
          <a:p>
            <a:pPr marL="290513" indent="-290513">
              <a:buFont typeface="Wingdings" panose="05000000000000000000" pitchFamily="2" charset="2"/>
              <a:buNone/>
            </a:pPr>
            <a:r>
              <a:rPr lang="en-US" altLang="en-US" sz="2000" b="1" i="1" dirty="0">
                <a:solidFill>
                  <a:srgbClr val="FF0000"/>
                </a:solidFill>
              </a:rPr>
              <a:t>	Drainage Structure</a:t>
            </a:r>
            <a:r>
              <a:rPr lang="en-US" altLang="en-US" sz="2000" dirty="0">
                <a:cs typeface="Arial" panose="020B0604020202020204" pitchFamily="34" charset="0"/>
              </a:rPr>
              <a:t>–</a:t>
            </a:r>
            <a:r>
              <a:rPr lang="en-US" altLang="en-US" sz="2000" u="sng" dirty="0">
                <a:solidFill>
                  <a:srgbClr val="FF0000"/>
                </a:solidFill>
                <a:cs typeface="Times New Roman" panose="02020603050405020304" pitchFamily="18" charset="0"/>
              </a:rPr>
              <a:t>means a device composed of virtually nonerodable material such as concrete, steel, plastic, or other such material that conveys water from one place to another by intercepting the flow and carrying it to a release point for storm water management, drainage control, or flood control purposes.</a:t>
            </a:r>
            <a:endParaRPr lang="en-US" altLang="en-US" sz="2000" i="1" u="sng" dirty="0">
              <a:solidFill>
                <a:srgbClr val="FF0000"/>
              </a:solidFill>
            </a:endParaRPr>
          </a:p>
        </p:txBody>
      </p:sp>
    </p:spTree>
    <p:extLst>
      <p:ext uri="{BB962C8B-B14F-4D97-AF65-F5344CB8AC3E}">
        <p14:creationId xmlns:p14="http://schemas.microsoft.com/office/powerpoint/2010/main" val="399003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GAR100002, GAR100003</a:t>
            </a:r>
          </a:p>
        </p:txBody>
      </p:sp>
      <p:sp>
        <p:nvSpPr>
          <p:cNvPr id="3" name="Rectangle 2">
            <a:extLst>
              <a:ext uri="{FF2B5EF4-FFF2-40B4-BE49-F238E27FC236}">
                <a16:creationId xmlns:a16="http://schemas.microsoft.com/office/drawing/2014/main" id="{09EE6105-BC0E-DE87-6DDC-141E4C8DD0F4}"/>
              </a:ext>
            </a:extLst>
          </p:cNvPr>
          <p:cNvSpPr>
            <a:spLocks noGrp="1" noChangeArrowheads="1"/>
          </p:cNvSpPr>
          <p:nvPr/>
        </p:nvSpPr>
        <p:spPr bwMode="auto">
          <a:xfrm>
            <a:off x="685800" y="1371600"/>
            <a:ext cx="8158163"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pPr>
            <a:r>
              <a:rPr lang="en-US" altLang="en-US" sz="2000" b="1"/>
              <a:t>Part I – Coverage under the Permits - Definitions:</a:t>
            </a:r>
          </a:p>
          <a:p>
            <a:pPr marL="290513" indent="-290513">
              <a:buFont typeface="Wingdings" panose="05000000000000000000" pitchFamily="2" charset="2"/>
              <a:buNone/>
            </a:pPr>
            <a:r>
              <a:rPr lang="en-US" altLang="en-US" sz="2000" b="1" i="1"/>
              <a:t>	</a:t>
            </a:r>
            <a:r>
              <a:rPr lang="en-US" altLang="en-US" sz="2000" b="1" i="1">
                <a:solidFill>
                  <a:srgbClr val="FF0000"/>
                </a:solidFill>
              </a:rPr>
              <a:t>Roadway Drainage Structure</a:t>
            </a:r>
            <a:r>
              <a:rPr lang="en-US" altLang="en-US" sz="2000">
                <a:cs typeface="Arial" panose="020B0604020202020204" pitchFamily="34" charset="0"/>
              </a:rPr>
              <a:t>– </a:t>
            </a:r>
            <a:r>
              <a:rPr lang="en-US" altLang="en-US" sz="2000" u="sng">
                <a:solidFill>
                  <a:srgbClr val="FF0000"/>
                </a:solidFill>
                <a:cs typeface="Times New Roman" panose="02020603050405020304" pitchFamily="18" charset="0"/>
              </a:rPr>
              <a:t>a device, such as a bridge, culvert, or ditch, composed of a virtually nonerodable material such as concrete, steel, plastic, or other such material that conveys water under a roadway by intercepting the flow on one side of a traveled way consisting of one or more defined lanes, with or without shoulder areas and carrying water to a release point on the other side.</a:t>
            </a:r>
          </a:p>
          <a:p>
            <a:pPr marL="290513" indent="-290513">
              <a:buFont typeface="Wingdings" panose="05000000000000000000" pitchFamily="2" charset="2"/>
              <a:buNone/>
            </a:pPr>
            <a:r>
              <a:rPr lang="en-US" altLang="en-US" sz="2000" b="1" i="1">
                <a:solidFill>
                  <a:srgbClr val="FF0000"/>
                </a:solidFill>
              </a:rPr>
              <a:t>		</a:t>
            </a:r>
            <a:endParaRPr lang="en-US" altLang="en-US" sz="2000" i="1" u="sng">
              <a:solidFill>
                <a:srgbClr val="FF0000"/>
              </a:solidFill>
            </a:endParaRPr>
          </a:p>
        </p:txBody>
      </p:sp>
    </p:spTree>
    <p:extLst>
      <p:ext uri="{BB962C8B-B14F-4D97-AF65-F5344CB8AC3E}">
        <p14:creationId xmlns:p14="http://schemas.microsoft.com/office/powerpoint/2010/main" val="35993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GAR100002, GAR100003</a:t>
            </a:r>
          </a:p>
        </p:txBody>
      </p:sp>
      <p:sp>
        <p:nvSpPr>
          <p:cNvPr id="4" name="Rectangle 3">
            <a:extLst>
              <a:ext uri="{FF2B5EF4-FFF2-40B4-BE49-F238E27FC236}">
                <a16:creationId xmlns:a16="http://schemas.microsoft.com/office/drawing/2014/main" id="{0802F88E-9E0E-5625-C54A-1C8980ACC69E}"/>
              </a:ext>
            </a:extLst>
          </p:cNvPr>
          <p:cNvSpPr>
            <a:spLocks noGrp="1" noChangeArrowheads="1"/>
          </p:cNvSpPr>
          <p:nvPr/>
        </p:nvSpPr>
        <p:spPr bwMode="auto">
          <a:xfrm>
            <a:off x="574862" y="1176057"/>
            <a:ext cx="8158163" cy="50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pPr>
            <a:r>
              <a:rPr lang="en-US" altLang="en-US" sz="2400" b="1" dirty="0"/>
              <a:t>Part III – Special Conditions, Management Practices, Permit Violations and Other Limitations:</a:t>
            </a:r>
          </a:p>
          <a:p>
            <a:pPr marL="0" indent="0">
              <a:buNone/>
            </a:pPr>
            <a:endParaRPr lang="en-US" altLang="en-US" sz="1200" b="1" dirty="0"/>
          </a:p>
          <a:p>
            <a:pPr marL="290513" indent="-290513" algn="just">
              <a:spcBef>
                <a:spcPct val="0"/>
              </a:spcBef>
              <a:spcAft>
                <a:spcPts val="1500"/>
              </a:spcAft>
              <a:buFont typeface="Wingdings" panose="05000000000000000000" pitchFamily="2" charset="2"/>
              <a:buNone/>
            </a:pPr>
            <a:r>
              <a:rPr lang="en-US" altLang="en-US" sz="1800" dirty="0">
                <a:solidFill>
                  <a:srgbClr val="000000"/>
                </a:solidFill>
                <a:cs typeface="Times New Roman" panose="02020603050405020304" pitchFamily="18" charset="0"/>
              </a:rPr>
              <a:t>Part III.C.2.e, the terms </a:t>
            </a:r>
            <a:r>
              <a:rPr lang="en-US" altLang="en-US" sz="1800" u="sng" dirty="0">
                <a:cs typeface="Times New Roman" panose="02020603050405020304" pitchFamily="18" charset="0"/>
              </a:rPr>
              <a:t>“flocculants and coagulants”</a:t>
            </a:r>
            <a:r>
              <a:rPr lang="en-US" altLang="en-US" sz="1800" dirty="0">
                <a:cs typeface="Times New Roman" panose="02020603050405020304" pitchFamily="18" charset="0"/>
              </a:rPr>
              <a:t> </a:t>
            </a:r>
            <a:r>
              <a:rPr lang="en-US" altLang="en-US" sz="1800" dirty="0">
                <a:solidFill>
                  <a:srgbClr val="000000"/>
                </a:solidFill>
                <a:cs typeface="Times New Roman" panose="02020603050405020304" pitchFamily="18" charset="0"/>
              </a:rPr>
              <a:t>have been removed and replaced with </a:t>
            </a:r>
            <a:r>
              <a:rPr lang="en-US" altLang="en-US" sz="1800" u="sng" dirty="0">
                <a:solidFill>
                  <a:srgbClr val="FF0000"/>
                </a:solidFill>
                <a:cs typeface="Times New Roman" panose="02020603050405020304" pitchFamily="18" charset="0"/>
              </a:rPr>
              <a:t>“tackifiers”</a:t>
            </a:r>
            <a:r>
              <a:rPr lang="en-US" altLang="en-US" sz="1800" dirty="0">
                <a:solidFill>
                  <a:srgbClr val="FF0000"/>
                </a:solidFill>
                <a:cs typeface="Times New Roman" panose="02020603050405020304" pitchFamily="18" charset="0"/>
              </a:rPr>
              <a:t> </a:t>
            </a:r>
            <a:r>
              <a:rPr lang="en-US" altLang="en-US" sz="1800" dirty="0">
                <a:cs typeface="Times New Roman" panose="02020603050405020304" pitchFamily="18" charset="0"/>
              </a:rPr>
              <a:t>for procedural accuracy.</a:t>
            </a:r>
          </a:p>
          <a:p>
            <a:pPr marL="290513" indent="-290513" algn="just">
              <a:spcBef>
                <a:spcPct val="0"/>
              </a:spcBef>
              <a:spcAft>
                <a:spcPts val="1500"/>
              </a:spcAft>
              <a:buFont typeface="Wingdings" panose="05000000000000000000" pitchFamily="2" charset="2"/>
              <a:buNone/>
            </a:pPr>
            <a:r>
              <a:rPr lang="en-US" altLang="en-US" sz="1800" dirty="0">
                <a:cs typeface="Times New Roman" panose="02020603050405020304" pitchFamily="18" charset="0"/>
              </a:rPr>
              <a:t>Part III.C.2.p. and k, the language </a:t>
            </a:r>
            <a:r>
              <a:rPr lang="en-US" altLang="en-US" sz="1800" dirty="0">
                <a:solidFill>
                  <a:srgbClr val="FF0000"/>
                </a:solidFill>
                <a:cs typeface="Times New Roman" panose="02020603050405020304" pitchFamily="18" charset="0"/>
              </a:rPr>
              <a:t>“</a:t>
            </a:r>
            <a:r>
              <a:rPr lang="en-US" altLang="en-US" sz="1800" u="sng" dirty="0">
                <a:solidFill>
                  <a:srgbClr val="FF0000"/>
                </a:solidFill>
                <a:cs typeface="Times New Roman" panose="02020603050405020304" pitchFamily="18" charset="0"/>
              </a:rPr>
              <a:t>Conduct soil test representative of conditions at the time of planting to identify and to implement site-specific fertilizer needs and/or</a:t>
            </a:r>
            <a:r>
              <a:rPr lang="en-US" altLang="en-US" sz="1800" dirty="0">
                <a:solidFill>
                  <a:srgbClr val="FF0000"/>
                </a:solidFill>
                <a:cs typeface="Times New Roman" panose="02020603050405020304" pitchFamily="18" charset="0"/>
              </a:rPr>
              <a:t>”</a:t>
            </a:r>
            <a:r>
              <a:rPr lang="en-US" altLang="en-US" sz="1800" dirty="0">
                <a:cs typeface="Times New Roman" panose="02020603050405020304" pitchFamily="18" charset="0"/>
              </a:rPr>
              <a:t> has been added for clarity. Combined from and removed from item p.</a:t>
            </a:r>
          </a:p>
          <a:p>
            <a:pPr marL="290513" indent="-290513" algn="just">
              <a:spcBef>
                <a:spcPct val="0"/>
              </a:spcBef>
              <a:spcAft>
                <a:spcPts val="1500"/>
              </a:spcAft>
              <a:buFont typeface="Wingdings" panose="05000000000000000000" pitchFamily="2" charset="2"/>
              <a:buNone/>
            </a:pPr>
            <a:endParaRPr lang="en-US" altLang="en-US" sz="1800" dirty="0">
              <a:solidFill>
                <a:srgbClr val="000000"/>
              </a:solidFill>
              <a:cs typeface="Times New Roman" panose="02020603050405020304" pitchFamily="18" charset="0"/>
            </a:endParaRPr>
          </a:p>
          <a:p>
            <a:pPr marL="290513" indent="-290513" algn="just">
              <a:spcBef>
                <a:spcPct val="0"/>
              </a:spcBef>
              <a:spcAft>
                <a:spcPts val="1500"/>
              </a:spcAft>
              <a:buFont typeface="Wingdings" panose="05000000000000000000" pitchFamily="2" charset="2"/>
              <a:buNone/>
            </a:pPr>
            <a:r>
              <a:rPr lang="en-US" altLang="en-US" sz="1800" dirty="0">
                <a:solidFill>
                  <a:srgbClr val="000000"/>
                </a:solidFill>
                <a:cs typeface="Times New Roman" panose="02020603050405020304" pitchFamily="18" charset="0"/>
              </a:rPr>
              <a:t>Part III.D.6, the term </a:t>
            </a:r>
            <a:r>
              <a:rPr lang="en-US" altLang="en-US" sz="1800" u="sng" dirty="0">
                <a:cs typeface="Times New Roman" panose="02020603050405020304" pitchFamily="18" charset="0"/>
              </a:rPr>
              <a:t>“contaminated surfaces”</a:t>
            </a:r>
            <a:r>
              <a:rPr lang="en-US" altLang="en-US" sz="1800" dirty="0">
                <a:cs typeface="Times New Roman" panose="02020603050405020304" pitchFamily="18" charset="0"/>
              </a:rPr>
              <a:t> </a:t>
            </a:r>
            <a:r>
              <a:rPr lang="en-US" altLang="en-US" sz="1800" dirty="0">
                <a:solidFill>
                  <a:srgbClr val="000000"/>
                </a:solidFill>
                <a:cs typeface="Times New Roman" panose="02020603050405020304" pitchFamily="18" charset="0"/>
              </a:rPr>
              <a:t>has been removed and replaced with </a:t>
            </a:r>
            <a:r>
              <a:rPr lang="en-US" altLang="en-US" sz="1800" u="sng" dirty="0">
                <a:solidFill>
                  <a:srgbClr val="FF0000"/>
                </a:solidFill>
                <a:cs typeface="Times New Roman" panose="02020603050405020304" pitchFamily="18" charset="0"/>
              </a:rPr>
              <a:t>“impacted areas”.</a:t>
            </a:r>
          </a:p>
          <a:p>
            <a:pPr marL="290513" indent="-290513" algn="just">
              <a:spcBef>
                <a:spcPct val="0"/>
              </a:spcBef>
              <a:spcAft>
                <a:spcPts val="1500"/>
              </a:spcAft>
              <a:buFont typeface="Wingdings" panose="05000000000000000000" pitchFamily="2" charset="2"/>
              <a:buNone/>
            </a:pPr>
            <a:r>
              <a:rPr lang="en-US" altLang="en-US" sz="1800" dirty="0">
                <a:solidFill>
                  <a:srgbClr val="000000"/>
                </a:solidFill>
                <a:cs typeface="Times New Roman" panose="02020603050405020304" pitchFamily="18" charset="0"/>
              </a:rPr>
              <a:t>Part III.D.6, the term </a:t>
            </a:r>
            <a:r>
              <a:rPr lang="en-US" altLang="en-US" sz="1800" u="sng" dirty="0">
                <a:cs typeface="Times New Roman" panose="02020603050405020304" pitchFamily="18" charset="0"/>
              </a:rPr>
              <a:t>“post-storm events”</a:t>
            </a:r>
            <a:r>
              <a:rPr lang="en-US" altLang="en-US" sz="1800" dirty="0">
                <a:cs typeface="Times New Roman" panose="02020603050405020304" pitchFamily="18" charset="0"/>
              </a:rPr>
              <a:t> </a:t>
            </a:r>
            <a:r>
              <a:rPr lang="en-US" altLang="en-US" sz="1800" dirty="0">
                <a:solidFill>
                  <a:srgbClr val="000000"/>
                </a:solidFill>
                <a:cs typeface="Times New Roman" panose="02020603050405020304" pitchFamily="18" charset="0"/>
              </a:rPr>
              <a:t>was revised to </a:t>
            </a:r>
            <a:r>
              <a:rPr lang="en-US" altLang="en-US" sz="1800" u="sng" dirty="0">
                <a:solidFill>
                  <a:srgbClr val="FF0000"/>
                </a:solidFill>
                <a:cs typeface="Times New Roman" panose="02020603050405020304" pitchFamily="18" charset="0"/>
              </a:rPr>
              <a:t>“post-rain events”.</a:t>
            </a:r>
          </a:p>
          <a:p>
            <a:pPr marL="290513" indent="-290513">
              <a:buFont typeface="Wingdings" panose="05000000000000000000" pitchFamily="2" charset="2"/>
              <a:buNone/>
            </a:pPr>
            <a:endParaRPr lang="en-US" altLang="en-US" sz="2400" b="1" i="1" dirty="0">
              <a:solidFill>
                <a:srgbClr val="339933"/>
              </a:solidFill>
            </a:endParaRPr>
          </a:p>
        </p:txBody>
      </p:sp>
    </p:spTree>
    <p:extLst>
      <p:ext uri="{BB962C8B-B14F-4D97-AF65-F5344CB8AC3E}">
        <p14:creationId xmlns:p14="http://schemas.microsoft.com/office/powerpoint/2010/main" val="27878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GAR100002, GAR100003</a:t>
            </a:r>
          </a:p>
        </p:txBody>
      </p:sp>
      <p:sp>
        <p:nvSpPr>
          <p:cNvPr id="3" name="Rectangle 2">
            <a:extLst>
              <a:ext uri="{FF2B5EF4-FFF2-40B4-BE49-F238E27FC236}">
                <a16:creationId xmlns:a16="http://schemas.microsoft.com/office/drawing/2014/main" id="{A5A04A54-D67F-D64C-FACF-7C7109BFDEC8}"/>
              </a:ext>
            </a:extLst>
          </p:cNvPr>
          <p:cNvSpPr>
            <a:spLocks noGrp="1" noChangeArrowheads="1"/>
          </p:cNvSpPr>
          <p:nvPr/>
        </p:nvSpPr>
        <p:spPr bwMode="auto">
          <a:xfrm>
            <a:off x="592791" y="1176057"/>
            <a:ext cx="81581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IV – Erosion, Sedimentation and Pollution Control Plan:</a:t>
            </a:r>
          </a:p>
          <a:p>
            <a:pPr marL="0" indent="0">
              <a:buNone/>
              <a:defRPr/>
            </a:pPr>
            <a:endParaRPr lang="en-US" altLang="en-US" sz="1200" b="1" dirty="0"/>
          </a:p>
          <a:p>
            <a:pPr marL="0" indent="0" algn="just">
              <a:spcBef>
                <a:spcPts val="0"/>
              </a:spcBef>
              <a:spcAft>
                <a:spcPts val="1500"/>
              </a:spcAft>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IV.A.4.a, the language </a:t>
            </a:r>
            <a:r>
              <a:rPr lang="en-US" sz="2000" b="1" dirty="0">
                <a:solidFill>
                  <a:srgbClr val="FF0000"/>
                </a:solidFill>
                <a:ea typeface="Times New Roman" panose="02020603050405020304" pitchFamily="18" charset="0"/>
                <a:cs typeface="Times New Roman" panose="02020603050405020304" pitchFamily="18" charset="0"/>
              </a:rPr>
              <a:t>“or through the electronic submittal method provided by EPD”</a:t>
            </a:r>
            <a:r>
              <a:rPr lang="en-US" sz="2000" dirty="0">
                <a:solidFill>
                  <a:srgbClr val="000000"/>
                </a:solidFill>
                <a:ea typeface="Times New Roman" panose="02020603050405020304" pitchFamily="18" charset="0"/>
                <a:cs typeface="Times New Roman" panose="02020603050405020304" pitchFamily="18" charset="0"/>
              </a:rPr>
              <a:t> was added </a:t>
            </a:r>
            <a:r>
              <a:rPr lang="en-US" sz="2000" u="sng" dirty="0">
                <a:ea typeface="Times New Roman" panose="02020603050405020304" pitchFamily="18" charset="0"/>
                <a:cs typeface="Times New Roman" panose="02020603050405020304" pitchFamily="18" charset="0"/>
              </a:rPr>
              <a:t>“as a PDF on CD-ROM or other storage device” </a:t>
            </a:r>
            <a:r>
              <a:rPr lang="en-US" sz="2000" dirty="0">
                <a:solidFill>
                  <a:srgbClr val="000000"/>
                </a:solidFill>
                <a:ea typeface="Times New Roman" panose="02020603050405020304" pitchFamily="18" charset="0"/>
                <a:cs typeface="Times New Roman" panose="02020603050405020304" pitchFamily="18" charset="0"/>
              </a:rPr>
              <a:t>has been removed. </a:t>
            </a:r>
          </a:p>
          <a:p>
            <a:pPr marL="0" indent="0" algn="just">
              <a:spcBef>
                <a:spcPts val="0"/>
              </a:spcBef>
              <a:spcAft>
                <a:spcPts val="1500"/>
              </a:spcAft>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marL="0" indent="0" algn="just">
              <a:spcBef>
                <a:spcPts val="0"/>
              </a:spcBef>
              <a:spcAft>
                <a:spcPts val="1500"/>
              </a:spcAft>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IV.D.2.b, the language </a:t>
            </a:r>
            <a:r>
              <a:rPr lang="en-US" sz="2000" b="1" dirty="0">
                <a:solidFill>
                  <a:srgbClr val="FF0000"/>
                </a:solidFill>
                <a:ea typeface="Times New Roman" panose="02020603050405020304" pitchFamily="18" charset="0"/>
                <a:cs typeface="Times New Roman" panose="02020603050405020304" pitchFamily="18" charset="0"/>
              </a:rPr>
              <a:t>“A description of normal business hours as established by the Permittee”</a:t>
            </a:r>
            <a:r>
              <a:rPr lang="en-US" sz="2000" dirty="0">
                <a:solidFill>
                  <a:srgbClr val="000000"/>
                </a:solidFill>
                <a:ea typeface="Times New Roman" panose="02020603050405020304" pitchFamily="18" charset="0"/>
                <a:cs typeface="Times New Roman" panose="02020603050405020304" pitchFamily="18" charset="0"/>
              </a:rPr>
              <a:t> was added. </a:t>
            </a:r>
            <a:r>
              <a:rPr lang="en-US" sz="2000" u="sng" dirty="0">
                <a:solidFill>
                  <a:srgbClr val="000000"/>
                </a:solidFill>
                <a:ea typeface="Times New Roman" panose="02020603050405020304" pitchFamily="18" charset="0"/>
                <a:cs typeface="Times New Roman" panose="02020603050405020304" pitchFamily="18" charset="0"/>
              </a:rPr>
              <a:t>Excluding: non-working Saturday. Non-working Sunday, and Non-working Federal Holiday.</a:t>
            </a:r>
          </a:p>
          <a:p>
            <a:pPr marL="0" indent="0" algn="just">
              <a:spcBef>
                <a:spcPts val="0"/>
              </a:spcBef>
              <a:spcAft>
                <a:spcPts val="1500"/>
              </a:spcAft>
              <a:buFont typeface="Wingdings" panose="05000000000000000000" pitchFamily="2" charset="2"/>
              <a:buNone/>
              <a:defRPr/>
            </a:pPr>
            <a:endParaRPr lang="en-US" sz="1800" dirty="0">
              <a:latin typeface="Times New Roman" panose="02020603050405020304" pitchFamily="18" charset="0"/>
              <a:ea typeface="Times New Roman" panose="02020603050405020304" pitchFamily="18" charset="0"/>
            </a:endParaRPr>
          </a:p>
          <a:p>
            <a:pPr marL="290513" indent="-290513">
              <a:buFont typeface="Wingdings" panose="05000000000000000000" pitchFamily="2" charset="2"/>
              <a:buNone/>
              <a:defRPr/>
            </a:pPr>
            <a:r>
              <a:rPr lang="en-US" altLang="en-US" sz="2400" dirty="0">
                <a:cs typeface="Arial" panose="020B0604020202020204" pitchFamily="34" charset="0"/>
              </a:rPr>
              <a:t>   </a:t>
            </a:r>
            <a:endParaRPr lang="en-US" altLang="en-US" sz="2400" b="1" i="1" dirty="0">
              <a:solidFill>
                <a:srgbClr val="339933"/>
              </a:solidFill>
            </a:endParaRPr>
          </a:p>
        </p:txBody>
      </p:sp>
    </p:spTree>
    <p:extLst>
      <p:ext uri="{BB962C8B-B14F-4D97-AF65-F5344CB8AC3E}">
        <p14:creationId xmlns:p14="http://schemas.microsoft.com/office/powerpoint/2010/main" val="144420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GAR100002, GAR100003</a:t>
            </a:r>
          </a:p>
        </p:txBody>
      </p:sp>
      <p:sp>
        <p:nvSpPr>
          <p:cNvPr id="4" name="Rectangle 3">
            <a:extLst>
              <a:ext uri="{FF2B5EF4-FFF2-40B4-BE49-F238E27FC236}">
                <a16:creationId xmlns:a16="http://schemas.microsoft.com/office/drawing/2014/main" id="{85401D24-B7D9-39AF-22D4-EC6BDC96C2E3}"/>
              </a:ext>
            </a:extLst>
          </p:cNvPr>
          <p:cNvSpPr>
            <a:spLocks noGrp="1" noChangeArrowheads="1"/>
          </p:cNvSpPr>
          <p:nvPr/>
        </p:nvSpPr>
        <p:spPr bwMode="auto">
          <a:xfrm>
            <a:off x="547968" y="1292599"/>
            <a:ext cx="8158163" cy="393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IV – Erosion, Sedimentation and Pollution Control Plan:</a:t>
            </a:r>
          </a:p>
          <a:p>
            <a:pPr marL="290513" indent="-290513">
              <a:buFont typeface="Wingdings" panose="05000000000000000000" pitchFamily="2" charset="2"/>
              <a:buChar char="§"/>
              <a:defRPr/>
            </a:pPr>
            <a:endParaRPr lang="en-US" altLang="en-US" sz="1200" b="1" dirty="0"/>
          </a:p>
          <a:p>
            <a:pPr marL="0" indent="0" algn="just">
              <a:spcBef>
                <a:spcPts val="0"/>
              </a:spcBef>
              <a:spcAft>
                <a:spcPts val="1500"/>
              </a:spcAft>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IV.D.6.a(1), the language </a:t>
            </a:r>
            <a:r>
              <a:rPr lang="en-US" sz="2000" b="1" u="sng" dirty="0">
                <a:solidFill>
                  <a:srgbClr val="FF0000"/>
                </a:solidFill>
                <a:ea typeface="Times New Roman" panose="02020603050405020304" pitchFamily="18" charset="0"/>
                <a:cs typeface="Times New Roman" panose="02020603050405020304" pitchFamily="18" charset="0"/>
              </a:rPr>
              <a:t>“Sampling points shall be located on applicable pages of the Initial, Intermediate, and Final phase of Erosion Sedimentation and Pollution Control Plans.”</a:t>
            </a:r>
            <a:r>
              <a:rPr lang="en-US" sz="2000" b="1" dirty="0">
                <a:solidFill>
                  <a:srgbClr val="FF0000"/>
                </a:solidFill>
                <a:ea typeface="Times New Roman" panose="02020603050405020304" pitchFamily="18" charset="0"/>
                <a:cs typeface="Times New Roman" panose="02020603050405020304" pitchFamily="18" charset="0"/>
              </a:rPr>
              <a:t> </a:t>
            </a:r>
            <a:r>
              <a:rPr lang="en-US" sz="2000" dirty="0">
                <a:ea typeface="Times New Roman" panose="02020603050405020304" pitchFamily="18" charset="0"/>
                <a:cs typeface="Times New Roman" panose="02020603050405020304" pitchFamily="18" charset="0"/>
              </a:rPr>
              <a:t>was added.</a:t>
            </a:r>
            <a:endParaRPr lang="en-US" sz="2000" dirty="0">
              <a:solidFill>
                <a:srgbClr val="FF0000"/>
              </a:solidFill>
              <a:ea typeface="Times New Roman" panose="02020603050405020304" pitchFamily="18" charset="0"/>
            </a:endParaRPr>
          </a:p>
          <a:p>
            <a:pPr marL="0" indent="0" algn="just">
              <a:spcBef>
                <a:spcPts val="0"/>
              </a:spcBef>
              <a:spcAft>
                <a:spcPts val="1500"/>
              </a:spcAft>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IV.D.6.d(3)(c), the term </a:t>
            </a:r>
            <a:r>
              <a:rPr lang="en-US" sz="2000" u="sng" dirty="0">
                <a:ea typeface="Times New Roman" panose="02020603050405020304" pitchFamily="18" charset="0"/>
                <a:cs typeface="Times New Roman" panose="02020603050405020304" pitchFamily="18" charset="0"/>
              </a:rPr>
              <a:t>“storm events”</a:t>
            </a:r>
            <a:r>
              <a:rPr lang="en-US" sz="2000" dirty="0">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was revised to </a:t>
            </a:r>
            <a:r>
              <a:rPr lang="en-US" sz="2000" b="1" u="sng" dirty="0">
                <a:solidFill>
                  <a:srgbClr val="FF0000"/>
                </a:solidFill>
                <a:ea typeface="Times New Roman" panose="02020603050405020304" pitchFamily="18" charset="0"/>
                <a:cs typeface="Times New Roman" panose="02020603050405020304" pitchFamily="18" charset="0"/>
              </a:rPr>
              <a:t>“rain events”</a:t>
            </a:r>
            <a:r>
              <a:rPr lang="en-US" sz="2000" b="1" dirty="0">
                <a:solidFill>
                  <a:srgbClr val="FF0000"/>
                </a:solidFill>
                <a:ea typeface="Times New Roman" panose="02020603050405020304" pitchFamily="18" charset="0"/>
                <a:cs typeface="Times New Roman" panose="02020603050405020304" pitchFamily="18" charset="0"/>
              </a:rPr>
              <a:t>.</a:t>
            </a:r>
            <a:endParaRPr lang="en-US" sz="2000" b="1" u="sng" dirty="0">
              <a:solidFill>
                <a:srgbClr val="FF0000"/>
              </a:solidFill>
              <a:ea typeface="Times New Roman" panose="02020603050405020304" pitchFamily="18" charset="0"/>
            </a:endParaRPr>
          </a:p>
          <a:p>
            <a:pPr marL="0" indent="0" algn="just">
              <a:spcBef>
                <a:spcPts val="0"/>
              </a:spcBef>
              <a:spcAft>
                <a:spcPts val="1500"/>
              </a:spcAft>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IV.E.3, the language </a:t>
            </a:r>
            <a:r>
              <a:rPr lang="en-US" sz="2000" b="1" u="sng" dirty="0">
                <a:solidFill>
                  <a:srgbClr val="FF0000"/>
                </a:solidFill>
                <a:ea typeface="Times New Roman" panose="02020603050405020304" pitchFamily="18" charset="0"/>
                <a:cs typeface="Times New Roman" panose="02020603050405020304" pitchFamily="18" charset="0"/>
              </a:rPr>
              <a:t>“to the appropriate EPD District Office or delivery receipt email to the appropriate EPD District Office resource mailbox”</a:t>
            </a:r>
            <a:r>
              <a:rPr lang="en-US" sz="2000" b="1" dirty="0">
                <a:solidFill>
                  <a:srgbClr val="000000"/>
                </a:solidFill>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has been added to reflect the updates to EPD District Office reporting methods.</a:t>
            </a:r>
            <a:endParaRPr lang="en-US" sz="2000" dirty="0">
              <a:ea typeface="Times New Roman" panose="02020603050405020304" pitchFamily="18" charset="0"/>
            </a:endParaRPr>
          </a:p>
          <a:p>
            <a:pPr marL="290513" indent="-290513">
              <a:buFont typeface="Wingdings" panose="05000000000000000000" pitchFamily="2" charset="2"/>
              <a:buNone/>
              <a:defRPr/>
            </a:pPr>
            <a:r>
              <a:rPr lang="en-US" altLang="en-US" sz="2400" dirty="0">
                <a:cs typeface="Arial" panose="020B0604020202020204" pitchFamily="34" charset="0"/>
              </a:rPr>
              <a:t>   </a:t>
            </a:r>
            <a:endParaRPr lang="en-US" altLang="en-US" sz="2400" b="1" i="1" dirty="0">
              <a:solidFill>
                <a:srgbClr val="339933"/>
              </a:solidFill>
            </a:endParaRPr>
          </a:p>
        </p:txBody>
      </p:sp>
    </p:spTree>
    <p:extLst>
      <p:ext uri="{BB962C8B-B14F-4D97-AF65-F5344CB8AC3E}">
        <p14:creationId xmlns:p14="http://schemas.microsoft.com/office/powerpoint/2010/main" val="399074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GAR100002, GAR100003</a:t>
            </a:r>
          </a:p>
        </p:txBody>
      </p:sp>
      <p:sp>
        <p:nvSpPr>
          <p:cNvPr id="3" name="Rectangle 2">
            <a:extLst>
              <a:ext uri="{FF2B5EF4-FFF2-40B4-BE49-F238E27FC236}">
                <a16:creationId xmlns:a16="http://schemas.microsoft.com/office/drawing/2014/main" id="{C7D77C38-001E-0E76-2246-71E6645698BD}"/>
              </a:ext>
            </a:extLst>
          </p:cNvPr>
          <p:cNvSpPr>
            <a:spLocks noGrp="1" noChangeArrowheads="1"/>
          </p:cNvSpPr>
          <p:nvPr/>
        </p:nvSpPr>
        <p:spPr bwMode="auto">
          <a:xfrm>
            <a:off x="637615" y="1301563"/>
            <a:ext cx="815816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VI – Termination of Coverage:</a:t>
            </a:r>
          </a:p>
          <a:p>
            <a:pPr marL="0"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VI.C, the language has been modified to require that a </a:t>
            </a:r>
            <a:r>
              <a:rPr lang="en-US" sz="2000" u="sng" dirty="0">
                <a:ea typeface="Times New Roman" panose="02020603050405020304" pitchFamily="18" charset="0"/>
                <a:cs typeface="Times New Roman" panose="02020603050405020304" pitchFamily="18" charset="0"/>
              </a:rPr>
              <a:t>NOT shall be submitted to EPD </a:t>
            </a:r>
            <a:r>
              <a:rPr lang="en-US" sz="2000" b="1" u="sng" dirty="0">
                <a:solidFill>
                  <a:srgbClr val="FF0000"/>
                </a:solidFill>
                <a:ea typeface="Times New Roman" panose="02020603050405020304" pitchFamily="18" charset="0"/>
                <a:cs typeface="Times New Roman" panose="02020603050405020304" pitchFamily="18" charset="0"/>
              </a:rPr>
              <a:t>no more than 14 days </a:t>
            </a:r>
            <a:r>
              <a:rPr lang="en-US" sz="2000" u="sng" dirty="0">
                <a:ea typeface="Times New Roman" panose="02020603050405020304" pitchFamily="18" charset="0"/>
                <a:cs typeface="Times New Roman" panose="02020603050405020304" pitchFamily="18" charset="0"/>
              </a:rPr>
              <a:t>after the site has </a:t>
            </a:r>
            <a:r>
              <a:rPr lang="en-US" sz="2000" b="1" u="sng" dirty="0">
                <a:solidFill>
                  <a:srgbClr val="FF0000"/>
                </a:solidFill>
                <a:ea typeface="Times New Roman" panose="02020603050405020304" pitchFamily="18" charset="0"/>
                <a:cs typeface="Times New Roman" panose="02020603050405020304" pitchFamily="18" charset="0"/>
              </a:rPr>
              <a:t>completed construction related activities, achieved final stabilization and temporary BMPs have been removed. </a:t>
            </a:r>
            <a:r>
              <a:rPr lang="en-US" sz="2000" b="1" dirty="0">
                <a:solidFill>
                  <a:srgbClr val="000000"/>
                </a:solidFill>
                <a:ea typeface="Times New Roman" panose="02020603050405020304" pitchFamily="18" charset="0"/>
                <a:cs typeface="Times New Roman" panose="02020603050405020304" pitchFamily="18" charset="0"/>
              </a:rPr>
              <a:t> </a:t>
            </a:r>
          </a:p>
          <a:p>
            <a:pPr marL="0" indent="0">
              <a:buNone/>
              <a:defRPr/>
            </a:pPr>
            <a:r>
              <a:rPr lang="en-US" sz="2000" dirty="0">
                <a:solidFill>
                  <a:srgbClr val="000000"/>
                </a:solidFill>
                <a:ea typeface="Times New Roman" panose="02020603050405020304" pitchFamily="18" charset="0"/>
                <a:cs typeface="Times New Roman" panose="02020603050405020304" pitchFamily="18" charset="0"/>
              </a:rPr>
              <a:t>	</a:t>
            </a:r>
            <a:r>
              <a:rPr lang="en-US" sz="2000" b="1" u="sng" dirty="0">
                <a:solidFill>
                  <a:srgbClr val="000000"/>
                </a:solidFill>
                <a:ea typeface="Times New Roman" panose="02020603050405020304" pitchFamily="18" charset="0"/>
                <a:cs typeface="Times New Roman" panose="02020603050405020304" pitchFamily="18" charset="0"/>
              </a:rPr>
              <a:t>“Construction Activity” </a:t>
            </a:r>
            <a:r>
              <a:rPr lang="en-US" sz="2000" b="1" u="sng" dirty="0"/>
              <a:t>The disturbance of soils associated with </a:t>
            </a:r>
            <a:r>
              <a:rPr lang="en-US" sz="2000" b="1" dirty="0"/>
              <a:t>	</a:t>
            </a:r>
            <a:r>
              <a:rPr lang="en-US" sz="2000" b="1" u="sng" dirty="0"/>
              <a:t>clearing, grading, excavating, filling of land, or other similar </a:t>
            </a:r>
            <a:r>
              <a:rPr lang="en-US" sz="2000" b="1" dirty="0"/>
              <a:t>	</a:t>
            </a:r>
            <a:r>
              <a:rPr lang="en-US" sz="2000" b="1" u="sng" dirty="0"/>
              <a:t>activities</a:t>
            </a:r>
          </a:p>
          <a:p>
            <a:pPr marL="0" indent="0">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marL="60325" indent="-342900" algn="just">
              <a:spcBef>
                <a:spcPts val="0"/>
              </a:spcBef>
              <a:spcAft>
                <a:spcPts val="1500"/>
              </a:spcAft>
              <a:buFont typeface="Wingdings" panose="05000000000000000000" pitchFamily="2" charset="2"/>
              <a:buChar char="§"/>
              <a:defRPr/>
            </a:pPr>
            <a:r>
              <a:rPr lang="en-US" sz="2000" b="1" dirty="0">
                <a:ea typeface="Times New Roman" panose="02020603050405020304" pitchFamily="18" charset="0"/>
                <a:cs typeface="Times New Roman" panose="02020603050405020304" pitchFamily="18" charset="0"/>
              </a:rPr>
              <a:t>Appendix A </a:t>
            </a:r>
            <a:r>
              <a:rPr lang="en-US" sz="2000" dirty="0">
                <a:ea typeface="Times New Roman" panose="02020603050405020304" pitchFamily="18" charset="0"/>
                <a:cs typeface="Times New Roman" panose="02020603050405020304" pitchFamily="18" charset="0"/>
              </a:rPr>
              <a:t>has been updated to reflect reassignment of Gwinnett County  to Cartersville District Office and current mailing and e-mail addresses.</a:t>
            </a:r>
            <a:r>
              <a:rPr lang="en-US" altLang="en-US" sz="2000" dirty="0">
                <a:cs typeface="Arial" panose="020B0604020202020204" pitchFamily="34" charset="0"/>
              </a:rPr>
              <a:t>  </a:t>
            </a:r>
            <a:endParaRPr lang="en-US" altLang="en-US" sz="2000" b="1" i="1" dirty="0">
              <a:solidFill>
                <a:srgbClr val="339933"/>
              </a:solidFill>
            </a:endParaRPr>
          </a:p>
        </p:txBody>
      </p:sp>
    </p:spTree>
    <p:extLst>
      <p:ext uri="{BB962C8B-B14F-4D97-AF65-F5344CB8AC3E}">
        <p14:creationId xmlns:p14="http://schemas.microsoft.com/office/powerpoint/2010/main" val="418257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and GAR100003</a:t>
            </a:r>
          </a:p>
        </p:txBody>
      </p:sp>
      <p:sp>
        <p:nvSpPr>
          <p:cNvPr id="7" name="Rectangle 6">
            <a:extLst>
              <a:ext uri="{FF2B5EF4-FFF2-40B4-BE49-F238E27FC236}">
                <a16:creationId xmlns:a16="http://schemas.microsoft.com/office/drawing/2014/main" id="{C6392F76-FA3E-C6B7-EC4C-1670A88ED8D2}"/>
              </a:ext>
            </a:extLst>
          </p:cNvPr>
          <p:cNvSpPr>
            <a:spLocks noGrp="1" noChangeArrowheads="1"/>
          </p:cNvSpPr>
          <p:nvPr/>
        </p:nvSpPr>
        <p:spPr bwMode="auto">
          <a:xfrm>
            <a:off x="628650" y="1086410"/>
            <a:ext cx="815816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a:buFont typeface="Wingdings" panose="05000000000000000000" pitchFamily="2" charset="2"/>
              <a:buChar char="§"/>
              <a:defRPr/>
            </a:pPr>
            <a:r>
              <a:rPr lang="en-US" altLang="en-US" sz="2400" b="1" dirty="0"/>
              <a:t>Part IV – Erosion, Sedimentation and Pollution Control Plan:</a:t>
            </a:r>
          </a:p>
          <a:p>
            <a:pPr marL="290513" indent="-290513">
              <a:buFont typeface="Wingdings" panose="05000000000000000000" pitchFamily="2" charset="2"/>
              <a:buNone/>
              <a:defRPr/>
            </a:pPr>
            <a:r>
              <a:rPr lang="en-US" altLang="en-US" sz="2400" b="1" i="1" dirty="0">
                <a:solidFill>
                  <a:srgbClr val="FF0000"/>
                </a:solidFill>
              </a:rPr>
              <a:t>	</a:t>
            </a:r>
            <a:r>
              <a:rPr lang="en-US" sz="2000" dirty="0">
                <a:solidFill>
                  <a:srgbClr val="000000"/>
                </a:solidFill>
                <a:ea typeface="Times New Roman" panose="02020603050405020304" pitchFamily="18" charset="0"/>
                <a:cs typeface="Times New Roman" panose="02020603050405020304" pitchFamily="18" charset="0"/>
              </a:rPr>
              <a:t>Part IV.A.5, the language </a:t>
            </a:r>
            <a:r>
              <a:rPr lang="en-US" sz="2000" b="1" u="sng" dirty="0">
                <a:solidFill>
                  <a:srgbClr val="FF0000"/>
                </a:solidFill>
                <a:ea typeface="Times New Roman" panose="02020603050405020304" pitchFamily="18" charset="0"/>
                <a:cs typeface="Times New Roman" panose="02020603050405020304" pitchFamily="18" charset="0"/>
              </a:rPr>
              <a:t>“and certify” </a:t>
            </a:r>
            <a:r>
              <a:rPr lang="en-US" sz="2000" dirty="0">
                <a:solidFill>
                  <a:srgbClr val="000000"/>
                </a:solidFill>
                <a:ea typeface="Times New Roman" panose="02020603050405020304" pitchFamily="18" charset="0"/>
                <a:cs typeface="Times New Roman" panose="02020603050405020304" pitchFamily="18" charset="0"/>
              </a:rPr>
              <a:t>and </a:t>
            </a:r>
            <a:r>
              <a:rPr lang="en-US" sz="2000" b="1" u="sng" dirty="0">
                <a:solidFill>
                  <a:srgbClr val="FF0000"/>
                </a:solidFill>
                <a:ea typeface="Times New Roman" panose="02020603050405020304" pitchFamily="18" charset="0"/>
                <a:cs typeface="Times New Roman" panose="02020603050405020304" pitchFamily="18" charset="0"/>
              </a:rPr>
              <a:t>“prior to commencing with construction activities as required by Part III.D.2 of this Permit” </a:t>
            </a:r>
            <a:r>
              <a:rPr lang="en-US" sz="2000" dirty="0">
                <a:solidFill>
                  <a:srgbClr val="000000"/>
                </a:solidFill>
                <a:ea typeface="Times New Roman" panose="02020603050405020304" pitchFamily="18" charset="0"/>
                <a:cs typeface="Times New Roman" panose="02020603050405020304" pitchFamily="18" charset="0"/>
              </a:rPr>
              <a:t>has been added to clarify that inspection reports for BMP perimeter controls are required prior to commencing with construction activities.</a:t>
            </a:r>
          </a:p>
          <a:p>
            <a:pPr marL="290513" indent="-290513">
              <a:buNone/>
              <a:defRPr/>
            </a:pPr>
            <a:r>
              <a:rPr lang="en-US" altLang="en-US" sz="2000" i="1" dirty="0">
                <a:solidFill>
                  <a:srgbClr val="000000"/>
                </a:solidFill>
                <a:cs typeface="Times New Roman" panose="02020603050405020304" pitchFamily="18" charset="0"/>
              </a:rPr>
              <a:t>		</a:t>
            </a:r>
          </a:p>
          <a:p>
            <a:pPr marL="290513" indent="-290513">
              <a:buNone/>
              <a:defRPr/>
            </a:pPr>
            <a:r>
              <a:rPr lang="en-US" sz="2000" i="1" dirty="0">
                <a:solidFill>
                  <a:srgbClr val="000000"/>
                </a:solidFill>
                <a:cs typeface="Times New Roman" panose="02020603050405020304" pitchFamily="18" charset="0"/>
              </a:rPr>
              <a:t>	</a:t>
            </a:r>
            <a:r>
              <a:rPr lang="en-US" sz="2000" dirty="0"/>
              <a:t>The “design professional” </a:t>
            </a:r>
            <a:r>
              <a:rPr lang="en-US" sz="2000" b="1" dirty="0"/>
              <a:t>shall report </a:t>
            </a:r>
            <a:r>
              <a:rPr lang="en-US" sz="2000" dirty="0"/>
              <a:t>the results of the inspection to the permittee within </a:t>
            </a:r>
            <a:r>
              <a:rPr lang="en-US" sz="2000" b="1" dirty="0"/>
              <a:t>seven (7) days</a:t>
            </a:r>
            <a:r>
              <a:rPr lang="en-US" sz="2000" b="1" dirty="0">
                <a:solidFill>
                  <a:schemeClr val="accent1"/>
                </a:solidFill>
              </a:rPr>
              <a:t> </a:t>
            </a:r>
            <a:r>
              <a:rPr lang="en-US" sz="2000" dirty="0"/>
              <a:t>and the permittee </a:t>
            </a:r>
            <a:r>
              <a:rPr lang="en-US" sz="2000" b="1" dirty="0"/>
              <a:t>must correct</a:t>
            </a:r>
            <a:r>
              <a:rPr lang="en-US" sz="2000" dirty="0">
                <a:solidFill>
                  <a:schemeClr val="accent1"/>
                </a:solidFill>
              </a:rPr>
              <a:t> </a:t>
            </a:r>
            <a:r>
              <a:rPr lang="en-US" sz="2000" dirty="0"/>
              <a:t>all deficiencies within </a:t>
            </a:r>
            <a:r>
              <a:rPr lang="en-US" sz="2000" b="1" dirty="0"/>
              <a:t>two (2) business days </a:t>
            </a:r>
            <a:r>
              <a:rPr lang="en-US" sz="2000" dirty="0"/>
              <a:t>of receipt of the inspection report.</a:t>
            </a:r>
          </a:p>
          <a:p>
            <a:pPr marL="290513" indent="-290513">
              <a:buFont typeface="Wingdings" panose="05000000000000000000" pitchFamily="2" charset="2"/>
              <a:buNone/>
              <a:defRPr/>
            </a:pPr>
            <a:endParaRPr lang="en-US" altLang="en-US" sz="2000" i="1" dirty="0">
              <a:solidFill>
                <a:srgbClr val="FF0000"/>
              </a:solidFill>
            </a:endParaRPr>
          </a:p>
          <a:p>
            <a:pPr marL="290513" indent="-290513">
              <a:buFont typeface="Wingdings" panose="05000000000000000000" pitchFamily="2" charset="2"/>
              <a:buNone/>
              <a:defRPr/>
            </a:pPr>
            <a:r>
              <a:rPr lang="en-US" altLang="en-US" sz="2000" b="1" i="1" dirty="0">
                <a:solidFill>
                  <a:srgbClr val="FF0000"/>
                </a:solidFill>
              </a:rPr>
              <a:t>	</a:t>
            </a:r>
            <a:endParaRPr lang="en-US" altLang="en-US" sz="2000" i="1" u="sng" dirty="0">
              <a:solidFill>
                <a:srgbClr val="FF0000"/>
              </a:solidFill>
            </a:endParaRPr>
          </a:p>
        </p:txBody>
      </p:sp>
    </p:spTree>
    <p:extLst>
      <p:ext uri="{BB962C8B-B14F-4D97-AF65-F5344CB8AC3E}">
        <p14:creationId xmlns:p14="http://schemas.microsoft.com/office/powerpoint/2010/main" val="389184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528F-E78D-D9AA-11F6-04DF75E49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ADFE5-D0AE-1E92-4B01-9CBC490F7853}"/>
              </a:ext>
            </a:extLst>
          </p:cNvPr>
          <p:cNvSpPr>
            <a:spLocks noGrp="1"/>
          </p:cNvSpPr>
          <p:nvPr>
            <p:ph type="title"/>
          </p:nvPr>
        </p:nvSpPr>
        <p:spPr>
          <a:xfrm>
            <a:off x="822960" y="252248"/>
            <a:ext cx="7520940" cy="662152"/>
          </a:xfrm>
        </p:spPr>
        <p:txBody>
          <a:bodyPr/>
          <a:lstStyle/>
          <a:p>
            <a:r>
              <a:rPr lang="en-US" dirty="0">
                <a:ea typeface="+mj-lt"/>
                <a:cs typeface="+mj-lt"/>
              </a:rPr>
              <a:t>Summary of CHANGES throughout GAR100001 and GAR100003</a:t>
            </a:r>
          </a:p>
        </p:txBody>
      </p:sp>
      <p:sp>
        <p:nvSpPr>
          <p:cNvPr id="3" name="Rectangle 2">
            <a:extLst>
              <a:ext uri="{FF2B5EF4-FFF2-40B4-BE49-F238E27FC236}">
                <a16:creationId xmlns:a16="http://schemas.microsoft.com/office/drawing/2014/main" id="{D56CAC18-27CD-CE4B-DAF8-7C25E75441C1}"/>
              </a:ext>
            </a:extLst>
          </p:cNvPr>
          <p:cNvSpPr>
            <a:spLocks noGrp="1" noChangeArrowheads="1"/>
          </p:cNvSpPr>
          <p:nvPr/>
        </p:nvSpPr>
        <p:spPr bwMode="auto">
          <a:xfrm>
            <a:off x="592791" y="1176057"/>
            <a:ext cx="8158163" cy="120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0" indent="0">
              <a:buNone/>
              <a:defRPr/>
            </a:pPr>
            <a:endParaRPr lang="en-US" altLang="en-US" sz="1200" b="1" dirty="0"/>
          </a:p>
          <a:p>
            <a:pPr marL="0" indent="0" algn="just">
              <a:spcBef>
                <a:spcPts val="0"/>
              </a:spcBef>
              <a:spcAft>
                <a:spcPts val="1500"/>
              </a:spcAft>
              <a:buFont typeface="Wingdings" panose="05000000000000000000" pitchFamily="2" charset="2"/>
              <a:buNone/>
              <a:defRPr/>
            </a:pPr>
            <a:endParaRPr lang="en-US" sz="1800" dirty="0">
              <a:latin typeface="Times New Roman" panose="02020603050405020304" pitchFamily="18" charset="0"/>
              <a:ea typeface="Times New Roman" panose="02020603050405020304" pitchFamily="18" charset="0"/>
            </a:endParaRPr>
          </a:p>
          <a:p>
            <a:pPr marL="290513" indent="-290513">
              <a:buFont typeface="Wingdings" panose="05000000000000000000" pitchFamily="2" charset="2"/>
              <a:buNone/>
              <a:defRPr/>
            </a:pPr>
            <a:r>
              <a:rPr lang="en-US" altLang="en-US" sz="2400" dirty="0">
                <a:cs typeface="Arial" panose="020B0604020202020204" pitchFamily="34" charset="0"/>
              </a:rPr>
              <a:t>   </a:t>
            </a:r>
            <a:endParaRPr lang="en-US" altLang="en-US" sz="2400" b="1" i="1" dirty="0">
              <a:solidFill>
                <a:srgbClr val="339933"/>
              </a:solidFill>
            </a:endParaRPr>
          </a:p>
        </p:txBody>
      </p:sp>
      <p:sp>
        <p:nvSpPr>
          <p:cNvPr id="4" name="Text Placeholder 5">
            <a:extLst>
              <a:ext uri="{FF2B5EF4-FFF2-40B4-BE49-F238E27FC236}">
                <a16:creationId xmlns:a16="http://schemas.microsoft.com/office/drawing/2014/main" id="{056D3508-E4E9-EAAA-74D6-0732F7A1050E}"/>
              </a:ext>
            </a:extLst>
          </p:cNvPr>
          <p:cNvSpPr txBox="1">
            <a:spLocks/>
          </p:cNvSpPr>
          <p:nvPr/>
        </p:nvSpPr>
        <p:spPr>
          <a:xfrm>
            <a:off x="393046" y="1176057"/>
            <a:ext cx="2738207" cy="640080"/>
          </a:xfrm>
          <a:prstGeom prst="rect">
            <a:avLst/>
          </a:prstGeom>
          <a:solidFill>
            <a:srgbClr val="002060"/>
          </a:solidFill>
          <a:ln>
            <a:solidFill>
              <a:schemeClr val="tx1"/>
            </a:solidFill>
          </a:ln>
        </p:spPr>
        <p:txBody>
          <a:bodyPr vert="horz" lIns="91440" tIns="45720" rIns="91440" bIns="45720" rtlCol="0" anchor="ct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sz="2800" dirty="0">
                <a:solidFill>
                  <a:srgbClr val="FFFF00"/>
                </a:solidFill>
              </a:rPr>
              <a:t>Daily</a:t>
            </a:r>
          </a:p>
        </p:txBody>
      </p:sp>
      <p:sp>
        <p:nvSpPr>
          <p:cNvPr id="5" name="Text Placeholder 6">
            <a:extLst>
              <a:ext uri="{FF2B5EF4-FFF2-40B4-BE49-F238E27FC236}">
                <a16:creationId xmlns:a16="http://schemas.microsoft.com/office/drawing/2014/main" id="{069C5A5F-DB01-06DB-E5D9-97DDE60DE1B6}"/>
              </a:ext>
            </a:extLst>
          </p:cNvPr>
          <p:cNvSpPr txBox="1">
            <a:spLocks/>
          </p:cNvSpPr>
          <p:nvPr/>
        </p:nvSpPr>
        <p:spPr>
          <a:xfrm>
            <a:off x="3131253" y="1176057"/>
            <a:ext cx="2738208" cy="640080"/>
          </a:xfrm>
          <a:prstGeom prst="rect">
            <a:avLst/>
          </a:prstGeom>
          <a:solidFill>
            <a:srgbClr val="002060"/>
          </a:solidFill>
          <a:ln>
            <a:solidFill>
              <a:schemeClr val="tx1"/>
            </a:solidFill>
          </a:ln>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a:r>
              <a:rPr lang="en-US" dirty="0">
                <a:solidFill>
                  <a:srgbClr val="FFFF00"/>
                </a:solidFill>
              </a:rPr>
              <a:t>Weekly &amp; After ≥½” Rainfall</a:t>
            </a:r>
          </a:p>
        </p:txBody>
      </p:sp>
      <p:sp>
        <p:nvSpPr>
          <p:cNvPr id="6" name="Text Placeholder 5">
            <a:extLst>
              <a:ext uri="{FF2B5EF4-FFF2-40B4-BE49-F238E27FC236}">
                <a16:creationId xmlns:a16="http://schemas.microsoft.com/office/drawing/2014/main" id="{D9DF7AD0-DE2C-967D-D89A-F4ECDAD56735}"/>
              </a:ext>
            </a:extLst>
          </p:cNvPr>
          <p:cNvSpPr txBox="1">
            <a:spLocks/>
          </p:cNvSpPr>
          <p:nvPr/>
        </p:nvSpPr>
        <p:spPr>
          <a:xfrm>
            <a:off x="5869461" y="1176057"/>
            <a:ext cx="2299743" cy="640080"/>
          </a:xfrm>
          <a:prstGeom prst="rect">
            <a:avLst/>
          </a:prstGeom>
          <a:solidFill>
            <a:srgbClr val="002060"/>
          </a:solidFill>
          <a:ln>
            <a:solidFill>
              <a:schemeClr val="tx1"/>
            </a:solidFill>
          </a:ln>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800" b="0" dirty="0">
                <a:solidFill>
                  <a:srgbClr val="FFFF00"/>
                </a:solidFill>
              </a:rPr>
              <a:t>Monthly</a:t>
            </a:r>
          </a:p>
        </p:txBody>
      </p:sp>
      <p:sp>
        <p:nvSpPr>
          <p:cNvPr id="7" name="Content Placeholder 13">
            <a:extLst>
              <a:ext uri="{FF2B5EF4-FFF2-40B4-BE49-F238E27FC236}">
                <a16:creationId xmlns:a16="http://schemas.microsoft.com/office/drawing/2014/main" id="{2D5D762A-6ED5-9D39-9162-3D5B523305B3}"/>
              </a:ext>
            </a:extLst>
          </p:cNvPr>
          <p:cNvSpPr txBox="1">
            <a:spLocks/>
          </p:cNvSpPr>
          <p:nvPr/>
        </p:nvSpPr>
        <p:spPr>
          <a:xfrm>
            <a:off x="391285" y="1816137"/>
            <a:ext cx="2743200" cy="4789615"/>
          </a:xfrm>
          <a:prstGeom prst="rect">
            <a:avLst/>
          </a:prstGeom>
          <a:solidFill>
            <a:schemeClr val="accent6"/>
          </a:solidFill>
          <a:ln>
            <a:solidFill>
              <a:schemeClr val="tx1"/>
            </a:solidFill>
          </a:ln>
        </p:spPr>
        <p:txBody>
          <a:bodyPr vert="horz" lIns="91440" tIns="45720" rIns="91440" bIns="45720" rtlCol="0" anchor="t">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SzPct val="100000"/>
              <a:buFont typeface="Arial" pitchFamily="34" charset="0"/>
              <a:buChar char="•"/>
            </a:pPr>
            <a:r>
              <a:rPr lang="en-US" sz="1800" dirty="0">
                <a:solidFill>
                  <a:srgbClr val="FFFF00"/>
                </a:solidFill>
              </a:rPr>
              <a:t>Petroleum storage areas</a:t>
            </a:r>
          </a:p>
          <a:p>
            <a:pPr>
              <a:buSzPct val="100000"/>
              <a:buFont typeface="Arial" pitchFamily="34" charset="0"/>
              <a:buChar char="•"/>
            </a:pPr>
            <a:r>
              <a:rPr lang="en-US" sz="1800" dirty="0">
                <a:solidFill>
                  <a:srgbClr val="FFFF00"/>
                </a:solidFill>
              </a:rPr>
              <a:t>Locations where vehicles enter and exit the site</a:t>
            </a:r>
          </a:p>
          <a:p>
            <a:pPr>
              <a:buSzPct val="100000"/>
              <a:buFont typeface="Arial" pitchFamily="34" charset="0"/>
              <a:buChar char="•"/>
            </a:pPr>
            <a:r>
              <a:rPr lang="en-US" sz="1800" dirty="0">
                <a:solidFill>
                  <a:srgbClr val="FFFF00"/>
                </a:solidFill>
              </a:rPr>
              <a:t>Measure &amp; record rainfall within disturbed areas that have not met final stabilization every 24 hours except any non-working Saturday, Sunday and Federal Holiday.</a:t>
            </a:r>
          </a:p>
        </p:txBody>
      </p:sp>
      <p:sp>
        <p:nvSpPr>
          <p:cNvPr id="8" name="Content Placeholder 2">
            <a:extLst>
              <a:ext uri="{FF2B5EF4-FFF2-40B4-BE49-F238E27FC236}">
                <a16:creationId xmlns:a16="http://schemas.microsoft.com/office/drawing/2014/main" id="{00ECD30A-CA3D-6715-7BFB-711EFD6FF04B}"/>
              </a:ext>
            </a:extLst>
          </p:cNvPr>
          <p:cNvSpPr txBox="1">
            <a:spLocks/>
          </p:cNvSpPr>
          <p:nvPr/>
        </p:nvSpPr>
        <p:spPr>
          <a:xfrm>
            <a:off x="3147702" y="1816137"/>
            <a:ext cx="2743200" cy="4201803"/>
          </a:xfrm>
          <a:prstGeom prst="rect">
            <a:avLst/>
          </a:prstGeom>
          <a:solidFill>
            <a:schemeClr val="accent6"/>
          </a:solidFill>
          <a:ln>
            <a:solidFill>
              <a:schemeClr val="tx1"/>
            </a:solidFill>
          </a:ln>
        </p:spPr>
        <p:txBody>
          <a:bodyPr>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SzPct val="100000"/>
              <a:buFont typeface="Arial" pitchFamily="34" charset="0"/>
              <a:buChar char="•"/>
            </a:pPr>
            <a:r>
              <a:rPr lang="en-US" sz="1800" dirty="0">
                <a:solidFill>
                  <a:srgbClr val="FFFF00"/>
                </a:solidFill>
              </a:rPr>
              <a:t>Disturbed areas</a:t>
            </a:r>
          </a:p>
          <a:p>
            <a:pPr>
              <a:buSzPct val="100000"/>
              <a:buFont typeface="Arial" pitchFamily="34" charset="0"/>
              <a:buChar char="•"/>
            </a:pPr>
            <a:r>
              <a:rPr lang="en-US" sz="1800" dirty="0">
                <a:solidFill>
                  <a:srgbClr val="FFFF00"/>
                </a:solidFill>
              </a:rPr>
              <a:t>Areas used for storage of materials that are exposed to precipitation</a:t>
            </a:r>
          </a:p>
          <a:p>
            <a:pPr>
              <a:buSzPct val="100000"/>
              <a:buFont typeface="Arial" pitchFamily="34" charset="0"/>
              <a:buChar char="•"/>
            </a:pPr>
            <a:r>
              <a:rPr lang="en-US" sz="1800" dirty="0">
                <a:solidFill>
                  <a:srgbClr val="FFFF00"/>
                </a:solidFill>
              </a:rPr>
              <a:t>Structural control measures (BMPs)</a:t>
            </a:r>
          </a:p>
          <a:p>
            <a:pPr>
              <a:buSzPct val="100000"/>
              <a:buFont typeface="Arial" pitchFamily="34" charset="0"/>
              <a:buChar char="•"/>
            </a:pPr>
            <a:r>
              <a:rPr lang="en-US" sz="1800" dirty="0">
                <a:solidFill>
                  <a:srgbClr val="FFFF00"/>
                </a:solidFill>
              </a:rPr>
              <a:t>Discharge points</a:t>
            </a:r>
          </a:p>
          <a:p>
            <a:pPr>
              <a:buSzPct val="100000"/>
              <a:buFont typeface="Arial" pitchFamily="34" charset="0"/>
              <a:buChar char="•"/>
            </a:pPr>
            <a:r>
              <a:rPr lang="en-US" sz="1800" dirty="0">
                <a:solidFill>
                  <a:srgbClr val="FFFF00"/>
                </a:solidFill>
              </a:rPr>
              <a:t>For Infrastructure Construction projects, these inspections are required every 14 days and after ≥½ rainfall</a:t>
            </a:r>
          </a:p>
        </p:txBody>
      </p:sp>
      <p:sp>
        <p:nvSpPr>
          <p:cNvPr id="10" name="Content Placeholder 2">
            <a:extLst>
              <a:ext uri="{FF2B5EF4-FFF2-40B4-BE49-F238E27FC236}">
                <a16:creationId xmlns:a16="http://schemas.microsoft.com/office/drawing/2014/main" id="{89311431-4078-320E-0EB7-0F4AEFBA7827}"/>
              </a:ext>
            </a:extLst>
          </p:cNvPr>
          <p:cNvSpPr txBox="1">
            <a:spLocks/>
          </p:cNvSpPr>
          <p:nvPr/>
        </p:nvSpPr>
        <p:spPr>
          <a:xfrm>
            <a:off x="5869871" y="1816137"/>
            <a:ext cx="2286000" cy="1828800"/>
          </a:xfrm>
          <a:prstGeom prst="rect">
            <a:avLst/>
          </a:prstGeom>
          <a:solidFill>
            <a:schemeClr val="accent6"/>
          </a:solidFill>
          <a:ln>
            <a:solidFill>
              <a:schemeClr val="tx1"/>
            </a:solidFill>
          </a:ln>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Clr>
                <a:schemeClr val="accent1"/>
              </a:buClr>
              <a:buSzPct val="100000"/>
              <a:buFont typeface="Arial" panose="020B0604020202020204" pitchFamily="34" charset="0"/>
              <a:buChar char="•"/>
            </a:pPr>
            <a:r>
              <a:rPr lang="en-US" sz="1800" dirty="0">
                <a:solidFill>
                  <a:srgbClr val="FFFF00"/>
                </a:solidFill>
              </a:rPr>
              <a:t>Areas of the site that have undergone “final stabilization”</a:t>
            </a:r>
          </a:p>
          <a:p>
            <a:pPr>
              <a:buClr>
                <a:schemeClr val="accent1"/>
              </a:buClr>
              <a:buSzPct val="100000"/>
              <a:buFont typeface="Arial" panose="020B0604020202020204" pitchFamily="34" charset="0"/>
              <a:buChar char="•"/>
            </a:pPr>
            <a:r>
              <a:rPr lang="en-US" sz="1800" dirty="0">
                <a:solidFill>
                  <a:srgbClr val="FFFF00"/>
                </a:solidFill>
              </a:rPr>
              <a:t>Discharge Points</a:t>
            </a:r>
          </a:p>
          <a:p>
            <a:endParaRPr lang="en-US" dirty="0"/>
          </a:p>
        </p:txBody>
      </p:sp>
      <p:sp>
        <p:nvSpPr>
          <p:cNvPr id="13" name="TextBox 12">
            <a:extLst>
              <a:ext uri="{FF2B5EF4-FFF2-40B4-BE49-F238E27FC236}">
                <a16:creationId xmlns:a16="http://schemas.microsoft.com/office/drawing/2014/main" id="{FF97D5C8-204F-954E-CCF8-0FE0A8B45B66}"/>
              </a:ext>
            </a:extLst>
          </p:cNvPr>
          <p:cNvSpPr txBox="1"/>
          <p:nvPr/>
        </p:nvSpPr>
        <p:spPr>
          <a:xfrm>
            <a:off x="5904855" y="3752781"/>
            <a:ext cx="3068457" cy="2585323"/>
          </a:xfrm>
          <a:prstGeom prst="rect">
            <a:avLst/>
          </a:prstGeom>
          <a:noFill/>
        </p:spPr>
        <p:txBody>
          <a:bodyPr wrap="square" rtlCol="0">
            <a:spAutoFit/>
          </a:bodyPr>
          <a:lstStyle/>
          <a:p>
            <a:r>
              <a:rPr lang="en-US" sz="1600" b="1" dirty="0">
                <a:solidFill>
                  <a:srgbClr val="000000"/>
                </a:solidFill>
                <a:ea typeface="Times New Roman" panose="02020603050405020304" pitchFamily="18" charset="0"/>
                <a:cs typeface="Times New Roman" panose="02020603050405020304" pitchFamily="18" charset="0"/>
              </a:rPr>
              <a:t>Part IV.D.4.a(3), </a:t>
            </a:r>
            <a:r>
              <a:rPr lang="en-US" sz="1600" dirty="0">
                <a:solidFill>
                  <a:srgbClr val="000000"/>
                </a:solidFill>
                <a:ea typeface="Times New Roman" panose="02020603050405020304" pitchFamily="18" charset="0"/>
                <a:cs typeface="Times New Roman" panose="02020603050405020304" pitchFamily="18" charset="0"/>
              </a:rPr>
              <a:t>Certified Personnel qualified post-rain events will serve as a 7-day inspection and reset the requirement from date of completion. </a:t>
            </a:r>
            <a:r>
              <a:rPr lang="en-US" sz="1600" b="1" dirty="0">
                <a:solidFill>
                  <a:srgbClr val="FF0000"/>
                </a:solidFill>
                <a:ea typeface="Times New Roman" panose="02020603050405020304" pitchFamily="18" charset="0"/>
                <a:cs typeface="Times New Roman" panose="02020603050405020304" pitchFamily="18" charset="0"/>
              </a:rPr>
              <a:t>“</a:t>
            </a:r>
            <a:r>
              <a:rPr lang="en-US" sz="1600" b="1" u="sng" dirty="0">
                <a:solidFill>
                  <a:srgbClr val="FF0000"/>
                </a:solidFill>
                <a:ea typeface="Times New Roman" panose="02020603050405020304" pitchFamily="18" charset="0"/>
                <a:cs typeface="Times New Roman" panose="02020603050405020304" pitchFamily="18" charset="0"/>
              </a:rPr>
              <a:t>Post-rain inspections will reset the 7-day inspection frequency requirement”</a:t>
            </a:r>
            <a:endParaRPr lang="en-US" sz="1600" b="1" dirty="0">
              <a:ea typeface="Times New Roman" panose="02020603050405020304" pitchFamily="18" charset="0"/>
              <a:cs typeface="Times New Roman" panose="02020603050405020304" pitchFamily="18" charset="0"/>
            </a:endParaRPr>
          </a:p>
          <a:p>
            <a:endParaRPr lang="en-US" dirty="0"/>
          </a:p>
        </p:txBody>
      </p:sp>
      <p:sp>
        <p:nvSpPr>
          <p:cNvPr id="14" name="TextBox 13">
            <a:extLst>
              <a:ext uri="{FF2B5EF4-FFF2-40B4-BE49-F238E27FC236}">
                <a16:creationId xmlns:a16="http://schemas.microsoft.com/office/drawing/2014/main" id="{3FB3559C-BD14-B879-6178-68B346F5194F}"/>
              </a:ext>
            </a:extLst>
          </p:cNvPr>
          <p:cNvSpPr txBox="1"/>
          <p:nvPr/>
        </p:nvSpPr>
        <p:spPr>
          <a:xfrm>
            <a:off x="775321" y="6017940"/>
            <a:ext cx="1857375" cy="523220"/>
          </a:xfrm>
          <a:prstGeom prst="rect">
            <a:avLst/>
          </a:prstGeom>
          <a:noFill/>
        </p:spPr>
        <p:txBody>
          <a:bodyPr wrap="square" rtlCol="0">
            <a:spAutoFit/>
          </a:bodyPr>
          <a:lstStyle/>
          <a:p>
            <a:pPr marL="0" lvl="1">
              <a:spcBef>
                <a:spcPts val="700"/>
              </a:spcBef>
              <a:buClr>
                <a:schemeClr val="accent2"/>
              </a:buClr>
              <a:buSzPct val="60000"/>
            </a:pPr>
            <a:r>
              <a:rPr lang="en-US" sz="1400" b="1" dirty="0">
                <a:solidFill>
                  <a:srgbClr val="FFFF00"/>
                </a:solidFill>
              </a:rPr>
              <a:t>(</a:t>
            </a:r>
            <a:r>
              <a:rPr lang="en-US" sz="1400" b="1" i="1" dirty="0">
                <a:solidFill>
                  <a:srgbClr val="FFFF00"/>
                </a:solidFill>
              </a:rPr>
              <a:t>N/A for Secondary Permittee)</a:t>
            </a:r>
            <a:endParaRPr lang="en-US" sz="1100" b="1" dirty="0">
              <a:solidFill>
                <a:srgbClr val="FFFF00"/>
              </a:solidFill>
            </a:endParaRPr>
          </a:p>
        </p:txBody>
      </p:sp>
    </p:spTree>
    <p:extLst>
      <p:ext uri="{BB962C8B-B14F-4D97-AF65-F5344CB8AC3E}">
        <p14:creationId xmlns:p14="http://schemas.microsoft.com/office/powerpoint/2010/main" val="116675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13497-F861-B423-DD0C-E3460731522A}"/>
              </a:ext>
            </a:extLst>
          </p:cNvPr>
          <p:cNvSpPr>
            <a:spLocks noGrp="1"/>
          </p:cNvSpPr>
          <p:nvPr>
            <p:ph type="title"/>
          </p:nvPr>
        </p:nvSpPr>
        <p:spPr>
          <a:xfrm>
            <a:off x="822325" y="365125"/>
            <a:ext cx="7521575" cy="549275"/>
          </a:xfrm>
        </p:spPr>
        <p:txBody>
          <a:bodyPr anchor="t"/>
          <a:lstStyle/>
          <a:p>
            <a:r>
              <a:rPr lang="en-US" dirty="0"/>
              <a:t>What is NPDES?</a:t>
            </a:r>
          </a:p>
        </p:txBody>
      </p:sp>
      <p:sp>
        <p:nvSpPr>
          <p:cNvPr id="5" name="Content Placeholder 3">
            <a:extLst>
              <a:ext uri="{FF2B5EF4-FFF2-40B4-BE49-F238E27FC236}">
                <a16:creationId xmlns:a16="http://schemas.microsoft.com/office/drawing/2014/main" id="{3EADEE55-DBC9-E78F-A1A0-4EB9160C996D}"/>
              </a:ext>
            </a:extLst>
          </p:cNvPr>
          <p:cNvSpPr>
            <a:spLocks noGrp="1"/>
          </p:cNvSpPr>
          <p:nvPr>
            <p:ph idx="1"/>
          </p:nvPr>
        </p:nvSpPr>
        <p:spPr>
          <a:xfrm>
            <a:off x="822325" y="1100138"/>
            <a:ext cx="7521575" cy="3579812"/>
          </a:xfrm>
        </p:spPr>
        <p:txBody>
          <a:bodyPr anchor="t">
            <a:normAutofit/>
          </a:bodyPr>
          <a:lstStyle/>
          <a:p>
            <a:pPr marL="0" indent="0">
              <a:buNone/>
            </a:pPr>
            <a:r>
              <a:rPr lang="en-US" sz="2800" dirty="0"/>
              <a:t>National Pollutant Discharge Elimination System</a:t>
            </a:r>
          </a:p>
          <a:p>
            <a:pPr marL="0" indent="0">
              <a:buNone/>
            </a:pPr>
            <a:endParaRPr lang="en-US" dirty="0"/>
          </a:p>
          <a:p>
            <a:pPr marL="0" indent="0">
              <a:buNone/>
            </a:pPr>
            <a:r>
              <a:rPr lang="en-US" sz="2400" dirty="0"/>
              <a:t>Created by the Federal Clean Water Act to 	control water pollution by regulating the discharge of pollutants to surface waters</a:t>
            </a:r>
          </a:p>
          <a:p>
            <a:pPr marL="0" indent="0">
              <a:buNone/>
            </a:pPr>
            <a:endParaRPr lang="en-US" sz="2400" dirty="0"/>
          </a:p>
          <a:p>
            <a:pPr marL="0" indent="0">
              <a:buNone/>
            </a:pPr>
            <a:r>
              <a:rPr lang="en-US" sz="2400" dirty="0"/>
              <a:t>The GA EPD has been “authorized” by the U.S.  EPA to issue NPDES General Permits within the State </a:t>
            </a:r>
          </a:p>
        </p:txBody>
      </p:sp>
      <p:pic>
        <p:nvPicPr>
          <p:cNvPr id="7" name="Picture 1037" descr="United States Environmental Protection Agency">
            <a:hlinkClick r:id="rId2"/>
            <a:extLst>
              <a:ext uri="{FF2B5EF4-FFF2-40B4-BE49-F238E27FC236}">
                <a16:creationId xmlns:a16="http://schemas.microsoft.com/office/drawing/2014/main" id="{BF227E55-619F-FE2C-0404-4C8DA839424C}"/>
              </a:ext>
            </a:extLst>
          </p:cNvPr>
          <p:cNvPicPr>
            <a:picLocks noChangeAspect="1" noChangeArrowheads="1"/>
          </p:cNvPicPr>
          <p:nvPr/>
        </p:nvPicPr>
        <p:blipFill>
          <a:blip r:embed="rId3" cstate="print"/>
          <a:srcRect/>
          <a:stretch>
            <a:fillRect/>
          </a:stretch>
        </p:blipFill>
        <p:spPr bwMode="auto">
          <a:xfrm>
            <a:off x="0" y="4865688"/>
            <a:ext cx="990600" cy="962025"/>
          </a:xfrm>
          <a:prstGeom prst="rect">
            <a:avLst/>
          </a:prstGeom>
          <a:noFill/>
          <a:ln w="9525">
            <a:noFill/>
            <a:miter lim="800000"/>
            <a:headEnd/>
            <a:tailEnd/>
          </a:ln>
        </p:spPr>
      </p:pic>
    </p:spTree>
    <p:extLst>
      <p:ext uri="{BB962C8B-B14F-4D97-AF65-F5344CB8AC3E}">
        <p14:creationId xmlns:p14="http://schemas.microsoft.com/office/powerpoint/2010/main" val="380120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GAR100001</a:t>
            </a:r>
          </a:p>
        </p:txBody>
      </p:sp>
      <p:sp>
        <p:nvSpPr>
          <p:cNvPr id="6" name="Rectangle 5">
            <a:extLst>
              <a:ext uri="{FF2B5EF4-FFF2-40B4-BE49-F238E27FC236}">
                <a16:creationId xmlns:a16="http://schemas.microsoft.com/office/drawing/2014/main" id="{230BED65-6C29-517E-C853-955456EE43E9}"/>
              </a:ext>
            </a:extLst>
          </p:cNvPr>
          <p:cNvSpPr>
            <a:spLocks noGrp="1" noChangeArrowheads="1"/>
          </p:cNvSpPr>
          <p:nvPr/>
        </p:nvSpPr>
        <p:spPr bwMode="auto">
          <a:xfrm>
            <a:off x="492918" y="1143000"/>
            <a:ext cx="8158163"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a:t>Part VI – Termination of Coverage:</a:t>
            </a: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VI.B.5, the language has been modified to </a:t>
            </a:r>
            <a:r>
              <a:rPr lang="en-US" sz="2000" u="sng">
                <a:solidFill>
                  <a:srgbClr val="FF0000"/>
                </a:solidFill>
                <a:ea typeface="Times New Roman" panose="02020603050405020304" pitchFamily="18" charset="0"/>
                <a:cs typeface="Times New Roman" panose="02020603050405020304" pitchFamily="18" charset="0"/>
              </a:rPr>
              <a:t>require that a written justification</a:t>
            </a:r>
            <a:r>
              <a:rPr lang="en-US" sz="2000">
                <a:solidFill>
                  <a:srgbClr val="000000"/>
                </a:solidFill>
                <a:ea typeface="Times New Roman" panose="02020603050405020304" pitchFamily="18" charset="0"/>
                <a:cs typeface="Times New Roman" panose="02020603050405020304" pitchFamily="18" charset="0"/>
              </a:rPr>
              <a:t> for why a sampling report was not conducted be provided to  EPD within electronic NOT submittal.</a:t>
            </a:r>
            <a:endParaRPr lang="en-US" altLang="en-US" sz="2000"/>
          </a:p>
        </p:txBody>
      </p:sp>
    </p:spTree>
    <p:extLst>
      <p:ext uri="{BB962C8B-B14F-4D97-AF65-F5344CB8AC3E}">
        <p14:creationId xmlns:p14="http://schemas.microsoft.com/office/powerpoint/2010/main" val="161982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4DFE-54E5-C888-820A-F4B69A414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97717-82D9-DD78-7FC4-E9305F8BDB5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GAR100001</a:t>
            </a:r>
          </a:p>
        </p:txBody>
      </p:sp>
      <p:sp>
        <p:nvSpPr>
          <p:cNvPr id="7" name="Rectangle 6">
            <a:extLst>
              <a:ext uri="{FF2B5EF4-FFF2-40B4-BE49-F238E27FC236}">
                <a16:creationId xmlns:a16="http://schemas.microsoft.com/office/drawing/2014/main" id="{9A971C9D-D001-17BD-911E-DD7C1840C46C}"/>
              </a:ext>
            </a:extLst>
          </p:cNvPr>
          <p:cNvSpPr>
            <a:spLocks noGrp="1" noChangeArrowheads="1"/>
          </p:cNvSpPr>
          <p:nvPr/>
        </p:nvSpPr>
        <p:spPr bwMode="auto">
          <a:xfrm>
            <a:off x="628650" y="1086410"/>
            <a:ext cx="815816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a:buFont typeface="Wingdings" panose="05000000000000000000" pitchFamily="2" charset="2"/>
              <a:buChar char="§"/>
              <a:defRPr/>
            </a:pPr>
            <a:r>
              <a:rPr lang="en-US" altLang="en-US" sz="2400" b="1" dirty="0"/>
              <a:t>Part IV – Erosion, Sedimentation and Pollution Control Plan:</a:t>
            </a:r>
          </a:p>
          <a:p>
            <a:pPr marL="290513" indent="-290513">
              <a:buFont typeface="Wingdings" panose="05000000000000000000" pitchFamily="2" charset="2"/>
              <a:buNone/>
              <a:defRPr/>
            </a:pPr>
            <a:r>
              <a:rPr lang="en-US" altLang="en-US" sz="2400" b="1" i="1" dirty="0">
                <a:solidFill>
                  <a:srgbClr val="FF0000"/>
                </a:solidFill>
              </a:rPr>
              <a:t>	</a:t>
            </a:r>
            <a:r>
              <a:rPr lang="en-US" sz="2000" dirty="0">
                <a:solidFill>
                  <a:srgbClr val="000000"/>
                </a:solidFill>
                <a:ea typeface="Times New Roman" panose="02020603050405020304" pitchFamily="18" charset="0"/>
                <a:cs typeface="Times New Roman" panose="02020603050405020304" pitchFamily="18" charset="0"/>
              </a:rPr>
              <a:t>Part IV.D.3, the term </a:t>
            </a:r>
            <a:r>
              <a:rPr lang="en-US" sz="2000" u="sng" dirty="0">
                <a:ea typeface="Times New Roman" panose="02020603050405020304" pitchFamily="18" charset="0"/>
                <a:cs typeface="Times New Roman" panose="02020603050405020304" pitchFamily="18" charset="0"/>
              </a:rPr>
              <a:t>“no greater”</a:t>
            </a:r>
            <a:r>
              <a:rPr lang="en-US" sz="2000" dirty="0">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has been removed and replaced with </a:t>
            </a:r>
            <a:r>
              <a:rPr lang="en-US" sz="2000" b="1" u="sng" dirty="0">
                <a:solidFill>
                  <a:srgbClr val="FF0000"/>
                </a:solidFill>
                <a:ea typeface="Times New Roman" panose="02020603050405020304" pitchFamily="18" charset="0"/>
                <a:cs typeface="Times New Roman" panose="02020603050405020304" pitchFamily="18" charset="0"/>
              </a:rPr>
              <a:t>“less”</a:t>
            </a:r>
            <a:r>
              <a:rPr lang="en-US" sz="2000" b="1" dirty="0">
                <a:ea typeface="Times New Roman" panose="02020603050405020304" pitchFamily="18" charset="0"/>
                <a:cs typeface="Times New Roman" panose="02020603050405020304" pitchFamily="18" charset="0"/>
              </a:rPr>
              <a:t>.</a:t>
            </a:r>
            <a:r>
              <a:rPr lang="en-US" sz="2000" b="1" u="sng" dirty="0">
                <a:solidFill>
                  <a:srgbClr val="FF0000"/>
                </a:solidFill>
                <a:ea typeface="Times New Roman" panose="02020603050405020304" pitchFamily="18" charset="0"/>
                <a:cs typeface="Times New Roman" panose="02020603050405020304" pitchFamily="18" charset="0"/>
              </a:rPr>
              <a:t> </a:t>
            </a:r>
          </a:p>
          <a:p>
            <a:pPr marL="390525" lvl="1" indent="0">
              <a:buNone/>
            </a:pPr>
            <a:endParaRPr lang="en-US" sz="2000" dirty="0"/>
          </a:p>
          <a:p>
            <a:pPr marL="390525" lvl="1" indent="0">
              <a:buNone/>
            </a:pPr>
            <a:r>
              <a:rPr lang="en-US" sz="2000" dirty="0"/>
              <a:t>The Plan shall limit the amount of disturbed area to </a:t>
            </a:r>
            <a:r>
              <a:rPr lang="en-US" sz="2000" b="1" dirty="0"/>
              <a:t>less than 50 acres </a:t>
            </a:r>
            <a:r>
              <a:rPr lang="en-US" sz="2000" dirty="0"/>
              <a:t>at any one time. Prior written authorization from the appropriate GA EPD District Office is required. No limits on Infrastructure Permit. </a:t>
            </a:r>
          </a:p>
          <a:p>
            <a:pPr marL="390525" lvl="1" indent="0">
              <a:buNone/>
            </a:pPr>
            <a:endParaRPr lang="en-US" sz="2000" dirty="0"/>
          </a:p>
          <a:p>
            <a:pPr marL="390525" lvl="1" indent="0">
              <a:buNone/>
            </a:pPr>
            <a:r>
              <a:rPr lang="en-US" sz="2000" b="0" i="0" u="none" strike="noStrike" baseline="0" dirty="0"/>
              <a:t>For solar facility projects, solar panels are to be considered impervious areas when determining the calculations and the post-construction </a:t>
            </a:r>
            <a:r>
              <a:rPr lang="en-US" sz="2000" b="1" i="0" u="sng" strike="noStrike" baseline="0" dirty="0">
                <a:solidFill>
                  <a:srgbClr val="FF0000"/>
                </a:solidFill>
              </a:rPr>
              <a:t>impervious area shall be calculated as 70% of the square footage of the solar panels.</a:t>
            </a:r>
            <a:endParaRPr lang="en-US" sz="2000" b="1" u="sng" dirty="0">
              <a:solidFill>
                <a:srgbClr val="FF0000"/>
              </a:solidFill>
            </a:endParaRPr>
          </a:p>
          <a:p>
            <a:pPr marL="290513" indent="-290513">
              <a:buFont typeface="Wingdings" panose="05000000000000000000" pitchFamily="2" charset="2"/>
              <a:buNone/>
              <a:defRPr/>
            </a:pPr>
            <a:endParaRPr lang="en-US" altLang="en-US" sz="2000" i="1" u="sng" dirty="0">
              <a:solidFill>
                <a:srgbClr val="FF0000"/>
              </a:solidFill>
            </a:endParaRPr>
          </a:p>
        </p:txBody>
      </p:sp>
    </p:spTree>
    <p:extLst>
      <p:ext uri="{BB962C8B-B14F-4D97-AF65-F5344CB8AC3E}">
        <p14:creationId xmlns:p14="http://schemas.microsoft.com/office/powerpoint/2010/main" val="220770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GAR100002</a:t>
            </a:r>
          </a:p>
        </p:txBody>
      </p:sp>
      <p:sp>
        <p:nvSpPr>
          <p:cNvPr id="3" name="Rectangle 2">
            <a:extLst>
              <a:ext uri="{FF2B5EF4-FFF2-40B4-BE49-F238E27FC236}">
                <a16:creationId xmlns:a16="http://schemas.microsoft.com/office/drawing/2014/main" id="{3CEF4B75-4408-252B-E313-B8B0EDADF13E}"/>
              </a:ext>
            </a:extLst>
          </p:cNvPr>
          <p:cNvSpPr>
            <a:spLocks noGrp="1" noChangeArrowheads="1"/>
          </p:cNvSpPr>
          <p:nvPr/>
        </p:nvSpPr>
        <p:spPr bwMode="auto">
          <a:xfrm>
            <a:off x="494179" y="1014693"/>
            <a:ext cx="815816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 – Coverage under the Permits - Definitions:</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I.B, the definition of “Infrastructure Construction” or “Infrastructure Construction Project” has been modified to </a:t>
            </a:r>
            <a:r>
              <a:rPr lang="en-US" sz="2000" b="1" dirty="0">
                <a:solidFill>
                  <a:srgbClr val="FF0000"/>
                </a:solidFill>
                <a:ea typeface="Times New Roman" panose="02020603050405020304" pitchFamily="18" charset="0"/>
                <a:cs typeface="Times New Roman" panose="02020603050405020304" pitchFamily="18" charset="0"/>
              </a:rPr>
              <a:t>“</a:t>
            </a:r>
            <a:r>
              <a:rPr lang="en-US" sz="2000" b="1" u="sng" dirty="0">
                <a:solidFill>
                  <a:srgbClr val="FF0000"/>
                </a:solidFill>
                <a:ea typeface="Times New Roman" panose="02020603050405020304" pitchFamily="18" charset="0"/>
                <a:cs typeface="Times New Roman" panose="02020603050405020304" pitchFamily="18" charset="0"/>
              </a:rPr>
              <a:t>not include the construction of solar farms.” </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I.B, the definition of </a:t>
            </a:r>
            <a:r>
              <a:rPr lang="en-US" sz="2000" u="sng" dirty="0">
                <a:ea typeface="Times New Roman" panose="02020603050405020304" pitchFamily="18" charset="0"/>
                <a:cs typeface="Times New Roman" panose="02020603050405020304" pitchFamily="18" charset="0"/>
              </a:rPr>
              <a:t>“Normal Business Hours” has been removed </a:t>
            </a:r>
            <a:r>
              <a:rPr lang="en-US" sz="2000" dirty="0">
                <a:solidFill>
                  <a:srgbClr val="000000"/>
                </a:solidFill>
                <a:ea typeface="Times New Roman" panose="02020603050405020304" pitchFamily="18" charset="0"/>
                <a:cs typeface="Times New Roman" panose="02020603050405020304" pitchFamily="18" charset="0"/>
              </a:rPr>
              <a:t>to maintain consistency in the Permit.</a:t>
            </a:r>
          </a:p>
          <a:p>
            <a:pPr marL="285750" indent="-285750">
              <a:buFont typeface="Wingdings" panose="05000000000000000000" pitchFamily="2" charset="2"/>
              <a:buChar char="§"/>
              <a:defRPr/>
            </a:pPr>
            <a:r>
              <a:rPr lang="en-US" altLang="en-US" sz="2400" b="1" dirty="0"/>
              <a:t>Part I – Coverage under the Permits - Eligibility:</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I.C.1.g, condition “</a:t>
            </a:r>
            <a:r>
              <a:rPr lang="en-US" sz="2000" u="sng" dirty="0">
                <a:solidFill>
                  <a:srgbClr val="000000"/>
                </a:solidFill>
                <a:ea typeface="Times New Roman" panose="02020603050405020304" pitchFamily="18" charset="0"/>
                <a:cs typeface="Times New Roman" panose="02020603050405020304" pitchFamily="18" charset="0"/>
              </a:rPr>
              <a:t>(2) no tree clearing</a:t>
            </a:r>
            <a:r>
              <a:rPr lang="en-US" sz="2000" dirty="0">
                <a:solidFill>
                  <a:srgbClr val="000000"/>
                </a:solidFill>
                <a:ea typeface="Times New Roman" panose="02020603050405020304" pitchFamily="18" charset="0"/>
                <a:cs typeface="Times New Roman" panose="02020603050405020304" pitchFamily="18" charset="0"/>
              </a:rPr>
              <a:t>” for exemption was revised to </a:t>
            </a:r>
            <a:r>
              <a:rPr lang="en-US" sz="2000" u="sng" dirty="0">
                <a:solidFill>
                  <a:srgbClr val="FF0000"/>
                </a:solidFill>
                <a:ea typeface="Times New Roman" panose="02020603050405020304" pitchFamily="18" charset="0"/>
                <a:cs typeface="Times New Roman" panose="02020603050405020304" pitchFamily="18" charset="0"/>
              </a:rPr>
              <a:t>“no clearing of trees with greater than a 6-inch Diameter at Breast Height (DBH).”</a:t>
            </a:r>
            <a:endParaRPr lang="en-US" sz="2000" u="sng" dirty="0">
              <a:solidFill>
                <a:srgbClr val="FF0000"/>
              </a:solidFill>
              <a:ea typeface="Times New Roman" panose="02020603050405020304" pitchFamily="18" charset="0"/>
            </a:endParaRPr>
          </a:p>
          <a:p>
            <a:pPr indent="0">
              <a:buNone/>
              <a:defRPr/>
            </a:pPr>
            <a:r>
              <a:rPr lang="en-US" sz="2000" b="1" dirty="0">
                <a:solidFill>
                  <a:srgbClr val="FF0000"/>
                </a:solidFill>
                <a:ea typeface="Times New Roman" panose="02020603050405020304" pitchFamily="18" charset="0"/>
                <a:cs typeface="Times New Roman"/>
              </a:rPr>
              <a:t>Part I.C.1.h</a:t>
            </a:r>
            <a:r>
              <a:rPr lang="en-US" sz="2000" dirty="0">
                <a:solidFill>
                  <a:srgbClr val="000000"/>
                </a:solidFill>
                <a:ea typeface="Times New Roman" panose="02020603050405020304" pitchFamily="18" charset="0"/>
                <a:cs typeface="Times New Roman"/>
              </a:rPr>
              <a:t> has been added to the Permit to address coverage exemptions for buried fiber optic utility line projects in rights-of-way. </a:t>
            </a:r>
            <a:endParaRPr lang="en-US" sz="2000" dirty="0">
              <a:highlight>
                <a:srgbClr val="FFFF00"/>
              </a:highlight>
              <a:ea typeface="Times New Roman" panose="02020603050405020304" pitchFamily="18" charset="0"/>
              <a:cs typeface="Times New Roman"/>
            </a:endParaRPr>
          </a:p>
          <a:p>
            <a:pPr indent="0">
              <a:buFont typeface="Wingdings" panose="05000000000000000000" pitchFamily="2" charset="2"/>
              <a:buNone/>
              <a:defRPr/>
            </a:pPr>
            <a:endParaRPr lang="en-US" altLang="en-US" sz="2800" b="1" dirty="0">
              <a:solidFill>
                <a:srgbClr val="FF0000"/>
              </a:solidFill>
            </a:endParaRPr>
          </a:p>
        </p:txBody>
      </p:sp>
    </p:spTree>
    <p:extLst>
      <p:ext uri="{BB962C8B-B14F-4D97-AF65-F5344CB8AC3E}">
        <p14:creationId xmlns:p14="http://schemas.microsoft.com/office/powerpoint/2010/main" val="267729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GAR100002</a:t>
            </a:r>
          </a:p>
        </p:txBody>
      </p:sp>
      <p:sp>
        <p:nvSpPr>
          <p:cNvPr id="4" name="Rectangle 3">
            <a:extLst>
              <a:ext uri="{FF2B5EF4-FFF2-40B4-BE49-F238E27FC236}">
                <a16:creationId xmlns:a16="http://schemas.microsoft.com/office/drawing/2014/main" id="{E9029562-11D9-2712-2493-FF04E9B099AF}"/>
              </a:ext>
            </a:extLst>
          </p:cNvPr>
          <p:cNvSpPr>
            <a:spLocks noGrp="1" noChangeArrowheads="1"/>
          </p:cNvSpPr>
          <p:nvPr/>
        </p:nvSpPr>
        <p:spPr bwMode="auto">
          <a:xfrm>
            <a:off x="628650" y="1283634"/>
            <a:ext cx="8158163"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IV – Erosion, Sedimentation and Pollution Control Plan:</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IV.A.4.a, the language </a:t>
            </a:r>
            <a:r>
              <a:rPr lang="en-US" sz="2000" u="sng" dirty="0">
                <a:solidFill>
                  <a:srgbClr val="FF0000"/>
                </a:solidFill>
                <a:ea typeface="Times New Roman" panose="02020603050405020304" pitchFamily="18" charset="0"/>
                <a:cs typeface="Times New Roman" panose="02020603050405020304" pitchFamily="18" charset="0"/>
              </a:rPr>
              <a:t>“which begin after the effective date of this permit”</a:t>
            </a:r>
            <a:r>
              <a:rPr lang="en-US" sz="2000" dirty="0">
                <a:solidFill>
                  <a:srgbClr val="000000"/>
                </a:solidFill>
                <a:ea typeface="Times New Roman" panose="02020603050405020304" pitchFamily="18" charset="0"/>
                <a:cs typeface="Times New Roman" panose="02020603050405020304" pitchFamily="18" charset="0"/>
              </a:rPr>
              <a:t> has been added to maintain consistency across permits.</a:t>
            </a:r>
          </a:p>
          <a:p>
            <a:pPr indent="0">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VI.B.5, the language has been modified to </a:t>
            </a:r>
            <a:r>
              <a:rPr lang="en-US" sz="2000" u="sng" dirty="0">
                <a:solidFill>
                  <a:srgbClr val="FF0000"/>
                </a:solidFill>
                <a:ea typeface="Times New Roman" panose="02020603050405020304" pitchFamily="18" charset="0"/>
                <a:cs typeface="Times New Roman" panose="02020603050405020304" pitchFamily="18" charset="0"/>
              </a:rPr>
              <a:t>require a written justification for why sampling was not conducted be submitted to EPD.</a:t>
            </a:r>
          </a:p>
          <a:p>
            <a:pPr indent="0">
              <a:buFont typeface="Wingdings" panose="05000000000000000000" pitchFamily="2" charset="2"/>
              <a:buNone/>
              <a:defRPr/>
            </a:pPr>
            <a:endParaRPr lang="en-US" altLang="en-US" sz="2800" b="1" dirty="0">
              <a:solidFill>
                <a:srgbClr val="FF0000"/>
              </a:solidFill>
            </a:endParaRPr>
          </a:p>
        </p:txBody>
      </p:sp>
    </p:spTree>
    <p:extLst>
      <p:ext uri="{BB962C8B-B14F-4D97-AF65-F5344CB8AC3E}">
        <p14:creationId xmlns:p14="http://schemas.microsoft.com/office/powerpoint/2010/main" val="222731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3" name="Rectangle 2">
            <a:extLst>
              <a:ext uri="{FF2B5EF4-FFF2-40B4-BE49-F238E27FC236}">
                <a16:creationId xmlns:a16="http://schemas.microsoft.com/office/drawing/2014/main" id="{43E8E659-8276-28E5-0292-DC73F6FC802A}"/>
              </a:ext>
            </a:extLst>
          </p:cNvPr>
          <p:cNvSpPr>
            <a:spLocks noGrp="1" noChangeArrowheads="1"/>
          </p:cNvSpPr>
          <p:nvPr/>
        </p:nvSpPr>
        <p:spPr bwMode="auto">
          <a:xfrm>
            <a:off x="610721" y="1256740"/>
            <a:ext cx="8158163"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 – Coverage under the Permits - Definitions:</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I.B, the definition of </a:t>
            </a:r>
            <a:r>
              <a:rPr lang="en-US" sz="2000" u="sng" dirty="0">
                <a:ea typeface="Times New Roman" panose="02020603050405020304" pitchFamily="18" charset="0"/>
                <a:cs typeface="Times New Roman" panose="02020603050405020304" pitchFamily="18" charset="0"/>
              </a:rPr>
              <a:t>“Blanket NOI”</a:t>
            </a:r>
            <a:r>
              <a:rPr lang="en-US" sz="2000" dirty="0">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has been removed from the Permit.</a:t>
            </a:r>
          </a:p>
          <a:p>
            <a:pPr indent="0">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indent="0">
              <a:buFont typeface="Wingdings" panose="05000000000000000000" pitchFamily="2" charset="2"/>
              <a:buNone/>
              <a:defRPr/>
            </a:pPr>
            <a:r>
              <a:rPr lang="en-US" sz="2000" dirty="0">
                <a:ea typeface="Times New Roman" panose="02020603050405020304" pitchFamily="18" charset="0"/>
                <a:cs typeface="Times New Roman" panose="02020603050405020304" pitchFamily="18" charset="0"/>
              </a:rPr>
              <a:t>Part I.B, the definition of </a:t>
            </a:r>
            <a:r>
              <a:rPr lang="en-US" sz="2000" u="sng" dirty="0">
                <a:ea typeface="Times New Roman" panose="02020603050405020304" pitchFamily="18" charset="0"/>
                <a:cs typeface="Times New Roman" panose="02020603050405020304" pitchFamily="18" charset="0"/>
              </a:rPr>
              <a:t>“Landfill”</a:t>
            </a:r>
            <a:r>
              <a:rPr lang="en-US" sz="2000" dirty="0">
                <a:solidFill>
                  <a:srgbClr val="FF0000"/>
                </a:solidFill>
                <a:ea typeface="Times New Roman" panose="02020603050405020304" pitchFamily="18" charset="0"/>
                <a:cs typeface="Times New Roman" panose="02020603050405020304" pitchFamily="18" charset="0"/>
              </a:rPr>
              <a:t> </a:t>
            </a:r>
            <a:r>
              <a:rPr lang="en-US" sz="2000" dirty="0">
                <a:ea typeface="Times New Roman" panose="02020603050405020304" pitchFamily="18" charset="0"/>
                <a:cs typeface="Times New Roman" panose="02020603050405020304" pitchFamily="18" charset="0"/>
              </a:rPr>
              <a:t>and</a:t>
            </a:r>
            <a:r>
              <a:rPr lang="en-US" sz="2000" dirty="0">
                <a:solidFill>
                  <a:srgbClr val="FF0000"/>
                </a:solidFill>
                <a:ea typeface="Times New Roman" panose="02020603050405020304" pitchFamily="18" charset="0"/>
                <a:cs typeface="Times New Roman" panose="02020603050405020304" pitchFamily="18" charset="0"/>
              </a:rPr>
              <a:t> </a:t>
            </a:r>
            <a:r>
              <a:rPr lang="en-US" sz="2000" u="sng" dirty="0">
                <a:ea typeface="Times New Roman" panose="02020603050405020304" pitchFamily="18" charset="0"/>
                <a:cs typeface="Times New Roman" panose="02020603050405020304" pitchFamily="18" charset="0"/>
              </a:rPr>
              <a:t>“Landfill Cell(s)”</a:t>
            </a:r>
            <a:r>
              <a:rPr lang="en-US" sz="2000" dirty="0">
                <a:ea typeface="Times New Roman" panose="02020603050405020304" pitchFamily="18" charset="0"/>
                <a:cs typeface="Times New Roman" panose="02020603050405020304" pitchFamily="18" charset="0"/>
              </a:rPr>
              <a:t> have been removed from the Permit.</a:t>
            </a:r>
          </a:p>
          <a:p>
            <a:pPr indent="0">
              <a:buFont typeface="Wingdings" panose="05000000000000000000" pitchFamily="2" charset="2"/>
              <a:buNone/>
              <a:defRPr/>
            </a:pPr>
            <a:endParaRPr lang="en-US" sz="2000" dirty="0">
              <a:ea typeface="Times New Roman" panose="02020603050405020304" pitchFamily="18" charset="0"/>
              <a:cs typeface="Times New Roman" panose="02020603050405020304" pitchFamily="18" charset="0"/>
            </a:endParaRP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I.B, the definition of </a:t>
            </a:r>
            <a:r>
              <a:rPr lang="en-US" sz="2000" u="sng" dirty="0">
                <a:ea typeface="Times New Roman" panose="02020603050405020304" pitchFamily="18" charset="0"/>
                <a:cs typeface="Times New Roman" panose="02020603050405020304" pitchFamily="18" charset="0"/>
              </a:rPr>
              <a:t>“Final Stabilization”</a:t>
            </a:r>
            <a:r>
              <a:rPr lang="en-US" sz="2000" dirty="0">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has been modified to remove </a:t>
            </a:r>
            <a:r>
              <a:rPr lang="en-US" sz="2000" u="sng" dirty="0">
                <a:ea typeface="Times New Roman" panose="02020603050405020304" pitchFamily="18" charset="0"/>
                <a:cs typeface="Times New Roman" panose="02020603050405020304" pitchFamily="18" charset="0"/>
              </a:rPr>
              <a:t>“and areas located outside the waste disposal limits of a landfill cell that has been certified by EPD for waste disposal”</a:t>
            </a:r>
            <a:r>
              <a:rPr lang="en-US" sz="2000" dirty="0">
                <a:ea typeface="Times New Roman" panose="02020603050405020304" pitchFamily="18" charset="0"/>
                <a:cs typeface="Times New Roman" panose="02020603050405020304" pitchFamily="18" charset="0"/>
              </a:rPr>
              <a:t> from the Permit.</a:t>
            </a:r>
          </a:p>
          <a:p>
            <a:pPr indent="0">
              <a:buFont typeface="Wingdings" panose="05000000000000000000" pitchFamily="2" charset="2"/>
              <a:buNone/>
              <a:defRPr/>
            </a:pPr>
            <a:endParaRPr lang="en-US" altLang="en-US" sz="2000" u="sng" dirty="0">
              <a:solidFill>
                <a:srgbClr val="FF0000"/>
              </a:solidFill>
            </a:endParaRPr>
          </a:p>
        </p:txBody>
      </p:sp>
    </p:spTree>
    <p:extLst>
      <p:ext uri="{BB962C8B-B14F-4D97-AF65-F5344CB8AC3E}">
        <p14:creationId xmlns:p14="http://schemas.microsoft.com/office/powerpoint/2010/main" val="1632234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5" name="Rectangle 4">
            <a:extLst>
              <a:ext uri="{FF2B5EF4-FFF2-40B4-BE49-F238E27FC236}">
                <a16:creationId xmlns:a16="http://schemas.microsoft.com/office/drawing/2014/main" id="{5D987FD8-22D2-F2DD-5B38-4AD68992DA5A}"/>
              </a:ext>
            </a:extLst>
          </p:cNvPr>
          <p:cNvSpPr>
            <a:spLocks noGrp="1" noChangeArrowheads="1"/>
          </p:cNvSpPr>
          <p:nvPr/>
        </p:nvSpPr>
        <p:spPr bwMode="auto">
          <a:xfrm>
            <a:off x="610721" y="1265704"/>
            <a:ext cx="8158163"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 – Coverage under the Permits - Definitions:</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I.B, the definition of </a:t>
            </a:r>
            <a:r>
              <a:rPr lang="en-US" sz="2000" u="sng" dirty="0">
                <a:solidFill>
                  <a:srgbClr val="FF0000"/>
                </a:solidFill>
                <a:ea typeface="Times New Roman" panose="02020603050405020304" pitchFamily="18" charset="0"/>
                <a:cs typeface="Times New Roman" panose="02020603050405020304" pitchFamily="18" charset="0"/>
              </a:rPr>
              <a:t>“Permittee”</a:t>
            </a:r>
            <a:r>
              <a:rPr lang="en-US" sz="2000" dirty="0">
                <a:solidFill>
                  <a:srgbClr val="FF0000"/>
                </a:solidFill>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has been revised to </a:t>
            </a:r>
            <a:r>
              <a:rPr lang="en-US" sz="2000" u="sng" dirty="0">
                <a:solidFill>
                  <a:srgbClr val="FF0000"/>
                </a:solidFill>
                <a:ea typeface="Times New Roman" panose="02020603050405020304" pitchFamily="18" charset="0"/>
                <a:cs typeface="Times New Roman" panose="02020603050405020304" pitchFamily="18" charset="0"/>
              </a:rPr>
              <a:t>“any entity that has submitted a Notice of Intent </a:t>
            </a:r>
            <a:r>
              <a:rPr lang="en-US" sz="2000" b="1" u="sng" dirty="0">
                <a:solidFill>
                  <a:srgbClr val="FF0000"/>
                </a:solidFill>
                <a:ea typeface="Times New Roman" panose="02020603050405020304" pitchFamily="18" charset="0"/>
                <a:cs typeface="Times New Roman" panose="02020603050405020304" pitchFamily="18" charset="0"/>
              </a:rPr>
              <a:t>or completed a Secondary Certification Statement and obtained permit coverage</a:t>
            </a:r>
            <a:r>
              <a:rPr lang="en-US" sz="2000" u="sng" dirty="0">
                <a:solidFill>
                  <a:srgbClr val="FF0000"/>
                </a:solidFill>
                <a:ea typeface="Times New Roman" panose="02020603050405020304" pitchFamily="18" charset="0"/>
                <a:cs typeface="Times New Roman" panose="02020603050405020304" pitchFamily="18" charset="0"/>
              </a:rPr>
              <a:t>.”</a:t>
            </a:r>
            <a:r>
              <a:rPr lang="en-US" sz="2000" dirty="0">
                <a:solidFill>
                  <a:srgbClr val="000000"/>
                </a:solidFill>
                <a:ea typeface="Times New Roman" panose="02020603050405020304" pitchFamily="18" charset="0"/>
                <a:cs typeface="Times New Roman" panose="02020603050405020304" pitchFamily="18" charset="0"/>
              </a:rPr>
              <a:t> </a:t>
            </a:r>
          </a:p>
          <a:p>
            <a:pPr indent="0">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I.B, the definition of </a:t>
            </a:r>
            <a:r>
              <a:rPr lang="en-US" sz="2000" u="sng" dirty="0">
                <a:solidFill>
                  <a:srgbClr val="FF0000"/>
                </a:solidFill>
                <a:ea typeface="Times New Roman" panose="02020603050405020304" pitchFamily="18" charset="0"/>
                <a:cs typeface="Times New Roman" panose="02020603050405020304" pitchFamily="18" charset="0"/>
              </a:rPr>
              <a:t>“Tertiary Permittee”</a:t>
            </a:r>
            <a:r>
              <a:rPr lang="en-US" sz="2000" dirty="0">
                <a:solidFill>
                  <a:srgbClr val="FF0000"/>
                </a:solidFill>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has been revised to remove </a:t>
            </a:r>
            <a:r>
              <a:rPr lang="en-US" sz="2000" u="sng" dirty="0">
                <a:solidFill>
                  <a:srgbClr val="FF0000"/>
                </a:solidFill>
                <a:ea typeface="Times New Roman" panose="02020603050405020304" pitchFamily="18" charset="0"/>
                <a:cs typeface="Times New Roman" panose="02020603050405020304" pitchFamily="18" charset="0"/>
              </a:rPr>
              <a:t>"and all secondary permittees”</a:t>
            </a:r>
            <a:r>
              <a:rPr lang="en-US" sz="2000" dirty="0">
                <a:solidFill>
                  <a:srgbClr val="FF0000"/>
                </a:solidFill>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and </a:t>
            </a:r>
            <a:r>
              <a:rPr lang="en-US" sz="2000" u="sng" dirty="0">
                <a:solidFill>
                  <a:srgbClr val="FF0000"/>
                </a:solidFill>
                <a:ea typeface="Times New Roman" panose="02020603050405020304" pitchFamily="18" charset="0"/>
                <a:cs typeface="Times New Roman" panose="02020603050405020304" pitchFamily="18" charset="0"/>
              </a:rPr>
              <a:t>“(excluding utility companies and/or utility contractors working under a Blanket NOI)”</a:t>
            </a:r>
            <a:r>
              <a:rPr lang="en-US" sz="2000" u="sng" dirty="0">
                <a:ea typeface="Times New Roman" panose="02020603050405020304" pitchFamily="18" charset="0"/>
                <a:cs typeface="Times New Roman" panose="02020603050405020304" pitchFamily="18" charset="0"/>
              </a:rPr>
              <a:t>.</a:t>
            </a:r>
            <a:endParaRPr lang="en-US" sz="2000" u="sng" dirty="0">
              <a:solidFill>
                <a:srgbClr val="FF0000"/>
              </a:solidFill>
              <a:ea typeface="Times New Roman" panose="02020603050405020304" pitchFamily="18" charset="0"/>
            </a:endParaRPr>
          </a:p>
          <a:p>
            <a:pPr indent="0">
              <a:buFont typeface="Wingdings" panose="05000000000000000000" pitchFamily="2" charset="2"/>
              <a:buNone/>
              <a:defRPr/>
            </a:pPr>
            <a:endParaRPr lang="en-US" altLang="en-US" sz="2000" u="sng" dirty="0">
              <a:solidFill>
                <a:srgbClr val="FF0000"/>
              </a:solidFill>
            </a:endParaRPr>
          </a:p>
        </p:txBody>
      </p:sp>
    </p:spTree>
    <p:extLst>
      <p:ext uri="{BB962C8B-B14F-4D97-AF65-F5344CB8AC3E}">
        <p14:creationId xmlns:p14="http://schemas.microsoft.com/office/powerpoint/2010/main" val="934841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5" name="Rectangle 4">
            <a:extLst>
              <a:ext uri="{FF2B5EF4-FFF2-40B4-BE49-F238E27FC236}">
                <a16:creationId xmlns:a16="http://schemas.microsoft.com/office/drawing/2014/main" id="{1BD0C130-EAB7-D64E-BA28-9036A46441D2}"/>
              </a:ext>
            </a:extLst>
          </p:cNvPr>
          <p:cNvSpPr>
            <a:spLocks noGrp="1" noChangeArrowheads="1"/>
          </p:cNvSpPr>
          <p:nvPr/>
        </p:nvSpPr>
        <p:spPr bwMode="auto">
          <a:xfrm>
            <a:off x="619685" y="1256740"/>
            <a:ext cx="8158163"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I.D – Coverage under the Permits - Authorization:</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I.D.1, Part I.D.2 and Part I.D.3, language pertaining to the </a:t>
            </a:r>
            <a:r>
              <a:rPr lang="en-US" sz="2000" u="sng" dirty="0">
                <a:ea typeface="Times New Roman" panose="02020603050405020304" pitchFamily="18" charset="0"/>
                <a:cs typeface="Times New Roman" panose="02020603050405020304" pitchFamily="18" charset="0"/>
              </a:rPr>
              <a:t>Secondary Permittee’s NOI submission has been removed from the Permit.</a:t>
            </a:r>
          </a:p>
          <a:p>
            <a:pPr indent="0">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I.D.1, added the language </a:t>
            </a:r>
            <a:r>
              <a:rPr lang="en-US" sz="2000" u="sng" dirty="0">
                <a:solidFill>
                  <a:srgbClr val="FF0000"/>
                </a:solidFill>
                <a:ea typeface="Times New Roman" panose="02020603050405020304" pitchFamily="18" charset="0"/>
                <a:cs typeface="Times New Roman" panose="02020603050405020304" pitchFamily="18" charset="0"/>
              </a:rPr>
              <a:t>"Any person desiring coverage under this permit as a secondary permittee must adhere to Part IV.B.1 in order for stormwater discharges from construction sites to be authorized”</a:t>
            </a:r>
            <a:r>
              <a:rPr lang="en-US" sz="2000" dirty="0">
                <a:solidFill>
                  <a:srgbClr val="FF0000"/>
                </a:solidFill>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for procedural clarity.</a:t>
            </a:r>
          </a:p>
          <a:p>
            <a:pPr indent="0">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I.D.3, removed the language </a:t>
            </a:r>
            <a:r>
              <a:rPr lang="en-US" sz="2000" u="sng" dirty="0">
                <a:ea typeface="Times New Roman" panose="02020603050405020304" pitchFamily="18" charset="0"/>
              </a:rPr>
              <a:t>“A secondary permittee is not required to submit a new NOI when a new primary permittee is named.”</a:t>
            </a:r>
            <a:endParaRPr lang="en-US" altLang="en-US" sz="2800" u="sng" dirty="0"/>
          </a:p>
        </p:txBody>
      </p:sp>
    </p:spTree>
    <p:extLst>
      <p:ext uri="{BB962C8B-B14F-4D97-AF65-F5344CB8AC3E}">
        <p14:creationId xmlns:p14="http://schemas.microsoft.com/office/powerpoint/2010/main" val="340122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 </a:t>
            </a:r>
            <a:r>
              <a:rPr lang="en-US" dirty="0">
                <a:solidFill>
                  <a:srgbClr val="FF0000"/>
                </a:solidFill>
                <a:ea typeface="+mj-lt"/>
                <a:cs typeface="+mj-lt"/>
              </a:rPr>
              <a:t>past due</a:t>
            </a:r>
          </a:p>
        </p:txBody>
      </p:sp>
      <p:sp>
        <p:nvSpPr>
          <p:cNvPr id="3" name="Rectangle 2">
            <a:extLst>
              <a:ext uri="{FF2B5EF4-FFF2-40B4-BE49-F238E27FC236}">
                <a16:creationId xmlns:a16="http://schemas.microsoft.com/office/drawing/2014/main" id="{88E580AC-7F87-7B33-C87F-70E59E1924BE}"/>
              </a:ext>
            </a:extLst>
          </p:cNvPr>
          <p:cNvSpPr>
            <a:spLocks noGrp="1" noChangeArrowheads="1"/>
          </p:cNvSpPr>
          <p:nvPr/>
        </p:nvSpPr>
        <p:spPr bwMode="auto">
          <a:xfrm>
            <a:off x="601756" y="1256740"/>
            <a:ext cx="815816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II.A – Notice of Intent Requirements – Deadline for Notification:</a:t>
            </a:r>
          </a:p>
          <a:p>
            <a:pPr indent="0">
              <a:buFont typeface="Wingdings" panose="05000000000000000000" pitchFamily="2" charset="2"/>
              <a:buNone/>
              <a:defRPr/>
            </a:pPr>
            <a:r>
              <a:rPr lang="en-US" sz="2000" u="sng" dirty="0">
                <a:solidFill>
                  <a:srgbClr val="000000"/>
                </a:solidFill>
                <a:ea typeface="Times New Roman" panose="02020603050405020304" pitchFamily="18" charset="0"/>
                <a:cs typeface="Times New Roman" panose="02020603050405020304" pitchFamily="18" charset="0"/>
              </a:rPr>
              <a:t>Part II.A.2, language has been inserted to describe the process through which Secondary Permittees with or without 2018 Permit coverage may obtain 2023 Permit coverage for a construction site where the Primary Permittee has obtained a 2023 re-issuance NOI for an existing construction site. </a:t>
            </a:r>
          </a:p>
          <a:p>
            <a:pPr indent="0">
              <a:buNone/>
              <a:defRPr/>
            </a:pPr>
            <a:r>
              <a:rPr lang="en-US" sz="2000" dirty="0">
                <a:effectLst/>
                <a:ea typeface="Times New Roman" panose="02020603050405020304" pitchFamily="18" charset="0"/>
                <a:cs typeface="Times New Roman" panose="02020603050405020304" pitchFamily="18" charset="0"/>
              </a:rPr>
              <a:t>Part II. A. 2., the </a:t>
            </a:r>
            <a:r>
              <a:rPr lang="en-US" sz="2000" u="sng" dirty="0">
                <a:effectLst/>
                <a:ea typeface="Times New Roman" panose="02020603050405020304" pitchFamily="18" charset="0"/>
                <a:cs typeface="Times New Roman" panose="02020603050405020304" pitchFamily="18" charset="0"/>
              </a:rPr>
              <a:t>Secondary Permittee Owner or Operator or both shall complete and sign an addendum form per Part II.B.2 and shall be made part of the Erosion, Sedimentation and Pollution Control Plan held by the Primary Permittee for an existing construction site in accordance with the requirements of this.  </a:t>
            </a:r>
            <a:endParaRPr lang="en-US" sz="2000" u="sng" dirty="0">
              <a:effectLst/>
              <a:ea typeface="Calibri" panose="020F0502020204030204" pitchFamily="34" charset="0"/>
              <a:cs typeface="Times New Roman" panose="02020603050405020304" pitchFamily="18" charset="0"/>
            </a:endParaRP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II.A.4, language pertaining to the Secondary Permittee’s NOI submission has been removed from the Permit. </a:t>
            </a:r>
          </a:p>
        </p:txBody>
      </p:sp>
    </p:spTree>
    <p:extLst>
      <p:ext uri="{BB962C8B-B14F-4D97-AF65-F5344CB8AC3E}">
        <p14:creationId xmlns:p14="http://schemas.microsoft.com/office/powerpoint/2010/main" val="58647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4" name="Rectangle 3">
            <a:extLst>
              <a:ext uri="{FF2B5EF4-FFF2-40B4-BE49-F238E27FC236}">
                <a16:creationId xmlns:a16="http://schemas.microsoft.com/office/drawing/2014/main" id="{C2C88243-FFD5-D01F-56B8-39D859B711EA}"/>
              </a:ext>
            </a:extLst>
          </p:cNvPr>
          <p:cNvSpPr>
            <a:spLocks noGrp="1" noChangeArrowheads="1"/>
          </p:cNvSpPr>
          <p:nvPr/>
        </p:nvSpPr>
        <p:spPr bwMode="auto">
          <a:xfrm>
            <a:off x="628650" y="1256740"/>
            <a:ext cx="8158163"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II.B – Notice of Intent and</a:t>
            </a:r>
            <a:r>
              <a:rPr lang="en-US" altLang="en-US" sz="2400" b="1" dirty="0">
                <a:solidFill>
                  <a:srgbClr val="FF0000"/>
                </a:solidFill>
              </a:rPr>
              <a:t> Certification Contents</a:t>
            </a:r>
            <a:r>
              <a:rPr lang="en-US" altLang="en-US" sz="2400" b="1" dirty="0"/>
              <a:t>:</a:t>
            </a:r>
          </a:p>
          <a:p>
            <a:pPr marL="285750" indent="0" algn="just">
              <a:spcBef>
                <a:spcPts val="0"/>
              </a:spcBef>
              <a:spcAft>
                <a:spcPts val="1500"/>
              </a:spcAft>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II.B.2, language pertaining to the Secondary Permittee’s NOI submission has been removed and replaced with language regarding the completion of a </a:t>
            </a:r>
            <a:r>
              <a:rPr lang="en-US" sz="2000" b="1" dirty="0">
                <a:solidFill>
                  <a:srgbClr val="FF0000"/>
                </a:solidFill>
                <a:ea typeface="Times New Roman" panose="02020603050405020304" pitchFamily="18" charset="0"/>
                <a:cs typeface="Times New Roman" panose="02020603050405020304" pitchFamily="18" charset="0"/>
              </a:rPr>
              <a:t>Secondary Certification Statement</a:t>
            </a:r>
            <a:r>
              <a:rPr lang="en-US" sz="2000" dirty="0">
                <a:solidFill>
                  <a:srgbClr val="000000"/>
                </a:solidFill>
                <a:ea typeface="Times New Roman" panose="02020603050405020304" pitchFamily="18" charset="0"/>
                <a:cs typeface="Times New Roman" panose="02020603050405020304" pitchFamily="18" charset="0"/>
              </a:rPr>
              <a:t>, to be </a:t>
            </a:r>
            <a:r>
              <a:rPr lang="en-US" sz="2000" b="1" dirty="0">
                <a:solidFill>
                  <a:srgbClr val="FF0000"/>
                </a:solidFill>
                <a:ea typeface="Times New Roman" panose="02020603050405020304" pitchFamily="18" charset="0"/>
                <a:cs typeface="Times New Roman" panose="02020603050405020304" pitchFamily="18" charset="0"/>
              </a:rPr>
              <a:t>incorporated into the Primary Permittee’s Erosion, Sedimentation and Pollution Control Plan.</a:t>
            </a:r>
            <a:r>
              <a:rPr lang="en-US" sz="2000" dirty="0">
                <a:solidFill>
                  <a:srgbClr val="000000"/>
                </a:solidFill>
                <a:ea typeface="Times New Roman" panose="02020603050405020304" pitchFamily="18" charset="0"/>
                <a:cs typeface="Times New Roman" panose="02020603050405020304" pitchFamily="18" charset="0"/>
              </a:rPr>
              <a:t> </a:t>
            </a:r>
          </a:p>
          <a:p>
            <a:pPr marL="285750" indent="0" algn="just">
              <a:spcBef>
                <a:spcPts val="0"/>
              </a:spcBef>
              <a:spcAft>
                <a:spcPts val="1500"/>
              </a:spcAft>
              <a:buNone/>
              <a:defRPr/>
            </a:pPr>
            <a:r>
              <a:rPr lang="en-US" sz="2000" b="1" dirty="0">
                <a:effectLst/>
                <a:ea typeface="Times New Roman" panose="02020603050405020304" pitchFamily="18" charset="0"/>
                <a:cs typeface="Times New Roman" panose="02020603050405020304" pitchFamily="18" charset="0"/>
              </a:rPr>
              <a:t>Secondary Permittee Owner or Operator or both shall sign the Primary Permittee’s ES&amp;PC Plan in accordance with Part II.B.2.</a:t>
            </a:r>
          </a:p>
          <a:p>
            <a:pPr marL="0" indent="0">
              <a:buNone/>
            </a:pPr>
            <a:r>
              <a:rPr lang="en-US" sz="2000" b="0" i="0" u="none" strike="noStrike" baseline="0" dirty="0"/>
              <a:t>The following certification shall be signed in accordance with Part V.G.1.        this permit:</a:t>
            </a:r>
          </a:p>
          <a:p>
            <a:pPr marL="0" indent="0">
              <a:buNone/>
            </a:pPr>
            <a:r>
              <a:rPr lang="en-US" sz="2000" b="1" dirty="0">
                <a:solidFill>
                  <a:srgbClr val="FF0000"/>
                </a:solidFill>
              </a:rPr>
              <a:t>I certify that I will adhere to the Primary Permittee’s Erosion, Sedimentation and Pollution Control Plan (Plan) or the portion of the Plan applicable to my construction activities.</a:t>
            </a:r>
            <a:endParaRPr lang="en-US" sz="2000" b="1" dirty="0">
              <a:solidFill>
                <a:srgbClr val="FF0000"/>
              </a:solidFill>
              <a:ea typeface="Calibri" panose="020F0502020204030204" pitchFamily="34" charset="0"/>
              <a:cs typeface="Times New Roman" panose="02020603050405020304" pitchFamily="18" charset="0"/>
            </a:endParaRPr>
          </a:p>
          <a:p>
            <a:pPr marL="0" indent="0" algn="l">
              <a:buNone/>
            </a:pPr>
            <a:endParaRPr lang="en-US" sz="2000" b="0" i="0" u="none" strike="noStrike" baseline="0" dirty="0"/>
          </a:p>
          <a:p>
            <a:pPr marL="285750" indent="0" algn="just">
              <a:spcBef>
                <a:spcPts val="0"/>
              </a:spcBef>
              <a:spcAft>
                <a:spcPts val="1500"/>
              </a:spcAft>
              <a:buFont typeface="Wingdings" panose="05000000000000000000" pitchFamily="2" charset="2"/>
              <a:buNone/>
              <a:defRPr/>
            </a:pPr>
            <a:endParaRPr lang="en-US" sz="2000" dirty="0">
              <a:ea typeface="Times New Roman" panose="02020603050405020304" pitchFamily="18" charset="0"/>
            </a:endParaRPr>
          </a:p>
        </p:txBody>
      </p:sp>
    </p:spTree>
    <p:extLst>
      <p:ext uri="{BB962C8B-B14F-4D97-AF65-F5344CB8AC3E}">
        <p14:creationId xmlns:p14="http://schemas.microsoft.com/office/powerpoint/2010/main" val="3761548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3" name="Rectangle 2">
            <a:extLst>
              <a:ext uri="{FF2B5EF4-FFF2-40B4-BE49-F238E27FC236}">
                <a16:creationId xmlns:a16="http://schemas.microsoft.com/office/drawing/2014/main" id="{93603EBC-18B3-8AA5-19D4-1DA4EFBF6176}"/>
              </a:ext>
            </a:extLst>
          </p:cNvPr>
          <p:cNvSpPr>
            <a:spLocks noGrp="1" noChangeArrowheads="1"/>
          </p:cNvSpPr>
          <p:nvPr/>
        </p:nvSpPr>
        <p:spPr bwMode="auto">
          <a:xfrm>
            <a:off x="628650" y="1238810"/>
            <a:ext cx="8158163" cy="277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IV.A – Erosion, Sedimentation and Pollution Control Plan– Deadlines for Plan Preparation and Compliance:</a:t>
            </a:r>
          </a:p>
          <a:p>
            <a:pPr marL="285750" indent="0" algn="just">
              <a:spcBef>
                <a:spcPts val="0"/>
              </a:spcBef>
              <a:spcAft>
                <a:spcPts val="1500"/>
              </a:spcAft>
              <a:buFont typeface="Wingdings" panose="05000000000000000000" pitchFamily="2" charset="2"/>
              <a:buNone/>
              <a:defRPr/>
            </a:pPr>
            <a:endParaRPr lang="en-US" sz="2000" dirty="0">
              <a:solidFill>
                <a:srgbClr val="000000"/>
              </a:solidFill>
              <a:ea typeface="Times New Roman" panose="02020603050405020304" pitchFamily="18" charset="0"/>
              <a:cs typeface="Times New Roman" panose="02020603050405020304" pitchFamily="18" charset="0"/>
            </a:endParaRPr>
          </a:p>
          <a:p>
            <a:pPr marL="285750" indent="0" algn="just">
              <a:spcBef>
                <a:spcPts val="0"/>
              </a:spcBef>
              <a:spcAft>
                <a:spcPts val="1500"/>
              </a:spcAft>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 iv, the </a:t>
            </a:r>
            <a:r>
              <a:rPr lang="en-US" sz="2000" dirty="0" err="1">
                <a:solidFill>
                  <a:srgbClr val="000000"/>
                </a:solidFill>
                <a:ea typeface="Times New Roman" panose="02020603050405020304" pitchFamily="18" charset="0"/>
                <a:cs typeface="Times New Roman" panose="02020603050405020304" pitchFamily="18" charset="0"/>
              </a:rPr>
              <a:t>language,</a:t>
            </a:r>
            <a:r>
              <a:rPr lang="en-US" sz="2000" dirty="0" err="1">
                <a:solidFill>
                  <a:srgbClr val="FF0000"/>
                </a:solidFill>
                <a:ea typeface="Times New Roman" panose="02020603050405020304" pitchFamily="18" charset="0"/>
                <a:cs typeface="Times New Roman" panose="02020603050405020304" pitchFamily="18" charset="0"/>
              </a:rPr>
              <a:t>”Except</a:t>
            </a:r>
            <a:r>
              <a:rPr lang="en-US" sz="2000" dirty="0">
                <a:solidFill>
                  <a:srgbClr val="FF0000"/>
                </a:solidFill>
                <a:ea typeface="Times New Roman" panose="02020603050405020304" pitchFamily="18" charset="0"/>
                <a:cs typeface="Times New Roman" panose="02020603050405020304" pitchFamily="18" charset="0"/>
              </a:rPr>
              <a:t> as otherwise required in this Permit, the Plan shall also include a section for each Secondary Permittee to make the Secondary Permittee Certification statement and provide the information required by Part II.A.2 and to make the Final Stabilization Certification statement required by Part VI.B.9.” </a:t>
            </a:r>
            <a:r>
              <a:rPr lang="en-US" sz="2000" dirty="0">
                <a:solidFill>
                  <a:srgbClr val="000000"/>
                </a:solidFill>
                <a:ea typeface="Times New Roman" panose="02020603050405020304" pitchFamily="18" charset="0"/>
                <a:cs typeface="Times New Roman" panose="02020603050405020304" pitchFamily="18" charset="0"/>
              </a:rPr>
              <a:t>was added.</a:t>
            </a:r>
          </a:p>
        </p:txBody>
      </p:sp>
    </p:spTree>
    <p:extLst>
      <p:ext uri="{BB962C8B-B14F-4D97-AF65-F5344CB8AC3E}">
        <p14:creationId xmlns:p14="http://schemas.microsoft.com/office/powerpoint/2010/main" val="280281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08DBCE-7064-E413-45DF-AB5FA16C3BE4}"/>
              </a:ext>
            </a:extLst>
          </p:cNvPr>
          <p:cNvSpPr>
            <a:spLocks noGrp="1"/>
          </p:cNvSpPr>
          <p:nvPr>
            <p:ph type="title"/>
          </p:nvPr>
        </p:nvSpPr>
        <p:spPr>
          <a:xfrm>
            <a:off x="822325" y="365125"/>
            <a:ext cx="7521575" cy="549275"/>
          </a:xfrm>
        </p:spPr>
        <p:txBody>
          <a:bodyPr anchor="t"/>
          <a:lstStyle/>
          <a:p>
            <a:r>
              <a:rPr lang="en-US" dirty="0"/>
              <a:t>3 NPDES General Permits</a:t>
            </a:r>
          </a:p>
        </p:txBody>
      </p:sp>
      <p:sp>
        <p:nvSpPr>
          <p:cNvPr id="5" name="Content Placeholder 3">
            <a:extLst>
              <a:ext uri="{FF2B5EF4-FFF2-40B4-BE49-F238E27FC236}">
                <a16:creationId xmlns:a16="http://schemas.microsoft.com/office/drawing/2014/main" id="{B2CA61C6-65CE-4EDD-4399-092D8D3642D4}"/>
              </a:ext>
            </a:extLst>
          </p:cNvPr>
          <p:cNvSpPr>
            <a:spLocks noGrp="1"/>
          </p:cNvSpPr>
          <p:nvPr>
            <p:ph idx="1"/>
          </p:nvPr>
        </p:nvSpPr>
        <p:spPr>
          <a:xfrm>
            <a:off x="822325" y="1100138"/>
            <a:ext cx="7521575" cy="4549548"/>
          </a:xfrm>
        </p:spPr>
        <p:txBody>
          <a:bodyPr anchor="t">
            <a:normAutofit fontScale="62500" lnSpcReduction="20000"/>
          </a:bodyPr>
          <a:lstStyle/>
          <a:p>
            <a:pPr marL="0" indent="0">
              <a:buNone/>
            </a:pPr>
            <a:r>
              <a:rPr lang="en-US" sz="3600" dirty="0"/>
              <a:t>GAR100001 – Stand Alone</a:t>
            </a:r>
          </a:p>
          <a:p>
            <a:pPr marL="0" indent="0">
              <a:buNone/>
            </a:pPr>
            <a:r>
              <a:rPr lang="en-US" sz="3600" dirty="0"/>
              <a:t>GAR100002 – Infrastructure </a:t>
            </a:r>
          </a:p>
          <a:p>
            <a:pPr marL="0" indent="0">
              <a:buNone/>
            </a:pPr>
            <a:r>
              <a:rPr lang="en-US" sz="3600" dirty="0"/>
              <a:t>GAR100003 – Common Development</a:t>
            </a:r>
          </a:p>
          <a:p>
            <a:endParaRPr lang="en-US" sz="2900" dirty="0"/>
          </a:p>
          <a:p>
            <a:pPr marL="0" indent="0">
              <a:buNone/>
            </a:pPr>
            <a:r>
              <a:rPr lang="en-US" sz="3600" dirty="0"/>
              <a:t>The Permits were issued August 1, 2023 and </a:t>
            </a:r>
            <a:r>
              <a:rPr lang="en-US" sz="3600" u="sng" dirty="0"/>
              <a:t>became effective </a:t>
            </a:r>
            <a:r>
              <a:rPr lang="en-US" sz="3600" dirty="0"/>
              <a:t>on August 23, 2024</a:t>
            </a:r>
          </a:p>
          <a:p>
            <a:pPr marL="0" indent="0">
              <a:buNone/>
            </a:pPr>
            <a:endParaRPr lang="en-US" sz="3600" dirty="0"/>
          </a:p>
          <a:p>
            <a:pPr lvl="1"/>
            <a:r>
              <a:rPr lang="en-US" sz="3600" dirty="0"/>
              <a:t>Valid for 5 years (Expires July 31, 2028)</a:t>
            </a:r>
          </a:p>
          <a:p>
            <a:endParaRPr lang="en-US" dirty="0"/>
          </a:p>
          <a:p>
            <a:pPr marL="0" indent="0">
              <a:buNone/>
            </a:pPr>
            <a:r>
              <a:rPr lang="en-US" sz="3600" dirty="0"/>
              <a:t>Permits are available at:</a:t>
            </a:r>
          </a:p>
          <a:p>
            <a:pPr marL="0" indent="0">
              <a:buNone/>
            </a:pPr>
            <a:endParaRPr lang="en-US" sz="3600" dirty="0"/>
          </a:p>
          <a:p>
            <a:pPr lvl="1"/>
            <a:r>
              <a:rPr lang="en-US" sz="3600" b="1" i="1" dirty="0"/>
              <a:t>www.epd.georgia.gov</a:t>
            </a:r>
          </a:p>
          <a:p>
            <a:pPr lvl="1"/>
            <a:r>
              <a:rPr lang="en-US" sz="3600" b="1" i="1" dirty="0"/>
              <a:t>www.gaswcc.georgia.gov</a:t>
            </a:r>
            <a:r>
              <a:rPr lang="en-US" sz="2400" i="1" dirty="0">
                <a:solidFill>
                  <a:schemeClr val="accent1"/>
                </a:solidFill>
              </a:rPr>
              <a:t>	</a:t>
            </a:r>
          </a:p>
        </p:txBody>
      </p:sp>
    </p:spTree>
    <p:extLst>
      <p:ext uri="{BB962C8B-B14F-4D97-AF65-F5344CB8AC3E}">
        <p14:creationId xmlns:p14="http://schemas.microsoft.com/office/powerpoint/2010/main" val="2089639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4" name="Rectangle 3">
            <a:extLst>
              <a:ext uri="{FF2B5EF4-FFF2-40B4-BE49-F238E27FC236}">
                <a16:creationId xmlns:a16="http://schemas.microsoft.com/office/drawing/2014/main" id="{436D2F59-60A4-56D0-6E90-8DDD39001BF4}"/>
              </a:ext>
            </a:extLst>
          </p:cNvPr>
          <p:cNvSpPr>
            <a:spLocks noGrp="1" noChangeArrowheads="1"/>
          </p:cNvSpPr>
          <p:nvPr/>
        </p:nvSpPr>
        <p:spPr bwMode="auto">
          <a:xfrm>
            <a:off x="628650" y="1167093"/>
            <a:ext cx="8158163" cy="308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a:t>Part IV.B – Erosion, Sedimentation and Pollution Control Plan– Signature and Plan Review:</a:t>
            </a:r>
          </a:p>
          <a:p>
            <a:pPr marL="285750" indent="0" algn="just">
              <a:spcBef>
                <a:spcPts val="0"/>
              </a:spcBef>
              <a:spcAft>
                <a:spcPts val="1500"/>
              </a:spcAft>
              <a:buFont typeface="Wingdings" panose="05000000000000000000" pitchFamily="2" charset="2"/>
              <a:buNone/>
              <a:defRPr/>
            </a:pPr>
            <a:endParaRPr lang="en-US" sz="2000">
              <a:solidFill>
                <a:srgbClr val="000000"/>
              </a:solidFill>
              <a:ea typeface="Times New Roman" panose="02020603050405020304" pitchFamily="18" charset="0"/>
              <a:cs typeface="Times New Roman" panose="02020603050405020304" pitchFamily="18" charset="0"/>
            </a:endParaRPr>
          </a:p>
          <a:p>
            <a:pPr marL="285750" indent="0" algn="just">
              <a:spcBef>
                <a:spcPts val="0"/>
              </a:spcBef>
              <a:spcAft>
                <a:spcPts val="1500"/>
              </a:spcAft>
              <a:buFont typeface="Wingdings" panose="05000000000000000000" pitchFamily="2" charset="2"/>
              <a:buNone/>
              <a:defRPr/>
            </a:pPr>
            <a:r>
              <a:rPr lang="en-US" sz="2000">
                <a:solidFill>
                  <a:srgbClr val="000000"/>
                </a:solidFill>
                <a:ea typeface="Times New Roman" panose="02020603050405020304" pitchFamily="18" charset="0"/>
                <a:cs typeface="Times New Roman"/>
              </a:rPr>
              <a:t>Part IV.B.1, added the language </a:t>
            </a:r>
            <a:r>
              <a:rPr lang="en-US" sz="2000" u="sng">
                <a:solidFill>
                  <a:srgbClr val="FF0000"/>
                </a:solidFill>
                <a:ea typeface="Times New Roman" panose="02020603050405020304" pitchFamily="18" charset="0"/>
                <a:cs typeface="Times New Roman"/>
              </a:rPr>
              <a:t>“In addition, the secondary permittee shall sign the certification that the provisions of the primary permittee’s Erosion, Sedimentation and Pollution Control Plan applicable to the secondary permittee’s activities will be adhered to while conducting any construction activity at this site and until final stabilization is reached for their portion of the site in accordance with the definition in Part I.B”.</a:t>
            </a:r>
            <a:endParaRPr lang="en-US" sz="2400" u="sng">
              <a:solidFill>
                <a:srgbClr val="FF0000"/>
              </a:solidFill>
              <a:ea typeface="Times New Roman" panose="02020603050405020304" pitchFamily="18" charset="0"/>
              <a:cs typeface="Times New Roman"/>
            </a:endParaRPr>
          </a:p>
        </p:txBody>
      </p:sp>
    </p:spTree>
    <p:extLst>
      <p:ext uri="{BB962C8B-B14F-4D97-AF65-F5344CB8AC3E}">
        <p14:creationId xmlns:p14="http://schemas.microsoft.com/office/powerpoint/2010/main" val="180601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3" name="Rectangle 2">
            <a:extLst>
              <a:ext uri="{FF2B5EF4-FFF2-40B4-BE49-F238E27FC236}">
                <a16:creationId xmlns:a16="http://schemas.microsoft.com/office/drawing/2014/main" id="{DF7CFE35-3C93-11C9-8C08-3B51E53A6C41}"/>
              </a:ext>
            </a:extLst>
          </p:cNvPr>
          <p:cNvSpPr>
            <a:spLocks noGrp="1" noChangeArrowheads="1"/>
          </p:cNvSpPr>
          <p:nvPr/>
        </p:nvSpPr>
        <p:spPr bwMode="auto">
          <a:xfrm>
            <a:off x="610721" y="1131234"/>
            <a:ext cx="8158163"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a:t>Part IV.D – Erosion, Sedimentation and Pollution Control Plan– Contents of Plan:</a:t>
            </a: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a:rPr>
              <a:t>Part IV.D.3, the term </a:t>
            </a:r>
            <a:r>
              <a:rPr lang="en-US" sz="2000" u="sng">
                <a:solidFill>
                  <a:srgbClr val="FF0000"/>
                </a:solidFill>
                <a:ea typeface="Times New Roman" panose="02020603050405020304" pitchFamily="18" charset="0"/>
                <a:cs typeface="Times New Roman"/>
              </a:rPr>
              <a:t>“no greater”</a:t>
            </a:r>
            <a:r>
              <a:rPr lang="en-US" sz="2000">
                <a:solidFill>
                  <a:srgbClr val="FF0000"/>
                </a:solidFill>
                <a:ea typeface="Times New Roman" panose="02020603050405020304" pitchFamily="18" charset="0"/>
                <a:cs typeface="Times New Roman"/>
              </a:rPr>
              <a:t> </a:t>
            </a:r>
            <a:r>
              <a:rPr lang="en-US" sz="2000">
                <a:solidFill>
                  <a:srgbClr val="000000"/>
                </a:solidFill>
                <a:ea typeface="Times New Roman" panose="02020603050405020304" pitchFamily="18" charset="0"/>
                <a:cs typeface="Times New Roman"/>
              </a:rPr>
              <a:t>has been removed and replaced with </a:t>
            </a:r>
            <a:r>
              <a:rPr lang="en-US" sz="2000" u="sng">
                <a:solidFill>
                  <a:srgbClr val="FF0000"/>
                </a:solidFill>
                <a:ea typeface="Times New Roman" panose="02020603050405020304" pitchFamily="18" charset="0"/>
                <a:cs typeface="Times New Roman"/>
              </a:rPr>
              <a:t>“less”.</a:t>
            </a: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IV.D.4.a(2), added the language </a:t>
            </a:r>
            <a:r>
              <a:rPr lang="en-US" sz="2000" u="sng">
                <a:solidFill>
                  <a:srgbClr val="FF0000"/>
                </a:solidFill>
                <a:ea typeface="Times New Roman" panose="02020603050405020304" pitchFamily="18" charset="0"/>
                <a:cs typeface="Times New Roman" panose="02020603050405020304" pitchFamily="18" charset="0"/>
              </a:rPr>
              <a:t>“and provided to the Secondary Permittee, if applicable”</a:t>
            </a:r>
            <a:r>
              <a:rPr lang="en-US" sz="2000">
                <a:solidFill>
                  <a:srgbClr val="FF0000"/>
                </a:solidFill>
                <a:ea typeface="Times New Roman" panose="02020603050405020304" pitchFamily="18" charset="0"/>
                <a:cs typeface="Times New Roman" panose="02020603050405020304" pitchFamily="18" charset="0"/>
              </a:rPr>
              <a:t> </a:t>
            </a:r>
            <a:r>
              <a:rPr lang="en-US" sz="2000">
                <a:solidFill>
                  <a:srgbClr val="000000"/>
                </a:solidFill>
                <a:ea typeface="Times New Roman" panose="02020603050405020304" pitchFamily="18" charset="0"/>
                <a:cs typeface="Times New Roman" panose="02020603050405020304" pitchFamily="18" charset="0"/>
              </a:rPr>
              <a:t>pertaining to rainfall data availability.</a:t>
            </a: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IV.D.4.b(1), revised the language, “These inspections must be conducted until a Notice of Termination...” to </a:t>
            </a:r>
            <a:r>
              <a:rPr lang="en-US" sz="2000" u="sng">
                <a:solidFill>
                  <a:srgbClr val="FF0000"/>
                </a:solidFill>
                <a:ea typeface="Times New Roman" panose="02020603050405020304" pitchFamily="18" charset="0"/>
                <a:cs typeface="Times New Roman" panose="02020603050405020304" pitchFamily="18" charset="0"/>
              </a:rPr>
              <a:t>“These inspections must be conducted until a Final Stabilization Certification is signed.”</a:t>
            </a:r>
          </a:p>
        </p:txBody>
      </p:sp>
    </p:spTree>
    <p:extLst>
      <p:ext uri="{BB962C8B-B14F-4D97-AF65-F5344CB8AC3E}">
        <p14:creationId xmlns:p14="http://schemas.microsoft.com/office/powerpoint/2010/main" val="2868696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4" name="Rectangle 3">
            <a:extLst>
              <a:ext uri="{FF2B5EF4-FFF2-40B4-BE49-F238E27FC236}">
                <a16:creationId xmlns:a16="http://schemas.microsoft.com/office/drawing/2014/main" id="{504CF547-0C55-4E03-7CFE-8809B888135E}"/>
              </a:ext>
            </a:extLst>
          </p:cNvPr>
          <p:cNvSpPr>
            <a:spLocks noGrp="1" noChangeArrowheads="1"/>
          </p:cNvSpPr>
          <p:nvPr/>
        </p:nvSpPr>
        <p:spPr bwMode="auto">
          <a:xfrm>
            <a:off x="619685" y="1059516"/>
            <a:ext cx="815816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IV.D – Erosion, Sedimentation and Pollution Control Plan– Contents of Plan:</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IV.D.4.b(3) and Part IV.D.4.c(3), Added language, </a:t>
            </a:r>
            <a:r>
              <a:rPr lang="en-US" sz="2000" u="sng" dirty="0">
                <a:solidFill>
                  <a:srgbClr val="FF0000"/>
                </a:solidFill>
                <a:ea typeface="Times New Roman" panose="02020603050405020304" pitchFamily="18" charset="0"/>
                <a:cs typeface="Times New Roman" panose="02020603050405020304" pitchFamily="18" charset="0"/>
              </a:rPr>
              <a:t>“Certified personnel shall also conduct inspections within 24 hours of the end of a storm that is 0.5 inches rainfall or greater (unless such storm ends after 5:00 PM on any Friday or on any non-working Saturday, non-working Sunday or any non-working Federal holiday in which case the inspection shall be completed by the end of the next business day and/or working day, whichever occurs first). </a:t>
            </a:r>
            <a:r>
              <a:rPr lang="en-US" sz="2000" b="1" u="sng" dirty="0">
                <a:solidFill>
                  <a:srgbClr val="FF0000"/>
                </a:solidFill>
                <a:ea typeface="Times New Roman" panose="02020603050405020304" pitchFamily="18" charset="0"/>
                <a:cs typeface="Times New Roman" panose="02020603050405020304" pitchFamily="18" charset="0"/>
              </a:rPr>
              <a:t>Post-rain inspections will reset the 7-day inspection frequency requirement”.</a:t>
            </a:r>
            <a:r>
              <a:rPr lang="en-US" sz="2000" b="1" dirty="0">
                <a:solidFill>
                  <a:srgbClr val="000000"/>
                </a:solidFill>
                <a:ea typeface="Times New Roman" panose="02020603050405020304" pitchFamily="18" charset="0"/>
                <a:cs typeface="Times New Roman" panose="02020603050405020304" pitchFamily="18" charset="0"/>
              </a:rPr>
              <a:t> </a:t>
            </a:r>
            <a:r>
              <a:rPr lang="en-US" sz="2000" dirty="0">
                <a:solidFill>
                  <a:srgbClr val="000000"/>
                </a:solidFill>
                <a:ea typeface="Times New Roman" panose="02020603050405020304" pitchFamily="18" charset="0"/>
                <a:cs typeface="Times New Roman" panose="02020603050405020304" pitchFamily="18" charset="0"/>
              </a:rPr>
              <a:t>The language has been modified to provide clarification of Certified Personnel site inspection requirements for qualified post-rain events, which will serve as a 7-day inspection and reset the requirement from date of completion. </a:t>
            </a:r>
          </a:p>
        </p:txBody>
      </p:sp>
    </p:spTree>
    <p:extLst>
      <p:ext uri="{BB962C8B-B14F-4D97-AF65-F5344CB8AC3E}">
        <p14:creationId xmlns:p14="http://schemas.microsoft.com/office/powerpoint/2010/main" val="57909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3" name="Rectangle 2">
            <a:extLst>
              <a:ext uri="{FF2B5EF4-FFF2-40B4-BE49-F238E27FC236}">
                <a16:creationId xmlns:a16="http://schemas.microsoft.com/office/drawing/2014/main" id="{59C790C6-D7E7-3FF9-5E3A-5AE5E96242E3}"/>
              </a:ext>
            </a:extLst>
          </p:cNvPr>
          <p:cNvSpPr>
            <a:spLocks noGrp="1" noChangeArrowheads="1"/>
          </p:cNvSpPr>
          <p:nvPr/>
        </p:nvSpPr>
        <p:spPr bwMode="auto">
          <a:xfrm>
            <a:off x="628650" y="1453963"/>
            <a:ext cx="81581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a:t>Part IV.D – Erosion, Sedimentation and Pollution Control Plan– Contents of Plan:</a:t>
            </a: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IV.D.4.b(3), Part IV.D.4.b(4) and Part IV.D.4.b(6), the language “Notice of Termination is submitted” has been revised to </a:t>
            </a:r>
            <a:r>
              <a:rPr lang="en-US" sz="2000" u="sng">
                <a:solidFill>
                  <a:srgbClr val="FF0000"/>
                </a:solidFill>
                <a:ea typeface="Times New Roman" panose="02020603050405020304" pitchFamily="18" charset="0"/>
                <a:cs typeface="Times New Roman" panose="02020603050405020304" pitchFamily="18" charset="0"/>
              </a:rPr>
              <a:t>“Final Stabilization Certification on the Plan is signed”</a:t>
            </a:r>
            <a:r>
              <a:rPr lang="en-US" sz="2000">
                <a:solidFill>
                  <a:srgbClr val="000000"/>
                </a:solidFill>
                <a:ea typeface="Times New Roman" panose="02020603050405020304" pitchFamily="18" charset="0"/>
                <a:cs typeface="Times New Roman" panose="02020603050405020304" pitchFamily="18" charset="0"/>
              </a:rPr>
              <a:t>.</a:t>
            </a:r>
            <a:endParaRPr lang="en-US" sz="240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147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4" name="Rectangle 3">
            <a:extLst>
              <a:ext uri="{FF2B5EF4-FFF2-40B4-BE49-F238E27FC236}">
                <a16:creationId xmlns:a16="http://schemas.microsoft.com/office/drawing/2014/main" id="{E81E703A-423D-FC35-49B1-996752762943}"/>
              </a:ext>
            </a:extLst>
          </p:cNvPr>
          <p:cNvSpPr>
            <a:spLocks noGrp="1" noChangeArrowheads="1"/>
          </p:cNvSpPr>
          <p:nvPr/>
        </p:nvSpPr>
        <p:spPr bwMode="auto">
          <a:xfrm>
            <a:off x="610721" y="1158128"/>
            <a:ext cx="81581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a:t>Part IV.F – Erosion, Sedimentation and Pollution Control Plan– Retention of Records:</a:t>
            </a: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IV.F.2, revised the language “Notice of Termination is submitted” to </a:t>
            </a:r>
            <a:r>
              <a:rPr lang="en-US" sz="2000" u="sng">
                <a:solidFill>
                  <a:srgbClr val="FF0000"/>
                </a:solidFill>
                <a:ea typeface="Times New Roman" panose="02020603050405020304" pitchFamily="18" charset="0"/>
                <a:cs typeface="Times New Roman" panose="02020603050405020304" pitchFamily="18" charset="0"/>
              </a:rPr>
              <a:t>“Final Stabilization Certification is signed”</a:t>
            </a:r>
            <a:r>
              <a:rPr lang="en-US" sz="2000">
                <a:ea typeface="Times New Roman" panose="02020603050405020304" pitchFamily="18" charset="0"/>
                <a:cs typeface="Times New Roman" panose="02020603050405020304" pitchFamily="18" charset="0"/>
              </a:rPr>
              <a:t>.</a:t>
            </a:r>
            <a:endParaRPr lang="en-US" sz="2000" u="sng">
              <a:solidFill>
                <a:srgbClr val="FF0000"/>
              </a:solidFill>
              <a:ea typeface="Times New Roman" panose="02020603050405020304" pitchFamily="18" charset="0"/>
              <a:cs typeface="Times New Roman" panose="02020603050405020304" pitchFamily="18" charset="0"/>
            </a:endParaRP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IV.F.2.a, the Secondary Permittee’s retention of records requirements have been revised to </a:t>
            </a:r>
            <a:r>
              <a:rPr lang="en-US" sz="2000" u="sng">
                <a:solidFill>
                  <a:srgbClr val="FF0000"/>
                </a:solidFill>
                <a:ea typeface="Times New Roman" panose="02020603050405020304" pitchFamily="18" charset="0"/>
                <a:cs typeface="Times New Roman" panose="02020603050405020304" pitchFamily="18" charset="0"/>
              </a:rPr>
              <a:t>“A copy of the certification that the provisions of the Primary Permittee’s Erosion, Sedimentation and Pollution Control Plan applicable to the Secondary Permittee’s activities will be adhered to.”</a:t>
            </a:r>
            <a:endParaRPr lang="en-US" sz="2800" u="sng">
              <a:solidFill>
                <a:srgbClr val="FF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214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3" name="Rectangle 2">
            <a:extLst>
              <a:ext uri="{FF2B5EF4-FFF2-40B4-BE49-F238E27FC236}">
                <a16:creationId xmlns:a16="http://schemas.microsoft.com/office/drawing/2014/main" id="{45E37C50-0E51-FA21-4CCC-67A2CD79E3D0}"/>
              </a:ext>
            </a:extLst>
          </p:cNvPr>
          <p:cNvSpPr>
            <a:spLocks noGrp="1" noChangeArrowheads="1"/>
          </p:cNvSpPr>
          <p:nvPr/>
        </p:nvSpPr>
        <p:spPr bwMode="auto">
          <a:xfrm>
            <a:off x="637615" y="1220881"/>
            <a:ext cx="8158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V.G. – Standard Permit Conditions– Signatory Requirements:</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V.G., revised the language “</a:t>
            </a:r>
            <a:r>
              <a:rPr lang="en-US" sz="2000" dirty="0"/>
              <a:t>All Notices of Intent, Notice of Terminations, </a:t>
            </a:r>
            <a:r>
              <a:rPr lang="en-US" sz="2000" b="1" u="sng" dirty="0">
                <a:solidFill>
                  <a:srgbClr val="FF0000"/>
                </a:solidFill>
              </a:rPr>
              <a:t>Secondary Certification Statements, Final Stabilization Certifications,</a:t>
            </a:r>
            <a:r>
              <a:rPr lang="en-US" sz="2000" b="1" dirty="0"/>
              <a:t> </a:t>
            </a:r>
            <a:r>
              <a:rPr lang="en-US" sz="2000" dirty="0"/>
              <a:t>inspection reports, sampling reports, or other reports requested by the EPD shall be signed and dated as follows:”</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V.G.1., revised language, “</a:t>
            </a:r>
            <a:r>
              <a:rPr lang="en-US" sz="2000" u="sng" dirty="0"/>
              <a:t>All Notices of Intent, Notices of Termination, </a:t>
            </a:r>
            <a:r>
              <a:rPr lang="en-US" sz="2000" b="1" u="sng" dirty="0">
                <a:solidFill>
                  <a:srgbClr val="FF0000"/>
                </a:solidFill>
              </a:rPr>
              <a:t>Secondary Certification Statements, and Final Stabilization Certifications</a:t>
            </a:r>
            <a:r>
              <a:rPr lang="en-US" sz="2000" u="sng" dirty="0">
                <a:solidFill>
                  <a:srgbClr val="FF0000"/>
                </a:solidFill>
              </a:rPr>
              <a:t> </a:t>
            </a:r>
            <a:r>
              <a:rPr lang="en-US" sz="2000" dirty="0"/>
              <a:t>shall be signed as follows:”</a:t>
            </a:r>
            <a:endParaRPr lang="en-US" sz="2000"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336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4" name="Rectangle 3">
            <a:extLst>
              <a:ext uri="{FF2B5EF4-FFF2-40B4-BE49-F238E27FC236}">
                <a16:creationId xmlns:a16="http://schemas.microsoft.com/office/drawing/2014/main" id="{F2BA1F79-2ABD-7902-532F-9A8AB836568A}"/>
              </a:ext>
            </a:extLst>
          </p:cNvPr>
          <p:cNvSpPr>
            <a:spLocks noGrp="1" noChangeArrowheads="1"/>
          </p:cNvSpPr>
          <p:nvPr/>
        </p:nvSpPr>
        <p:spPr bwMode="auto">
          <a:xfrm>
            <a:off x="619685" y="1346387"/>
            <a:ext cx="8158163"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a:t>Part VI.A – Termination of Coverage– Notice of Termination Eligibility:</a:t>
            </a:r>
          </a:p>
          <a:p>
            <a:pPr indent="0">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VI.A.1 and Part VI.A.2(</a:t>
            </a:r>
            <a:r>
              <a:rPr lang="en-US" sz="2000" err="1">
                <a:solidFill>
                  <a:srgbClr val="000000"/>
                </a:solidFill>
                <a:ea typeface="Times New Roman" panose="02020603050405020304" pitchFamily="18" charset="0"/>
                <a:cs typeface="Times New Roman" panose="02020603050405020304" pitchFamily="18" charset="0"/>
              </a:rPr>
              <a:t>i</a:t>
            </a:r>
            <a:r>
              <a:rPr lang="en-US" sz="2000">
                <a:solidFill>
                  <a:srgbClr val="000000"/>
                </a:solidFill>
                <a:ea typeface="Times New Roman" panose="02020603050405020304" pitchFamily="18" charset="0"/>
                <a:cs typeface="Times New Roman" panose="02020603050405020304" pitchFamily="18" charset="0"/>
              </a:rPr>
              <a:t>), language pertaining to Secondary Permittee NOT submission has been removed from the Permit.</a:t>
            </a:r>
          </a:p>
          <a:p>
            <a:pPr indent="0">
              <a:buFont typeface="Wingdings" panose="05000000000000000000" pitchFamily="2" charset="2"/>
              <a:buNone/>
              <a:defRPr/>
            </a:pPr>
            <a:endParaRPr lang="en-US" sz="18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0" algn="just">
              <a:spcBef>
                <a:spcPts val="0"/>
              </a:spcBef>
              <a:spcAft>
                <a:spcPts val="1500"/>
              </a:spcAft>
              <a:buFont typeface="Wingdings" panose="05000000000000000000" pitchFamily="2" charset="2"/>
              <a:buNone/>
              <a:defRPr/>
            </a:pPr>
            <a:r>
              <a:rPr lang="en-US" sz="2000">
                <a:solidFill>
                  <a:srgbClr val="000000"/>
                </a:solidFill>
                <a:ea typeface="Times New Roman" panose="02020603050405020304" pitchFamily="18" charset="0"/>
                <a:cs typeface="Times New Roman" panose="02020603050405020304" pitchFamily="18" charset="0"/>
              </a:rPr>
              <a:t>Part VI.A.5 concerning Secondary Permittee NOT submission under a Blanket NOI has been removed from the Permit.</a:t>
            </a:r>
            <a:endParaRPr lang="en-US" sz="2000">
              <a:ea typeface="Times New Roman" panose="02020603050405020304" pitchFamily="18" charset="0"/>
            </a:endParaRPr>
          </a:p>
        </p:txBody>
      </p:sp>
    </p:spTree>
    <p:extLst>
      <p:ext uri="{BB962C8B-B14F-4D97-AF65-F5344CB8AC3E}">
        <p14:creationId xmlns:p14="http://schemas.microsoft.com/office/powerpoint/2010/main" val="2551916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3" name="Rectangle 2">
            <a:extLst>
              <a:ext uri="{FF2B5EF4-FFF2-40B4-BE49-F238E27FC236}">
                <a16:creationId xmlns:a16="http://schemas.microsoft.com/office/drawing/2014/main" id="{069DFFAC-6427-B984-54A9-86475DF1E7B7}"/>
              </a:ext>
            </a:extLst>
          </p:cNvPr>
          <p:cNvSpPr>
            <a:spLocks noGrp="1" noChangeArrowheads="1"/>
          </p:cNvSpPr>
          <p:nvPr/>
        </p:nvSpPr>
        <p:spPr bwMode="auto">
          <a:xfrm>
            <a:off x="619685" y="1086410"/>
            <a:ext cx="815816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VI.B – Termination of Coverage– Notice of Termination Contents:</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VI.B.4, language pertaining to Secondary Permittee NOT submission has been removed from the Permit.</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VI.B.5, revised the language to, </a:t>
            </a:r>
            <a:r>
              <a:rPr lang="en-US" sz="2000" b="1" dirty="0">
                <a:solidFill>
                  <a:srgbClr val="FF0000"/>
                </a:solidFill>
                <a:ea typeface="Times New Roman" panose="02020603050405020304" pitchFamily="18" charset="0"/>
                <a:cs typeface="Times New Roman" panose="02020603050405020304" pitchFamily="18" charset="0"/>
              </a:rPr>
              <a:t>“</a:t>
            </a:r>
            <a:r>
              <a:rPr lang="en-US" sz="2000" b="1" u="sng" dirty="0">
                <a:solidFill>
                  <a:srgbClr val="FF0000"/>
                </a:solidFill>
                <a:ea typeface="Times New Roman" panose="02020603050405020304" pitchFamily="18" charset="0"/>
                <a:cs typeface="Times New Roman" panose="02020603050405020304" pitchFamily="18" charset="0"/>
              </a:rPr>
              <a:t>When the NOT is submitted by a primary permittee, the NOT will not be accepted until Final Stabilization is attained for secondary permittees.” Part </a:t>
            </a:r>
            <a:r>
              <a:rPr lang="en-US" sz="2000" b="1" u="sng" dirty="0" err="1">
                <a:solidFill>
                  <a:srgbClr val="FF0000"/>
                </a:solidFill>
                <a:ea typeface="Times New Roman" panose="02020603050405020304" pitchFamily="18" charset="0"/>
                <a:cs typeface="Times New Roman" panose="02020603050405020304" pitchFamily="18" charset="0"/>
              </a:rPr>
              <a:t>VI.D.c</a:t>
            </a:r>
            <a:r>
              <a:rPr lang="en-US" sz="2000" b="1" u="sng" dirty="0">
                <a:solidFill>
                  <a:srgbClr val="FF0000"/>
                </a:solidFill>
                <a:ea typeface="Times New Roman" panose="02020603050405020304" pitchFamily="18" charset="0"/>
                <a:cs typeface="Times New Roman" panose="02020603050405020304" pitchFamily="18" charset="0"/>
              </a:rPr>
              <a:t> Secondary Final Stabilization certification</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VI.B.6, removed from the Permit, </a:t>
            </a:r>
            <a:r>
              <a:rPr lang="en-US" sz="2000" u="sng" dirty="0">
                <a:ea typeface="Times New Roman" panose="02020603050405020304" pitchFamily="18" charset="0"/>
                <a:cs typeface="Times New Roman" panose="02020603050405020304" pitchFamily="18" charset="0"/>
              </a:rPr>
              <a:t>“A listing of the legal name, address, telephone number and email address of all secondary permittees at the site for which this notification is submitted, if applicable”.</a:t>
            </a:r>
          </a:p>
        </p:txBody>
      </p:sp>
    </p:spTree>
    <p:extLst>
      <p:ext uri="{BB962C8B-B14F-4D97-AF65-F5344CB8AC3E}">
        <p14:creationId xmlns:p14="http://schemas.microsoft.com/office/powerpoint/2010/main" val="164110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74F2-0235-84BA-D671-A08590F02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1E401-2EC6-12DA-B54D-B3438500655C}"/>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3" name="Rectangle 2">
            <a:extLst>
              <a:ext uri="{FF2B5EF4-FFF2-40B4-BE49-F238E27FC236}">
                <a16:creationId xmlns:a16="http://schemas.microsoft.com/office/drawing/2014/main" id="{BBC3A896-7747-2821-7CD5-1F0B655CA55C}"/>
              </a:ext>
            </a:extLst>
          </p:cNvPr>
          <p:cNvSpPr>
            <a:spLocks noGrp="1" noChangeArrowheads="1"/>
          </p:cNvSpPr>
          <p:nvPr/>
        </p:nvSpPr>
        <p:spPr bwMode="auto">
          <a:xfrm>
            <a:off x="619685" y="1086410"/>
            <a:ext cx="815816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VI.B – Termination of Coverage– Notice of Termination Contents:</a:t>
            </a:r>
          </a:p>
          <a:p>
            <a:pPr indent="0">
              <a:buFont typeface="Wingdings" panose="05000000000000000000" pitchFamily="2" charset="2"/>
              <a:buNone/>
              <a:defRPr/>
            </a:pPr>
            <a:r>
              <a:rPr lang="en-US" sz="2000" b="1" u="sng" dirty="0">
                <a:solidFill>
                  <a:srgbClr val="FF0000"/>
                </a:solidFill>
                <a:ea typeface="Times New Roman" panose="02020603050405020304" pitchFamily="18" charset="0"/>
                <a:cs typeface="Times New Roman" panose="02020603050405020304" pitchFamily="18" charset="0"/>
              </a:rPr>
              <a:t>Part </a:t>
            </a:r>
            <a:r>
              <a:rPr lang="en-US" sz="2000" b="1" u="sng" dirty="0" err="1">
                <a:solidFill>
                  <a:srgbClr val="FF0000"/>
                </a:solidFill>
                <a:ea typeface="Times New Roman" panose="02020603050405020304" pitchFamily="18" charset="0"/>
                <a:cs typeface="Times New Roman" panose="02020603050405020304" pitchFamily="18" charset="0"/>
              </a:rPr>
              <a:t>VI.D.c</a:t>
            </a:r>
            <a:r>
              <a:rPr lang="en-US" sz="2000" b="1" u="sng" dirty="0">
                <a:solidFill>
                  <a:srgbClr val="FF0000"/>
                </a:solidFill>
                <a:ea typeface="Times New Roman" panose="02020603050405020304" pitchFamily="18" charset="0"/>
                <a:cs typeface="Times New Roman" panose="02020603050405020304" pitchFamily="18" charset="0"/>
              </a:rPr>
              <a:t> Secondary Final Stabilization certification</a:t>
            </a:r>
          </a:p>
          <a:p>
            <a:pPr marL="0" indent="0" algn="l">
              <a:buNone/>
            </a:pPr>
            <a:r>
              <a:rPr lang="en-US" sz="1800" b="0" i="0" u="none" strike="noStrike" baseline="0" dirty="0"/>
              <a:t>“I certify under penalty of law that either: (a) the portion of the site as indicated above has met final stabilization, all storm water discharges associated with construction activity authorized by this permit have ceased, the site is in compliance with this permit and all temporary BMPs have been removed or (b) I am no longer an Owner or Operator at the construction site and a new Owner or Operator has assumed operational control of the permitted construction site where I previously had ownership or operational control.</a:t>
            </a:r>
          </a:p>
          <a:p>
            <a:pPr marL="0" indent="0" algn="l">
              <a:buNone/>
            </a:pPr>
            <a:r>
              <a:rPr lang="en-US" sz="1800" b="0" i="0" u="none" strike="noStrike" baseline="0" dirty="0"/>
              <a:t>I understand that by signing this Final Stabilization Certification which has been incorporated into the Primary Permittee’s plan, that I am no longer authorized to discharge storm water associated with construction activity by the general permit, and that discharging pollutants in storm water associated with construction activity to waters of Georgia is unlawful under the Georgia Water Quality Control Act and the Clean Water Act where the discharge is not authorized by a NPDES permit.”</a:t>
            </a:r>
            <a:endParaRPr lang="en-US" sz="2000" b="1" u="sng" dirty="0">
              <a:solidFill>
                <a:srgbClr val="FF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525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EE72-C2DA-430E-AE7B-B2E8EA50211B}"/>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4" name="Rectangle 3">
            <a:extLst>
              <a:ext uri="{FF2B5EF4-FFF2-40B4-BE49-F238E27FC236}">
                <a16:creationId xmlns:a16="http://schemas.microsoft.com/office/drawing/2014/main" id="{B5BA9A7C-2C13-891C-89A8-38A7333F3AFB}"/>
              </a:ext>
            </a:extLst>
          </p:cNvPr>
          <p:cNvSpPr>
            <a:spLocks noGrp="1" noChangeArrowheads="1"/>
          </p:cNvSpPr>
          <p:nvPr/>
        </p:nvSpPr>
        <p:spPr bwMode="auto">
          <a:xfrm>
            <a:off x="664509" y="1337422"/>
            <a:ext cx="8158163"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marL="290513" indent="-290513">
              <a:buFont typeface="Wingdings" panose="05000000000000000000" pitchFamily="2" charset="2"/>
              <a:buChar char="§"/>
              <a:defRPr/>
            </a:pPr>
            <a:r>
              <a:rPr lang="en-US" altLang="en-US" sz="2400" b="1" dirty="0"/>
              <a:t>Part VI.B – Termination of Coverage– Notice of Termination Contents:</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VI.B.7, the language has been modified to require a </a:t>
            </a:r>
            <a:r>
              <a:rPr lang="en-US" sz="2000" b="1" dirty="0">
                <a:solidFill>
                  <a:srgbClr val="FF0000"/>
                </a:solidFill>
                <a:ea typeface="Times New Roman" panose="02020603050405020304" pitchFamily="18" charset="0"/>
                <a:cs typeface="Times New Roman" panose="02020603050405020304" pitchFamily="18" charset="0"/>
              </a:rPr>
              <a:t>written justification</a:t>
            </a:r>
            <a:r>
              <a:rPr lang="en-US" sz="2000" dirty="0">
                <a:solidFill>
                  <a:srgbClr val="000000"/>
                </a:solidFill>
                <a:ea typeface="Times New Roman" panose="02020603050405020304" pitchFamily="18" charset="0"/>
                <a:cs typeface="Times New Roman" panose="02020603050405020304" pitchFamily="18" charset="0"/>
              </a:rPr>
              <a:t> for why sampling was not conducted be submitted to EPD.</a:t>
            </a:r>
          </a:p>
          <a:p>
            <a:pPr indent="0">
              <a:buFont typeface="Wingdings" panose="05000000000000000000" pitchFamily="2" charset="2"/>
              <a:buNone/>
              <a:defRPr/>
            </a:pPr>
            <a:r>
              <a:rPr lang="en-US" sz="2000" dirty="0">
                <a:solidFill>
                  <a:srgbClr val="000000"/>
                </a:solidFill>
                <a:ea typeface="Times New Roman" panose="02020603050405020304" pitchFamily="18" charset="0"/>
                <a:cs typeface="Times New Roman" panose="02020603050405020304" pitchFamily="18" charset="0"/>
              </a:rPr>
              <a:t>Part VI.B.9, language has been added to address the Final Stabilization Certification contents for Primary and Tertiary Permittees.</a:t>
            </a:r>
          </a:p>
        </p:txBody>
      </p:sp>
    </p:spTree>
    <p:extLst>
      <p:ext uri="{BB962C8B-B14F-4D97-AF65-F5344CB8AC3E}">
        <p14:creationId xmlns:p14="http://schemas.microsoft.com/office/powerpoint/2010/main" val="192830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AC7BA43-0453-0315-547F-88E2FB9E5208}"/>
              </a:ext>
            </a:extLst>
          </p:cNvPr>
          <p:cNvSpPr>
            <a:spLocks noGrp="1"/>
          </p:cNvSpPr>
          <p:nvPr>
            <p:ph type="title"/>
          </p:nvPr>
        </p:nvSpPr>
        <p:spPr>
          <a:xfrm>
            <a:off x="822325" y="365125"/>
            <a:ext cx="7521575" cy="549275"/>
          </a:xfrm>
        </p:spPr>
        <p:txBody>
          <a:bodyPr anchor="t"/>
          <a:lstStyle/>
          <a:p>
            <a:r>
              <a:rPr lang="en-US" dirty="0"/>
              <a:t>Coverage Under the Permit</a:t>
            </a:r>
          </a:p>
        </p:txBody>
      </p:sp>
      <p:sp>
        <p:nvSpPr>
          <p:cNvPr id="5" name="Content Placeholder 5">
            <a:extLst>
              <a:ext uri="{FF2B5EF4-FFF2-40B4-BE49-F238E27FC236}">
                <a16:creationId xmlns:a16="http://schemas.microsoft.com/office/drawing/2014/main" id="{F42F9790-7099-2866-C82E-43E6CF35DC95}"/>
              </a:ext>
            </a:extLst>
          </p:cNvPr>
          <p:cNvSpPr>
            <a:spLocks noGrp="1"/>
          </p:cNvSpPr>
          <p:nvPr>
            <p:ph idx="1"/>
          </p:nvPr>
        </p:nvSpPr>
        <p:spPr>
          <a:xfrm>
            <a:off x="822325" y="1100138"/>
            <a:ext cx="7521575" cy="4971956"/>
          </a:xfrm>
        </p:spPr>
        <p:txBody>
          <a:bodyPr anchor="t">
            <a:normAutofit fontScale="77500" lnSpcReduction="20000"/>
          </a:bodyPr>
          <a:lstStyle/>
          <a:p>
            <a:pPr marL="0" indent="0">
              <a:buSzPct val="100000"/>
              <a:buNone/>
            </a:pPr>
            <a:r>
              <a:rPr lang="en-US" sz="2600" dirty="0"/>
              <a:t>Permit Area</a:t>
            </a:r>
          </a:p>
          <a:p>
            <a:pPr lvl="1"/>
            <a:r>
              <a:rPr lang="en-US" sz="2600" dirty="0"/>
              <a:t>These permits regulate </a:t>
            </a:r>
            <a:r>
              <a:rPr lang="en-US" sz="2600" b="1" u="sng" dirty="0"/>
              <a:t>point source discharges of storm water</a:t>
            </a:r>
            <a:r>
              <a:rPr lang="en-US" sz="2600" dirty="0">
                <a:solidFill>
                  <a:srgbClr val="FFC000"/>
                </a:solidFill>
              </a:rPr>
              <a:t> </a:t>
            </a:r>
            <a:r>
              <a:rPr lang="en-US" sz="2600" dirty="0"/>
              <a:t>to the waters of the State of Georgia from construction activities</a:t>
            </a:r>
          </a:p>
          <a:p>
            <a:endParaRPr lang="en-US" sz="2600" dirty="0"/>
          </a:p>
          <a:p>
            <a:pPr marL="0" indent="0">
              <a:buSzPct val="100000"/>
              <a:buNone/>
            </a:pPr>
            <a:r>
              <a:rPr lang="en-US" sz="2600" dirty="0"/>
              <a:t>Eligibility</a:t>
            </a:r>
          </a:p>
          <a:p>
            <a:pPr marL="708660" lvl="1" indent="-342900">
              <a:buFont typeface="Arial" panose="020B0604020202020204" pitchFamily="34" charset="0"/>
              <a:buChar char="•"/>
            </a:pPr>
            <a:r>
              <a:rPr lang="en-US" sz="2600" dirty="0"/>
              <a:t>Construction activities that will result in land disturbance </a:t>
            </a:r>
            <a:r>
              <a:rPr lang="en-US" sz="2600" b="1" u="sng" dirty="0"/>
              <a:t>equal to or greater than one (1) acre</a:t>
            </a:r>
          </a:p>
          <a:p>
            <a:pPr marL="365760" lvl="1" indent="0">
              <a:buNone/>
            </a:pPr>
            <a:endParaRPr lang="en-US" sz="2600" b="1" u="sng" dirty="0"/>
          </a:p>
          <a:p>
            <a:pPr marL="708660" lvl="1" indent="-342900">
              <a:buFont typeface="Arial" panose="020B0604020202020204" pitchFamily="34" charset="0"/>
              <a:buChar char="•"/>
            </a:pPr>
            <a:r>
              <a:rPr lang="en-US" sz="2600" dirty="0"/>
              <a:t>Construction activities involving </a:t>
            </a:r>
            <a:r>
              <a:rPr lang="en-US" sz="2600" b="1" u="sng" dirty="0"/>
              <a:t>less than one (1) acre </a:t>
            </a:r>
            <a:r>
              <a:rPr lang="en-US" sz="2600" dirty="0"/>
              <a:t>which are a part of a larger common development (i.e. greater than one (1) acre)</a:t>
            </a:r>
          </a:p>
          <a:p>
            <a:endParaRPr lang="en-US" sz="2900" i="1" dirty="0"/>
          </a:p>
          <a:p>
            <a:r>
              <a:rPr lang="en-US" sz="2900" i="1" dirty="0"/>
              <a:t>      “NPDES construction activities are considered a significant source of pollution and compliance with the Permits should lead to sediment loading for construction sites at or below applicable targets”</a:t>
            </a:r>
          </a:p>
          <a:p>
            <a:endParaRPr lang="en-US" dirty="0"/>
          </a:p>
        </p:txBody>
      </p:sp>
    </p:spTree>
    <p:extLst>
      <p:ext uri="{BB962C8B-B14F-4D97-AF65-F5344CB8AC3E}">
        <p14:creationId xmlns:p14="http://schemas.microsoft.com/office/powerpoint/2010/main" val="2507979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0D82-F29A-9A11-58A9-C63E87FFA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17F20-F77F-1644-C3E0-920424B5CC58}"/>
              </a:ext>
            </a:extLst>
          </p:cNvPr>
          <p:cNvSpPr>
            <a:spLocks noGrp="1"/>
          </p:cNvSpPr>
          <p:nvPr>
            <p:ph type="title"/>
          </p:nvPr>
        </p:nvSpPr>
        <p:spPr>
          <a:xfrm>
            <a:off x="822960" y="252248"/>
            <a:ext cx="7520940" cy="662152"/>
          </a:xfrm>
        </p:spPr>
        <p:txBody>
          <a:bodyPr/>
          <a:lstStyle/>
          <a:p>
            <a:r>
              <a:rPr lang="en-US" dirty="0">
                <a:ea typeface="+mj-lt"/>
                <a:cs typeface="+mj-lt"/>
              </a:rPr>
              <a:t>Summary of  CHANGES GAR100003</a:t>
            </a:r>
          </a:p>
        </p:txBody>
      </p:sp>
      <p:sp>
        <p:nvSpPr>
          <p:cNvPr id="4" name="Rectangle 3">
            <a:extLst>
              <a:ext uri="{FF2B5EF4-FFF2-40B4-BE49-F238E27FC236}">
                <a16:creationId xmlns:a16="http://schemas.microsoft.com/office/drawing/2014/main" id="{A429677A-807E-54C0-D243-3DA410222B66}"/>
              </a:ext>
            </a:extLst>
          </p:cNvPr>
          <p:cNvSpPr>
            <a:spLocks noGrp="1" noChangeArrowheads="1"/>
          </p:cNvSpPr>
          <p:nvPr/>
        </p:nvSpPr>
        <p:spPr bwMode="auto">
          <a:xfrm>
            <a:off x="652317" y="927274"/>
            <a:ext cx="8158163"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82575" indent="-282575" algn="l" defTabSz="939800" rtl="0" eaLnBrk="0" fontAlgn="base" hangingPunct="0">
              <a:spcBef>
                <a:spcPct val="50000"/>
              </a:spcBef>
              <a:spcAft>
                <a:spcPct val="0"/>
              </a:spcAft>
              <a:buClr>
                <a:srgbClr val="FF9900"/>
              </a:buClr>
              <a:buFont typeface="Wingdings" panose="05000000000000000000" pitchFamily="2" charset="2"/>
              <a:buChar char="n"/>
              <a:defRPr sz="1400">
                <a:solidFill>
                  <a:schemeClr val="tx1"/>
                </a:solidFill>
                <a:latin typeface="+mn-lt"/>
                <a:ea typeface="+mn-ea"/>
                <a:cs typeface="+mn-cs"/>
              </a:defRPr>
            </a:lvl1pPr>
            <a:lvl2pPr marL="654050" indent="-263525" algn="l" defTabSz="939800" rtl="0" eaLnBrk="0" fontAlgn="base" hangingPunct="0">
              <a:spcBef>
                <a:spcPct val="25000"/>
              </a:spcBef>
              <a:spcAft>
                <a:spcPct val="0"/>
              </a:spcAft>
              <a:buClr>
                <a:srgbClr val="FF9900"/>
              </a:buClr>
              <a:buChar char="–"/>
              <a:defRPr sz="1400">
                <a:solidFill>
                  <a:schemeClr val="tx1"/>
                </a:solidFill>
                <a:latin typeface="+mn-lt"/>
              </a:defRPr>
            </a:lvl2pPr>
            <a:lvl3pPr marL="1016000" indent="-255588" algn="l" defTabSz="939800" rtl="0" eaLnBrk="0" fontAlgn="base" hangingPunct="0">
              <a:spcBef>
                <a:spcPct val="25000"/>
              </a:spcBef>
              <a:spcAft>
                <a:spcPct val="0"/>
              </a:spcAft>
              <a:buClr>
                <a:srgbClr val="FF9900"/>
              </a:buClr>
              <a:buFont typeface="Wingdings" panose="05000000000000000000" pitchFamily="2" charset="2"/>
              <a:buChar char="o"/>
              <a:defRPr sz="1400">
                <a:solidFill>
                  <a:schemeClr val="tx1"/>
                </a:solidFill>
                <a:latin typeface="+mn-lt"/>
              </a:defRPr>
            </a:lvl3pPr>
            <a:lvl4pPr marL="1385888" indent="-258763" algn="l" defTabSz="939800" rtl="0" eaLnBrk="0" fontAlgn="base" hangingPunct="0">
              <a:spcBef>
                <a:spcPct val="25000"/>
              </a:spcBef>
              <a:spcAft>
                <a:spcPct val="0"/>
              </a:spcAft>
              <a:buClr>
                <a:srgbClr val="FF9900"/>
              </a:buClr>
              <a:buChar char="­"/>
              <a:defRPr sz="1400">
                <a:solidFill>
                  <a:schemeClr val="tx1"/>
                </a:solidFill>
                <a:latin typeface="+mn-lt"/>
              </a:defRPr>
            </a:lvl4pPr>
            <a:lvl5pPr marL="1916113" indent="-304800" algn="l" defTabSz="939800" rtl="0" eaLnBrk="0" fontAlgn="base" hangingPunct="0">
              <a:spcBef>
                <a:spcPct val="25000"/>
              </a:spcBef>
              <a:spcAft>
                <a:spcPct val="0"/>
              </a:spcAft>
              <a:buClr>
                <a:srgbClr val="FF9900"/>
              </a:buClr>
              <a:buChar char="¯"/>
              <a:defRPr sz="1400">
                <a:solidFill>
                  <a:schemeClr val="tx1"/>
                </a:solidFill>
                <a:latin typeface="+mn-lt"/>
              </a:defRPr>
            </a:lvl5pPr>
            <a:lvl6pPr marL="2373313" indent="-304800" algn="l" defTabSz="939800" rtl="0" eaLnBrk="0" fontAlgn="base" hangingPunct="0">
              <a:spcBef>
                <a:spcPct val="25000"/>
              </a:spcBef>
              <a:spcAft>
                <a:spcPct val="0"/>
              </a:spcAft>
              <a:buClr>
                <a:srgbClr val="FF9900"/>
              </a:buClr>
              <a:buChar char="¯"/>
              <a:defRPr sz="1400">
                <a:solidFill>
                  <a:schemeClr val="tx1"/>
                </a:solidFill>
                <a:latin typeface="+mn-lt"/>
              </a:defRPr>
            </a:lvl6pPr>
            <a:lvl7pPr marL="2830513" indent="-304800" algn="l" defTabSz="939800" rtl="0" eaLnBrk="0" fontAlgn="base" hangingPunct="0">
              <a:spcBef>
                <a:spcPct val="25000"/>
              </a:spcBef>
              <a:spcAft>
                <a:spcPct val="0"/>
              </a:spcAft>
              <a:buClr>
                <a:srgbClr val="FF9900"/>
              </a:buClr>
              <a:buChar char="¯"/>
              <a:defRPr sz="1400">
                <a:solidFill>
                  <a:schemeClr val="tx1"/>
                </a:solidFill>
                <a:latin typeface="+mn-lt"/>
              </a:defRPr>
            </a:lvl7pPr>
            <a:lvl8pPr marL="3287713" indent="-304800" algn="l" defTabSz="939800" rtl="0" eaLnBrk="0" fontAlgn="base" hangingPunct="0">
              <a:spcBef>
                <a:spcPct val="25000"/>
              </a:spcBef>
              <a:spcAft>
                <a:spcPct val="0"/>
              </a:spcAft>
              <a:buClr>
                <a:srgbClr val="FF9900"/>
              </a:buClr>
              <a:buChar char="¯"/>
              <a:defRPr sz="1400">
                <a:solidFill>
                  <a:schemeClr val="tx1"/>
                </a:solidFill>
                <a:latin typeface="+mn-lt"/>
              </a:defRPr>
            </a:lvl8pPr>
            <a:lvl9pPr marL="3744913" indent="-304800" algn="l" defTabSz="939800" rtl="0" eaLnBrk="0" fontAlgn="base" hangingPunct="0">
              <a:spcBef>
                <a:spcPct val="25000"/>
              </a:spcBef>
              <a:spcAft>
                <a:spcPct val="0"/>
              </a:spcAft>
              <a:buClr>
                <a:srgbClr val="FF9900"/>
              </a:buClr>
              <a:buChar char="¯"/>
              <a:defRPr sz="1400">
                <a:solidFill>
                  <a:schemeClr val="tx1"/>
                </a:solidFill>
                <a:latin typeface="+mn-lt"/>
              </a:defRPr>
            </a:lvl9pPr>
          </a:lstStyle>
          <a:p>
            <a:pPr indent="0">
              <a:buFont typeface="Wingdings" panose="05000000000000000000" pitchFamily="2" charset="2"/>
              <a:buNone/>
              <a:defRPr/>
            </a:pPr>
            <a:r>
              <a:rPr lang="en-US" sz="1800" b="1" dirty="0">
                <a:solidFill>
                  <a:srgbClr val="000000"/>
                </a:solidFill>
                <a:ea typeface="Times New Roman" panose="02020603050405020304" pitchFamily="18" charset="0"/>
                <a:cs typeface="Times New Roman" panose="02020603050405020304" pitchFamily="18" charset="0"/>
              </a:rPr>
              <a:t>Part VI.B.9,</a:t>
            </a:r>
            <a:r>
              <a:rPr lang="en-US" sz="1800" b="1" i="0" u="none" strike="noStrike" baseline="0" dirty="0"/>
              <a:t>The following certification signed in accordance with Part V.G.1. (signatory requirements):</a:t>
            </a:r>
          </a:p>
          <a:p>
            <a:pPr algn="l"/>
            <a:r>
              <a:rPr lang="en-US" sz="1800" b="0" i="0" u="none" strike="noStrike" baseline="0" dirty="0"/>
              <a:t>For Primary Permittees and Tertiary Permittees: “I certify under penalty of law that either: (a) all stormwater discharges associated with construction activity authorized by this permit have ceased, the site is in compliance with this permit and all temporary BMPs have been removed or (b) I am no longer an Owner or Operator at the construction site and a new Owner or Operator has assumed operational control of the permitted construction site where I previously had ownership or operational control. If I am a Primary Permittee filing this Notice of Termination under Part VI.A.2. of this permit, I will notify by written correspondence to the subsequent legal title holder of any remaining lots that these lot Owners or Operators will become Tertiary Permittees for purposes of this permit and I will provide these Tertiary Permittees with the Primary Permittee’s Erosion, Sedimentation and Pollution Control Plan and Notice of Termination. I understand that by submitting this Notice of Termination, that I am no longer authorized to discharge stormwater associated with construction activity by the general permit, and that discharging pollutants in stormwater associated with construction activity to waters of Georgia is unlawful under the Georgia Water Quality Control Act and the Clean Water Act where the discharge is not authorized by a NPDES permit.”</a:t>
            </a:r>
            <a:endParaRPr lang="en-US" sz="18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177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AF6E-1B2A-6C43-2E6A-022E57FAC53A}"/>
              </a:ext>
            </a:extLst>
          </p:cNvPr>
          <p:cNvSpPr>
            <a:spLocks noGrp="1"/>
          </p:cNvSpPr>
          <p:nvPr>
            <p:ph type="title"/>
          </p:nvPr>
        </p:nvSpPr>
        <p:spPr/>
        <p:txBody>
          <a:bodyPr/>
          <a:lstStyle/>
          <a:p>
            <a:r>
              <a:rPr lang="en-US" dirty="0"/>
              <a:t>QUESTIONS</a:t>
            </a:r>
          </a:p>
        </p:txBody>
      </p:sp>
      <p:sp>
        <p:nvSpPr>
          <p:cNvPr id="7" name="Rectangle 6">
            <a:extLst>
              <a:ext uri="{FF2B5EF4-FFF2-40B4-BE49-F238E27FC236}">
                <a16:creationId xmlns:a16="http://schemas.microsoft.com/office/drawing/2014/main" id="{5752D3AC-EA1D-15B9-3CC4-85269AAB3D7E}"/>
              </a:ext>
            </a:extLst>
          </p:cNvPr>
          <p:cNvSpPr>
            <a:spLocks noChangeArrowheads="1"/>
          </p:cNvSpPr>
          <p:nvPr/>
        </p:nvSpPr>
        <p:spPr bwMode="auto">
          <a:xfrm>
            <a:off x="1489138" y="1270200"/>
            <a:ext cx="6854762"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Brian Kent, CPESC</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Environmental Engineer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NonPoint</a:t>
            </a:r>
            <a:r>
              <a:rPr kumimoji="0" lang="en-US" altLang="en-US" sz="20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Source Program/Erosion and Sedimentation Unit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12121"/>
                </a:solidFill>
                <a:effectLst/>
                <a:latin typeface="Arial" panose="020B0604020202020204" pitchFamily="34" charset="0"/>
                <a:ea typeface="Aptos" panose="020B0004020202020204" pitchFamily="34" charset="0"/>
                <a:cs typeface="Aptos" panose="020B0004020202020204" pitchFamily="34" charset="0"/>
              </a:rPr>
              <a:t>2 Martin Luther King Jr. Drive S.W.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12121"/>
                </a:solidFill>
                <a:effectLst/>
                <a:latin typeface="Arial" panose="020B0604020202020204" pitchFamily="34" charset="0"/>
                <a:ea typeface="Aptos" panose="020B0004020202020204" pitchFamily="34" charset="0"/>
                <a:cs typeface="Aptos" panose="020B0004020202020204" pitchFamily="34" charset="0"/>
              </a:rPr>
              <a:t>Suite 1462 East Tower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12121"/>
                </a:solidFill>
                <a:effectLst/>
                <a:latin typeface="Arial" panose="020B0604020202020204" pitchFamily="34" charset="0"/>
                <a:ea typeface="Aptos" panose="020B0004020202020204" pitchFamily="34" charset="0"/>
                <a:cs typeface="Aptos" panose="020B0004020202020204" pitchFamily="34" charset="0"/>
              </a:rPr>
              <a:t>Atlanta, Georgia 30334</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panose="020B0604020202020204" pitchFamily="34" charset="0"/>
                <a:ea typeface="Aptos" panose="020B0004020202020204" pitchFamily="34" charset="0"/>
                <a:cs typeface="Aptos" panose="020B0004020202020204" pitchFamily="34" charset="0"/>
              </a:rPr>
              <a:t>Cell Phone no: (470) 521-1463</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Arial" panose="020B0604020202020204" pitchFamily="34" charset="0"/>
                <a:ea typeface="Aptos" panose="020B0004020202020204" pitchFamily="34" charset="0"/>
                <a:cs typeface="Aptos" panose="020B0004020202020204" pitchFamily="34" charset="0"/>
              </a:rPr>
              <a:t>ZOOM phone no: (470) 604-9419</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9" name="Picture 1836095510" descr="EPD Logo_FINAL-COLOR">
            <a:extLst>
              <a:ext uri="{FF2B5EF4-FFF2-40B4-BE49-F238E27FC236}">
                <a16:creationId xmlns:a16="http://schemas.microsoft.com/office/drawing/2014/main" id="{8EA0E1D7-4B6E-5891-69F9-4E423A27FA2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867400" y="5658231"/>
            <a:ext cx="32766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72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92A2E3-B617-0B1F-E8A2-8641150D6658}"/>
              </a:ext>
            </a:extLst>
          </p:cNvPr>
          <p:cNvSpPr>
            <a:spLocks noGrp="1"/>
          </p:cNvSpPr>
          <p:nvPr>
            <p:ph type="title"/>
          </p:nvPr>
        </p:nvSpPr>
        <p:spPr>
          <a:xfrm>
            <a:off x="822325" y="365125"/>
            <a:ext cx="7521575" cy="549275"/>
          </a:xfrm>
        </p:spPr>
        <p:txBody>
          <a:bodyPr anchor="t"/>
          <a:lstStyle/>
          <a:p>
            <a:r>
              <a:rPr lang="en-US" dirty="0"/>
              <a:t>3 NPDES General Permits</a:t>
            </a:r>
          </a:p>
        </p:txBody>
      </p:sp>
      <p:sp>
        <p:nvSpPr>
          <p:cNvPr id="6" name="Title 4">
            <a:extLst>
              <a:ext uri="{FF2B5EF4-FFF2-40B4-BE49-F238E27FC236}">
                <a16:creationId xmlns:a16="http://schemas.microsoft.com/office/drawing/2014/main" id="{D530E2EA-5F57-A24A-AFD8-1427FFF0B139}"/>
              </a:ext>
            </a:extLst>
          </p:cNvPr>
          <p:cNvSpPr>
            <a:spLocks noGrp="1"/>
          </p:cNvSpPr>
          <p:nvPr>
            <p:ph idx="1"/>
          </p:nvPr>
        </p:nvSpPr>
        <p:spPr>
          <a:xfrm>
            <a:off x="822325" y="1149124"/>
            <a:ext cx="7521575" cy="4565876"/>
          </a:xfrm>
        </p:spPr>
        <p:txBody>
          <a:bodyPr anchor="t">
            <a:noAutofit/>
          </a:bodyPr>
          <a:lstStyle/>
          <a:p>
            <a:r>
              <a:rPr lang="en-US" sz="2000" b="1" dirty="0"/>
              <a:t>Part I. Coverage  Under The  Permit</a:t>
            </a:r>
          </a:p>
          <a:p>
            <a:endParaRPr lang="en-US" sz="2000" b="1" dirty="0"/>
          </a:p>
          <a:p>
            <a:r>
              <a:rPr lang="en-US" sz="2000" b="1" dirty="0"/>
              <a:t>Part II. Notice of Intent Requirements</a:t>
            </a:r>
          </a:p>
          <a:p>
            <a:endParaRPr lang="en-US" sz="2000" b="1" dirty="0"/>
          </a:p>
          <a:p>
            <a:r>
              <a:rPr lang="en-US" sz="2000" b="1" dirty="0"/>
              <a:t>Part III. Special Conditions</a:t>
            </a:r>
          </a:p>
          <a:p>
            <a:endParaRPr lang="en-US" sz="2000" b="1" dirty="0"/>
          </a:p>
          <a:p>
            <a:r>
              <a:rPr lang="en-US" sz="2000" b="1" dirty="0"/>
              <a:t>Part IV. ES&amp;PC Plan</a:t>
            </a:r>
          </a:p>
          <a:p>
            <a:endParaRPr lang="en-US" sz="2000" b="1" dirty="0"/>
          </a:p>
          <a:p>
            <a:r>
              <a:rPr lang="en-US" sz="2000" b="1" dirty="0"/>
              <a:t>Part V.  Standard Permit Conditions</a:t>
            </a:r>
            <a:endParaRPr lang="en-US" sz="2000" dirty="0"/>
          </a:p>
          <a:p>
            <a:endParaRPr lang="en-US" sz="2000" b="1" dirty="0"/>
          </a:p>
          <a:p>
            <a:r>
              <a:rPr lang="en-US" sz="2000" b="1" dirty="0"/>
              <a:t>Part VI.  Termination of Coverage</a:t>
            </a:r>
          </a:p>
        </p:txBody>
      </p:sp>
    </p:spTree>
    <p:extLst>
      <p:ext uri="{BB962C8B-B14F-4D97-AF65-F5344CB8AC3E}">
        <p14:creationId xmlns:p14="http://schemas.microsoft.com/office/powerpoint/2010/main" val="88801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7D9E3-0380-CE7A-9D96-FF2D4EBECE2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4F0224E-F9BA-856E-3CE8-C62F210FFBCF}"/>
              </a:ext>
            </a:extLst>
          </p:cNvPr>
          <p:cNvSpPr>
            <a:spLocks noGrp="1"/>
          </p:cNvSpPr>
          <p:nvPr>
            <p:ph type="title"/>
          </p:nvPr>
        </p:nvSpPr>
        <p:spPr>
          <a:xfrm>
            <a:off x="822325" y="365125"/>
            <a:ext cx="7521575" cy="549275"/>
          </a:xfrm>
        </p:spPr>
        <p:txBody>
          <a:bodyPr anchor="t">
            <a:normAutofit/>
          </a:bodyPr>
          <a:lstStyle/>
          <a:p>
            <a:r>
              <a:rPr lang="en-US" dirty="0"/>
              <a:t>Deadlines: Re-Issuance NOI </a:t>
            </a:r>
            <a:r>
              <a:rPr lang="en-US" dirty="0">
                <a:solidFill>
                  <a:srgbClr val="FF0000"/>
                </a:solidFill>
              </a:rPr>
              <a:t>Past Due</a:t>
            </a:r>
          </a:p>
        </p:txBody>
      </p:sp>
      <p:sp>
        <p:nvSpPr>
          <p:cNvPr id="10" name="Content Placeholder 2">
            <a:extLst>
              <a:ext uri="{FF2B5EF4-FFF2-40B4-BE49-F238E27FC236}">
                <a16:creationId xmlns:a16="http://schemas.microsoft.com/office/drawing/2014/main" id="{A6AA9A46-3C53-B8C8-4213-C86ACECADA49}"/>
              </a:ext>
            </a:extLst>
          </p:cNvPr>
          <p:cNvSpPr>
            <a:spLocks noGrp="1"/>
          </p:cNvSpPr>
          <p:nvPr>
            <p:ph idx="1"/>
          </p:nvPr>
        </p:nvSpPr>
        <p:spPr>
          <a:xfrm>
            <a:off x="822325" y="1100137"/>
            <a:ext cx="7521575" cy="4242827"/>
          </a:xfrm>
        </p:spPr>
        <p:txBody>
          <a:bodyPr anchor="t">
            <a:normAutofit fontScale="92500"/>
          </a:bodyPr>
          <a:lstStyle/>
          <a:p>
            <a:pPr marL="0" indent="0">
              <a:buSzPct val="100000"/>
              <a:buNone/>
            </a:pPr>
            <a:r>
              <a:rPr lang="en-US" sz="2400" dirty="0"/>
              <a:t>Permittees are required to submit a </a:t>
            </a:r>
            <a:r>
              <a:rPr lang="en-US" sz="2400" u="sng" dirty="0">
                <a:solidFill>
                  <a:srgbClr val="FF0000"/>
                </a:solidFill>
              </a:rPr>
              <a:t>Re-Issuance NOI electronically</a:t>
            </a:r>
            <a:r>
              <a:rPr lang="en-US" sz="2400" dirty="0">
                <a:solidFill>
                  <a:srgbClr val="FF0000"/>
                </a:solidFill>
              </a:rPr>
              <a:t> </a:t>
            </a:r>
            <a:r>
              <a:rPr lang="en-US" sz="2400" u="sng" dirty="0">
                <a:solidFill>
                  <a:srgbClr val="FF0000"/>
                </a:solidFill>
              </a:rPr>
              <a:t>within</a:t>
            </a:r>
            <a:r>
              <a:rPr lang="en-US" sz="2400" dirty="0">
                <a:solidFill>
                  <a:srgbClr val="FF0000"/>
                </a:solidFill>
              </a:rPr>
              <a:t> </a:t>
            </a:r>
            <a:r>
              <a:rPr lang="en-US" sz="2400" u="sng" dirty="0">
                <a:solidFill>
                  <a:srgbClr val="FF0000"/>
                </a:solidFill>
              </a:rPr>
              <a:t>90</a:t>
            </a:r>
            <a:r>
              <a:rPr lang="en-US" sz="2400" dirty="0">
                <a:solidFill>
                  <a:srgbClr val="FF0000"/>
                </a:solidFill>
              </a:rPr>
              <a:t> </a:t>
            </a:r>
            <a:r>
              <a:rPr lang="en-US" sz="2400" u="sng" dirty="0">
                <a:solidFill>
                  <a:srgbClr val="FF0000"/>
                </a:solidFill>
              </a:rPr>
              <a:t>days</a:t>
            </a:r>
            <a:r>
              <a:rPr lang="en-US" sz="2400" dirty="0">
                <a:solidFill>
                  <a:schemeClr val="accent4"/>
                </a:solidFill>
              </a:rPr>
              <a:t> </a:t>
            </a:r>
            <a:r>
              <a:rPr lang="en-US" sz="2400" dirty="0"/>
              <a:t>after the effective date of the permit for continued permit coverage</a:t>
            </a:r>
          </a:p>
          <a:p>
            <a:pPr marL="0" indent="0">
              <a:buSzPct val="100000"/>
              <a:buNone/>
            </a:pPr>
            <a:r>
              <a:rPr lang="en-US" sz="2400" dirty="0"/>
              <a:t>No additional fees are required if they had already been paid</a:t>
            </a:r>
          </a:p>
          <a:p>
            <a:pPr marL="0" indent="0">
              <a:buSzPct val="100000"/>
              <a:buNone/>
            </a:pPr>
            <a:endParaRPr lang="en-US" sz="2400" dirty="0"/>
          </a:p>
          <a:p>
            <a:pPr marL="0" indent="0">
              <a:buSzPct val="100000"/>
            </a:pPr>
            <a:r>
              <a:rPr lang="en-US" sz="2400" dirty="0"/>
              <a:t>E</a:t>
            </a:r>
            <a:r>
              <a:rPr lang="en-US" sz="2400" b="0" i="0" u="none" strike="noStrike" baseline="0" dirty="0"/>
              <a:t>xisting Secondary Permittee construction sites have no later than </a:t>
            </a:r>
            <a:r>
              <a:rPr lang="en-US" sz="2400" i="0" u="sng" strike="noStrike" baseline="0" dirty="0">
                <a:solidFill>
                  <a:srgbClr val="FF0000"/>
                </a:solidFill>
              </a:rPr>
              <a:t>ninety (90) days</a:t>
            </a:r>
            <a:r>
              <a:rPr lang="en-US" sz="2400" i="0" u="none" strike="noStrike" baseline="0" dirty="0">
                <a:solidFill>
                  <a:srgbClr val="FF0000"/>
                </a:solidFill>
              </a:rPr>
              <a:t> </a:t>
            </a:r>
            <a:r>
              <a:rPr lang="en-US" sz="2400" b="0" i="0" u="none" strike="noStrike" baseline="0" dirty="0"/>
              <a:t>after the effective date of this permit</a:t>
            </a:r>
          </a:p>
          <a:p>
            <a:pPr marL="0" indent="0">
              <a:buSzPct val="100000"/>
            </a:pPr>
            <a:endParaRPr lang="en-US" sz="2400" b="0" dirty="0"/>
          </a:p>
          <a:p>
            <a:pPr marL="0" indent="0">
              <a:buSzPct val="100000"/>
            </a:pPr>
            <a:r>
              <a:rPr lang="en-US" sz="2600" dirty="0">
                <a:effectLst/>
                <a:ea typeface="Times New Roman" panose="02020603050405020304" pitchFamily="18" charset="0"/>
              </a:rPr>
              <a:t>The renewal window closed at 11:59 pm on November 29, 2024.</a:t>
            </a:r>
            <a:r>
              <a:rPr lang="en-US" sz="1800" dirty="0">
                <a:effectLst/>
                <a:latin typeface="Arial" panose="020B0604020202020204" pitchFamily="34" charset="0"/>
                <a:ea typeface="Times New Roman" panose="02020603050405020304" pitchFamily="18" charset="0"/>
              </a:rPr>
              <a:t> </a:t>
            </a:r>
            <a:endParaRPr lang="en-US" sz="2400" dirty="0"/>
          </a:p>
          <a:p>
            <a:pPr marL="0" indent="0">
              <a:buSzPct val="100000"/>
              <a:buNone/>
            </a:pPr>
            <a:endParaRPr lang="en-US" sz="2400" dirty="0"/>
          </a:p>
        </p:txBody>
      </p:sp>
    </p:spTree>
    <p:extLst>
      <p:ext uri="{BB962C8B-B14F-4D97-AF65-F5344CB8AC3E}">
        <p14:creationId xmlns:p14="http://schemas.microsoft.com/office/powerpoint/2010/main" val="341406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67E7D-F440-1232-28AA-530765856F7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446125A-7F41-DCF7-C8FD-FC94C93B5929}"/>
              </a:ext>
            </a:extLst>
          </p:cNvPr>
          <p:cNvSpPr>
            <a:spLocks noGrp="1"/>
          </p:cNvSpPr>
          <p:nvPr>
            <p:ph type="title"/>
          </p:nvPr>
        </p:nvSpPr>
        <p:spPr>
          <a:xfrm>
            <a:off x="822325" y="365125"/>
            <a:ext cx="7521575" cy="549275"/>
          </a:xfrm>
        </p:spPr>
        <p:txBody>
          <a:bodyPr anchor="t">
            <a:normAutofit/>
          </a:bodyPr>
          <a:lstStyle/>
          <a:p>
            <a:r>
              <a:rPr lang="en-US" dirty="0"/>
              <a:t>Deadlines – Initial NOI</a:t>
            </a:r>
          </a:p>
        </p:txBody>
      </p:sp>
      <p:sp>
        <p:nvSpPr>
          <p:cNvPr id="8" name="Content Placeholder 2">
            <a:extLst>
              <a:ext uri="{FF2B5EF4-FFF2-40B4-BE49-F238E27FC236}">
                <a16:creationId xmlns:a16="http://schemas.microsoft.com/office/drawing/2014/main" id="{0B539C4F-0644-CD23-9259-874C50271997}"/>
              </a:ext>
            </a:extLst>
          </p:cNvPr>
          <p:cNvSpPr>
            <a:spLocks noGrp="1"/>
          </p:cNvSpPr>
          <p:nvPr>
            <p:ph sz="half" idx="1"/>
          </p:nvPr>
        </p:nvSpPr>
        <p:spPr>
          <a:xfrm>
            <a:off x="1143000" y="990600"/>
            <a:ext cx="7848600" cy="2209800"/>
          </a:xfrm>
        </p:spPr>
        <p:txBody>
          <a:bodyPr anchor="t">
            <a:normAutofit/>
          </a:bodyPr>
          <a:lstStyle/>
          <a:p>
            <a:pPr marL="0" indent="0">
              <a:buSzPct val="100000"/>
              <a:buNone/>
            </a:pPr>
            <a:r>
              <a:rPr lang="en-US" sz="2200" dirty="0"/>
              <a:t>For </a:t>
            </a:r>
            <a:r>
              <a:rPr lang="en-US" sz="2200" u="sng" dirty="0">
                <a:solidFill>
                  <a:srgbClr val="FF0000"/>
                </a:solidFill>
              </a:rPr>
              <a:t>new</a:t>
            </a:r>
            <a:r>
              <a:rPr lang="en-US" sz="2200" dirty="0">
                <a:solidFill>
                  <a:schemeClr val="accent1"/>
                </a:solidFill>
              </a:rPr>
              <a:t> </a:t>
            </a:r>
            <a:r>
              <a:rPr lang="en-US" sz="2200" dirty="0"/>
              <a:t>construction sites, the permittee shall submit a Notice of Intent (NOI) </a:t>
            </a:r>
            <a:r>
              <a:rPr lang="en-US" sz="2200" u="sng" dirty="0">
                <a:solidFill>
                  <a:srgbClr val="FF0000"/>
                </a:solidFill>
              </a:rPr>
              <a:t>electronically</a:t>
            </a:r>
            <a:r>
              <a:rPr lang="en-US" sz="2200" dirty="0"/>
              <a:t> at least </a:t>
            </a:r>
            <a:r>
              <a:rPr lang="en-US" sz="2200" u="sng" dirty="0">
                <a:solidFill>
                  <a:srgbClr val="FF0000"/>
                </a:solidFill>
              </a:rPr>
              <a:t>14 days</a:t>
            </a:r>
            <a:r>
              <a:rPr lang="en-US" sz="2200" dirty="0">
                <a:solidFill>
                  <a:srgbClr val="FF0000"/>
                </a:solidFill>
              </a:rPr>
              <a:t> </a:t>
            </a:r>
            <a:r>
              <a:rPr lang="en-US" sz="2200" dirty="0"/>
              <a:t>prior to the commencement of construction activities</a:t>
            </a:r>
          </a:p>
          <a:p>
            <a:pPr marL="0" indent="0">
              <a:buSzPct val="100000"/>
              <a:buNone/>
            </a:pPr>
            <a:endParaRPr lang="en-US" sz="2200" dirty="0"/>
          </a:p>
          <a:p>
            <a:pPr marL="0" indent="0">
              <a:buSzPct val="100000"/>
              <a:buNone/>
            </a:pPr>
            <a:r>
              <a:rPr lang="en-US" sz="2200" dirty="0"/>
              <a:t>Applicable to </a:t>
            </a:r>
            <a:r>
              <a:rPr lang="en-US" sz="2200" u="sng" dirty="0">
                <a:solidFill>
                  <a:srgbClr val="FF0000"/>
                </a:solidFill>
              </a:rPr>
              <a:t>primary and tertiary </a:t>
            </a:r>
            <a:r>
              <a:rPr lang="en-US" sz="2200" dirty="0"/>
              <a:t>permittees</a:t>
            </a:r>
          </a:p>
        </p:txBody>
      </p:sp>
      <p:pic>
        <p:nvPicPr>
          <p:cNvPr id="9" name="Picture 8">
            <a:extLst>
              <a:ext uri="{FF2B5EF4-FFF2-40B4-BE49-F238E27FC236}">
                <a16:creationId xmlns:a16="http://schemas.microsoft.com/office/drawing/2014/main" id="{8FDF3599-BAFA-432D-5661-97EDD56B5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224" y="3368673"/>
            <a:ext cx="7286108" cy="2653990"/>
          </a:xfrm>
          <a:prstGeom prst="rect">
            <a:avLst/>
          </a:prstGeom>
        </p:spPr>
      </p:pic>
    </p:spTree>
    <p:extLst>
      <p:ext uri="{BB962C8B-B14F-4D97-AF65-F5344CB8AC3E}">
        <p14:creationId xmlns:p14="http://schemas.microsoft.com/office/powerpoint/2010/main" val="313785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27B8B-A916-8577-B26B-CC9CECBD798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4D10DD6-49EE-3471-31B3-A389398998C0}"/>
              </a:ext>
            </a:extLst>
          </p:cNvPr>
          <p:cNvSpPr>
            <a:spLocks noGrp="1"/>
          </p:cNvSpPr>
          <p:nvPr>
            <p:ph type="title"/>
          </p:nvPr>
        </p:nvSpPr>
        <p:spPr>
          <a:xfrm>
            <a:off x="822325" y="365125"/>
            <a:ext cx="7521575" cy="549275"/>
          </a:xfrm>
        </p:spPr>
        <p:txBody>
          <a:bodyPr anchor="t">
            <a:normAutofit/>
          </a:bodyPr>
          <a:lstStyle/>
          <a:p>
            <a:r>
              <a:rPr lang="en-US" dirty="0"/>
              <a:t>Deadlines – Initial NOI</a:t>
            </a:r>
          </a:p>
        </p:txBody>
      </p:sp>
      <p:sp>
        <p:nvSpPr>
          <p:cNvPr id="4" name="Content Placeholder 2">
            <a:extLst>
              <a:ext uri="{FF2B5EF4-FFF2-40B4-BE49-F238E27FC236}">
                <a16:creationId xmlns:a16="http://schemas.microsoft.com/office/drawing/2014/main" id="{50B6F4AE-D931-888E-DB8E-6AC7F9EA2773}"/>
              </a:ext>
            </a:extLst>
          </p:cNvPr>
          <p:cNvSpPr>
            <a:spLocks noGrp="1"/>
          </p:cNvSpPr>
          <p:nvPr>
            <p:ph idx="1"/>
          </p:nvPr>
        </p:nvSpPr>
        <p:spPr>
          <a:xfrm>
            <a:off x="822325" y="1100138"/>
            <a:ext cx="7521575" cy="5922454"/>
          </a:xfrm>
        </p:spPr>
        <p:txBody>
          <a:bodyPr anchor="t">
            <a:noAutofit/>
          </a:bodyPr>
          <a:lstStyle/>
          <a:p>
            <a:pPr marL="0" indent="0">
              <a:buSzPct val="100000"/>
              <a:buNone/>
            </a:pPr>
            <a:r>
              <a:rPr lang="en-US" sz="2000" b="0" i="0" u="none" strike="noStrike" baseline="0" dirty="0"/>
              <a:t>Secondary Permittees shall complete the </a:t>
            </a:r>
            <a:r>
              <a:rPr lang="en-US" sz="2000" b="1" i="0" u="sng" strike="noStrike" baseline="0" dirty="0">
                <a:solidFill>
                  <a:srgbClr val="FF0000"/>
                </a:solidFill>
              </a:rPr>
              <a:t>Secondary Certification Statement</a:t>
            </a:r>
            <a:r>
              <a:rPr lang="en-US" sz="2000" b="0" i="0" u="none" strike="noStrike" baseline="0" dirty="0"/>
              <a:t> that has been included in the Primary Permittee’s ES&amp;PC Plan. </a:t>
            </a:r>
          </a:p>
          <a:p>
            <a:pPr marL="0" indent="0">
              <a:buSzPct val="100000"/>
              <a:buNone/>
            </a:pPr>
            <a:r>
              <a:rPr lang="en-US" sz="2000" i="1" dirty="0">
                <a:solidFill>
                  <a:srgbClr val="FF0000"/>
                </a:solidFill>
              </a:rPr>
              <a:t>“I certify that I will adhere to the Primary Permittee’s Erosion, Sedimentation and Pollution Control Plan (Plan) or the portion of the Plan applicable to my construction activities.”</a:t>
            </a:r>
          </a:p>
          <a:p>
            <a:pPr marL="0" indent="0">
              <a:buSzPct val="100000"/>
              <a:buNone/>
            </a:pPr>
            <a:r>
              <a:rPr lang="en-US" sz="2000" b="0" i="0" u="none" strike="noStrike" baseline="0" dirty="0"/>
              <a:t>Secondary Permittees are required to adhere to all applicable permit parts and requirements including:</a:t>
            </a:r>
          </a:p>
          <a:p>
            <a:pPr lvl="1"/>
            <a:r>
              <a:rPr lang="en-US" sz="2000" b="0" i="0" u="none" strike="noStrike" baseline="0" dirty="0"/>
              <a:t>The common development name and lot number(s) for which the Certification is signed or for Utility Secondary Permittees, only the Common Development name</a:t>
            </a:r>
          </a:p>
          <a:p>
            <a:pPr lvl="1"/>
            <a:r>
              <a:rPr lang="en-US" sz="2000" b="0" i="0" u="none" strike="noStrike" baseline="0" dirty="0"/>
              <a:t>The Secondary Permittee’s legal name, address, telephone number and email address and if applicable, the Duly Authorized Representative’s legal name and/or position name, telephone number and email address; and</a:t>
            </a:r>
          </a:p>
          <a:p>
            <a:pPr lvl="1"/>
            <a:r>
              <a:rPr lang="en-US" sz="2000" b="0" i="0" u="none" strike="noStrike" baseline="0" dirty="0"/>
              <a:t>The certification shall be signed in accordance with Part V.G.1. of this permit</a:t>
            </a:r>
          </a:p>
        </p:txBody>
      </p:sp>
    </p:spTree>
    <p:extLst>
      <p:ext uri="{BB962C8B-B14F-4D97-AF65-F5344CB8AC3E}">
        <p14:creationId xmlns:p14="http://schemas.microsoft.com/office/powerpoint/2010/main" val="387094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685B-11A7-7D6F-E00C-B4E5172FF6A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D025339-0E39-B0DD-029B-7BBDC709FA96}"/>
              </a:ext>
            </a:extLst>
          </p:cNvPr>
          <p:cNvSpPr>
            <a:spLocks noGrp="1"/>
          </p:cNvSpPr>
          <p:nvPr>
            <p:ph type="title"/>
          </p:nvPr>
        </p:nvSpPr>
        <p:spPr>
          <a:xfrm>
            <a:off x="822325" y="365125"/>
            <a:ext cx="7521575" cy="549275"/>
          </a:xfrm>
        </p:spPr>
        <p:txBody>
          <a:bodyPr anchor="t">
            <a:normAutofit/>
          </a:bodyPr>
          <a:lstStyle/>
          <a:p>
            <a:r>
              <a:rPr lang="en-US" dirty="0"/>
              <a:t>Deadlines: Modification NOI</a:t>
            </a:r>
          </a:p>
        </p:txBody>
      </p:sp>
      <p:sp>
        <p:nvSpPr>
          <p:cNvPr id="12" name="Content Placeholder 2">
            <a:extLst>
              <a:ext uri="{FF2B5EF4-FFF2-40B4-BE49-F238E27FC236}">
                <a16:creationId xmlns:a16="http://schemas.microsoft.com/office/drawing/2014/main" id="{FCB101BA-2CA1-0C43-FE37-A6CE58896917}"/>
              </a:ext>
            </a:extLst>
          </p:cNvPr>
          <p:cNvSpPr>
            <a:spLocks noGrp="1"/>
          </p:cNvSpPr>
          <p:nvPr>
            <p:ph idx="1"/>
          </p:nvPr>
        </p:nvSpPr>
        <p:spPr>
          <a:xfrm>
            <a:off x="822325" y="1100138"/>
            <a:ext cx="7521575" cy="3579812"/>
          </a:xfrm>
        </p:spPr>
        <p:txBody>
          <a:bodyPr anchor="t">
            <a:noAutofit/>
          </a:bodyPr>
          <a:lstStyle/>
          <a:p>
            <a:pPr marL="0" indent="0">
              <a:buSzPct val="100000"/>
              <a:buNone/>
            </a:pPr>
            <a:r>
              <a:rPr lang="en-US" sz="2400" dirty="0"/>
              <a:t>Where the </a:t>
            </a:r>
            <a:r>
              <a:rPr lang="en-US" sz="2400" u="sng" dirty="0"/>
              <a:t>Permittee changes </a:t>
            </a:r>
            <a:r>
              <a:rPr lang="en-US" sz="2400" dirty="0"/>
              <a:t>or a secured creditor (i.e. Foreclosure) acquires legal title to the construction site after an NOI has been filed, a </a:t>
            </a:r>
            <a:r>
              <a:rPr lang="en-US" sz="2400" u="sng" dirty="0"/>
              <a:t>Modification NOI </a:t>
            </a:r>
            <a:r>
              <a:rPr lang="en-US" sz="2400" dirty="0"/>
              <a:t>shall be filed within:</a:t>
            </a:r>
          </a:p>
          <a:p>
            <a:pPr marL="0" indent="0">
              <a:buSzPct val="100000"/>
              <a:buNone/>
            </a:pPr>
            <a:endParaRPr lang="en-US" sz="2400" dirty="0"/>
          </a:p>
          <a:p>
            <a:pPr lvl="1"/>
            <a:r>
              <a:rPr lang="en-US" sz="2400" dirty="0">
                <a:solidFill>
                  <a:srgbClr val="FF0000"/>
                </a:solidFill>
              </a:rPr>
              <a:t>7days</a:t>
            </a:r>
            <a:r>
              <a:rPr lang="en-US" sz="2400" dirty="0"/>
              <a:t> before work begins at the site </a:t>
            </a:r>
            <a:r>
              <a:rPr lang="en-US" sz="2400" b="1" dirty="0"/>
              <a:t>OR</a:t>
            </a:r>
          </a:p>
          <a:p>
            <a:pPr lvl="1"/>
            <a:r>
              <a:rPr lang="en-US" sz="2400" dirty="0">
                <a:solidFill>
                  <a:srgbClr val="FF0000"/>
                </a:solidFill>
              </a:rPr>
              <a:t>30 days </a:t>
            </a:r>
            <a:r>
              <a:rPr lang="en-US" sz="2400" dirty="0"/>
              <a:t>from acquiring legal title to the site  </a:t>
            </a:r>
          </a:p>
        </p:txBody>
      </p:sp>
    </p:spTree>
    <p:extLst>
      <p:ext uri="{BB962C8B-B14F-4D97-AF65-F5344CB8AC3E}">
        <p14:creationId xmlns:p14="http://schemas.microsoft.com/office/powerpoint/2010/main" val="2418826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PD_Powerpoint_Template_Standard">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EPD_Powerpoint_Template_Standard  -  Read-Only" id="{6C15EDD7-68F9-42FE-B5AB-FD80C4C5D8D4}" vid="{12FA915E-7BD5-40A6-9E9B-1E76A99F52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 standard powerpoint template</Template>
  <TotalTime>993</TotalTime>
  <Words>4300</Words>
  <Application>Microsoft Office PowerPoint</Application>
  <PresentationFormat>On-screen Show (4:3)</PresentationFormat>
  <Paragraphs>296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Franklin Gothic Book</vt:lpstr>
      <vt:lpstr>Franklin Gothic Medium</vt:lpstr>
      <vt:lpstr>Times New Roman</vt:lpstr>
      <vt:lpstr>Wingdings</vt:lpstr>
      <vt:lpstr>EPD_Powerpoint_Template_Standard</vt:lpstr>
      <vt:lpstr>PowerPoint Presentation</vt:lpstr>
      <vt:lpstr>What is NPDES?</vt:lpstr>
      <vt:lpstr>3 NPDES General Permits</vt:lpstr>
      <vt:lpstr>Coverage Under the Permit</vt:lpstr>
      <vt:lpstr>3 NPDES General Permits</vt:lpstr>
      <vt:lpstr>Deadlines: Re-Issuance NOI Past Due</vt:lpstr>
      <vt:lpstr>Deadlines – Initial NOI</vt:lpstr>
      <vt:lpstr>Deadlines – Initial NOI</vt:lpstr>
      <vt:lpstr>Deadlines: Modification NOI</vt:lpstr>
      <vt:lpstr>Georgia EPD Online System for Permitting, Compliance, &amp; Facility Information </vt:lpstr>
      <vt:lpstr>Georgia EPD Online System for Permitting, Compliance, &amp; Facility Information </vt:lpstr>
      <vt:lpstr>Summary of CHANGES throughout GAR100001, GAR100002, GAR100003</vt:lpstr>
      <vt:lpstr>Summary of CHANGES throughout GAR100001, GAR100002, GAR100003</vt:lpstr>
      <vt:lpstr>Summary of CHANGES throughout GAR100001, GAR100002, GAR100003</vt:lpstr>
      <vt:lpstr>Summary of CHANGES throughout GAR100001, GAR100002, GAR100003</vt:lpstr>
      <vt:lpstr>Summary of CHANGES throughout GAR100001, GAR100002, GAR100003</vt:lpstr>
      <vt:lpstr>Summary of CHANGES throughout GAR100001, GAR100002, GAR100003</vt:lpstr>
      <vt:lpstr>Summary of CHANGES throughout GAR100001 and GAR100003</vt:lpstr>
      <vt:lpstr>Summary of CHANGES throughout GAR100001 and GAR100003</vt:lpstr>
      <vt:lpstr>Summary of CHANGES GAR100001</vt:lpstr>
      <vt:lpstr>Summary of CHANGES GAR100001</vt:lpstr>
      <vt:lpstr>Summary of CHANGES GAR100002</vt:lpstr>
      <vt:lpstr>Summary of CHANGES GAR100002</vt:lpstr>
      <vt:lpstr>Summary of CHANGES GAR100003</vt:lpstr>
      <vt:lpstr>Summary of CHANGES GAR100003</vt:lpstr>
      <vt:lpstr>Summary of CHANGES GAR100003</vt:lpstr>
      <vt:lpstr>Summary of CHANGES GAR100003 past due</vt:lpstr>
      <vt:lpstr>Summary of CHANGES GAR100003</vt:lpstr>
      <vt:lpstr>Summary of CHANGES GAR100003</vt:lpstr>
      <vt:lpstr>Summary of  CHANGES GAR100003</vt:lpstr>
      <vt:lpstr>Summary of  CHANGES GAR100003</vt:lpstr>
      <vt:lpstr>Summary of  CHANGES GAR100003</vt:lpstr>
      <vt:lpstr>Summary of  CHANGES GAR100003</vt:lpstr>
      <vt:lpstr>Summary of  CHANGES GAR100003</vt:lpstr>
      <vt:lpstr>Summary of  CHANGES GAR100003</vt:lpstr>
      <vt:lpstr>Summary of  CHANGES GAR100003</vt:lpstr>
      <vt:lpstr>Summary of  CHANGES GAR100003</vt:lpstr>
      <vt:lpstr>Summary of  CHANGES GAR100003</vt:lpstr>
      <vt:lpstr>Summary of  CHANGES GAR100003</vt:lpstr>
      <vt:lpstr>Summary of  CHANGES GAR100003</vt:lpstr>
      <vt:lpstr>QUESTIONS</vt:lpstr>
    </vt:vector>
  </TitlesOfParts>
  <Company>Georgia Department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Knepp, Miranda</dc:creator>
  <cp:lastModifiedBy>Kent, Brian</cp:lastModifiedBy>
  <cp:revision>14</cp:revision>
  <dcterms:created xsi:type="dcterms:W3CDTF">2021-11-09T19:02:43Z</dcterms:created>
  <dcterms:modified xsi:type="dcterms:W3CDTF">2025-03-06T17:57:53Z</dcterms:modified>
</cp:coreProperties>
</file>