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3" r:id="rId6"/>
    <p:sldId id="259" r:id="rId7"/>
    <p:sldId id="276" r:id="rId8"/>
    <p:sldId id="262" r:id="rId9"/>
    <p:sldId id="260" r:id="rId10"/>
    <p:sldId id="261" r:id="rId11"/>
    <p:sldId id="264" r:id="rId12"/>
    <p:sldId id="266" r:id="rId13"/>
    <p:sldId id="270" r:id="rId14"/>
    <p:sldId id="265" r:id="rId15"/>
    <p:sldId id="277" r:id="rId16"/>
    <p:sldId id="269" r:id="rId17"/>
    <p:sldId id="268" r:id="rId18"/>
    <p:sldId id="271" r:id="rId19"/>
    <p:sldId id="273" r:id="rId20"/>
    <p:sldId id="278" r:id="rId21"/>
    <p:sldId id="279" r:id="rId22"/>
    <p:sldId id="272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79E58-6E33-4E03-A556-31BA1DEE266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1BB8-3DF9-4544-8676-127F7DD7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1BB8-3DF9-4544-8676-127F7DD717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1BB8-3DF9-4544-8676-127F7DD717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1BB8-3DF9-4544-8676-127F7DD717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70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2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0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9831-4A58-4F22-BC88-201D65A50D0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BEE8-A7D6-4A1C-BB18-91D55506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c.sog.unc.edu/reslib/item/georgia-water-and-wastewater-rates-dashboard" TargetMode="External"/><Relationship Id="rId2" Type="http://schemas.openxmlformats.org/officeDocument/2006/relationships/hyperlink" Target="http://factfinder.censu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Grant Writing and Administration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Prepared for the Georgia Soil and Water Conservation Commission February 26, 2016 | Jekyll Island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42" y="6092431"/>
            <a:ext cx="1427917" cy="5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7236425" cy="3883453"/>
          </a:xfrm>
        </p:spPr>
        <p:txBody>
          <a:bodyPr>
            <a:normAutofit/>
          </a:bodyPr>
          <a:lstStyle/>
          <a:p>
            <a:r>
              <a:rPr lang="en-US" dirty="0" smtClean="0"/>
              <a:t>Develop a timeline &amp; plan.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Are there waiting periods built into the process?</a:t>
            </a:r>
          </a:p>
          <a:p>
            <a:pPr lvl="1"/>
            <a:r>
              <a:rPr lang="en-US" dirty="0" smtClean="0"/>
              <a:t>Ex. Procurement, Public Notices, etc.…</a:t>
            </a:r>
          </a:p>
          <a:p>
            <a:r>
              <a:rPr lang="en-US" dirty="0" smtClean="0"/>
              <a:t>Do you need information from others?</a:t>
            </a:r>
          </a:p>
          <a:p>
            <a:pPr lvl="1"/>
            <a:r>
              <a:rPr lang="en-US" dirty="0" smtClean="0"/>
              <a:t>Data/statistics, PER/PAR, Surveys</a:t>
            </a:r>
          </a:p>
          <a:p>
            <a:endParaRPr lang="en-US" dirty="0"/>
          </a:p>
          <a:p>
            <a:r>
              <a:rPr lang="en-US" dirty="0" smtClean="0"/>
              <a:t>Organize your grant preparation so you can tackle these items early.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157" y="2336873"/>
            <a:ext cx="1034776" cy="388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44" y="2336873"/>
            <a:ext cx="2811062" cy="38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9864"/>
          </a:xfrm>
        </p:spPr>
        <p:txBody>
          <a:bodyPr/>
          <a:lstStyle/>
          <a:p>
            <a:r>
              <a:rPr lang="en-US" dirty="0" smtClean="0"/>
              <a:t>Identify your budget.</a:t>
            </a:r>
          </a:p>
          <a:p>
            <a:pPr lvl="1"/>
            <a:r>
              <a:rPr lang="en-US" dirty="0" smtClean="0"/>
              <a:t>Consult PER/PAR, past projects of similar scale/scope.</a:t>
            </a:r>
          </a:p>
          <a:p>
            <a:pPr lvl="1"/>
            <a:r>
              <a:rPr lang="en-US" dirty="0" smtClean="0"/>
              <a:t>Look at labor costs – predict</a:t>
            </a:r>
            <a:r>
              <a:rPr lang="en-US" dirty="0"/>
              <a:t> &amp; document</a:t>
            </a:r>
            <a:r>
              <a:rPr lang="en-US" dirty="0" smtClean="0"/>
              <a:t> amount of time needed.</a:t>
            </a:r>
          </a:p>
          <a:p>
            <a:r>
              <a:rPr lang="en-US" dirty="0" smtClean="0"/>
              <a:t>Consider long-term costs, if applicable.</a:t>
            </a:r>
          </a:p>
          <a:p>
            <a:r>
              <a:rPr lang="en-US" dirty="0" smtClean="0"/>
              <a:t>Required &amp; Additional Match/Leverage</a:t>
            </a:r>
          </a:p>
          <a:p>
            <a:pPr lvl="1"/>
            <a:r>
              <a:rPr lang="en-US" dirty="0" smtClean="0"/>
              <a:t>Almost all grants require a cost share.</a:t>
            </a:r>
          </a:p>
          <a:p>
            <a:pPr lvl="1"/>
            <a:r>
              <a:rPr lang="en-US" dirty="0" smtClean="0"/>
              <a:t>Some may be more competitive if you go above &amp; beyond.</a:t>
            </a:r>
          </a:p>
          <a:p>
            <a:pPr lvl="1"/>
            <a:r>
              <a:rPr lang="en-US" dirty="0" smtClean="0"/>
              <a:t>Need to determine what counts as match/leverage.</a:t>
            </a:r>
          </a:p>
          <a:p>
            <a:pPr lvl="2"/>
            <a:r>
              <a:rPr lang="en-US" dirty="0" smtClean="0"/>
              <a:t>Cash only or are in-kind services permissible?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NEED TO GET APPROVAL FROM DECISION-MAKERS!</a:t>
            </a:r>
          </a:p>
        </p:txBody>
      </p:sp>
    </p:spTree>
    <p:extLst>
      <p:ext uri="{BB962C8B-B14F-4D97-AF65-F5344CB8AC3E}">
        <p14:creationId xmlns:p14="http://schemas.microsoft.com/office/powerpoint/2010/main" val="41848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all necessary instructions. Identify necessary documents, forms, attachments, etc.…</a:t>
            </a:r>
          </a:p>
          <a:p>
            <a:endParaRPr lang="en-US" dirty="0" smtClean="0"/>
          </a:p>
          <a:p>
            <a:r>
              <a:rPr lang="en-US" dirty="0" smtClean="0"/>
              <a:t>Procure.</a:t>
            </a:r>
          </a:p>
          <a:p>
            <a:pPr lvl="1"/>
            <a:r>
              <a:rPr lang="en-US" dirty="0" smtClean="0"/>
              <a:t>Engineering/Architectural/Other Professional Services.</a:t>
            </a:r>
          </a:p>
          <a:p>
            <a:pPr lvl="1"/>
            <a:r>
              <a:rPr lang="en-US" dirty="0" smtClean="0"/>
              <a:t>Grant writers/administrators procured now too if need be.</a:t>
            </a:r>
          </a:p>
          <a:p>
            <a:r>
              <a:rPr lang="en-US" dirty="0" smtClean="0"/>
              <a:t>Secure matching funds from the aforementioned slide.</a:t>
            </a:r>
          </a:p>
          <a:p>
            <a:pPr lvl="1"/>
            <a:r>
              <a:rPr lang="en-US" dirty="0" smtClean="0"/>
              <a:t>(If necessary)</a:t>
            </a:r>
          </a:p>
        </p:txBody>
      </p:sp>
    </p:spTree>
    <p:extLst>
      <p:ext uri="{BB962C8B-B14F-4D97-AF65-F5344CB8AC3E}">
        <p14:creationId xmlns:p14="http://schemas.microsoft.com/office/powerpoint/2010/main" val="10341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Preparing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forms.</a:t>
            </a:r>
          </a:p>
          <a:p>
            <a:endParaRPr lang="en-US" dirty="0"/>
          </a:p>
          <a:p>
            <a:r>
              <a:rPr lang="en-US" dirty="0" smtClean="0"/>
              <a:t>Identify information you may need.</a:t>
            </a:r>
          </a:p>
          <a:p>
            <a:pPr lvl="1"/>
            <a:r>
              <a:rPr lang="en-US" dirty="0" smtClean="0"/>
              <a:t>Know what you don’t know.</a:t>
            </a:r>
          </a:p>
          <a:p>
            <a:r>
              <a:rPr lang="en-US" dirty="0" smtClean="0"/>
              <a:t>Examine content/length, etc.… </a:t>
            </a:r>
          </a:p>
          <a:p>
            <a:r>
              <a:rPr lang="en-US" dirty="0" smtClean="0"/>
              <a:t>If you are unfamiliar with what the form wants: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 the directions</a:t>
            </a:r>
          </a:p>
          <a:p>
            <a:pPr lvl="1"/>
            <a:r>
              <a:rPr lang="en-US" dirty="0" smtClean="0"/>
              <a:t>And if you’re still unsure, contact someone.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Preparing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the need, part I: What’s the problem?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36" y="2835747"/>
            <a:ext cx="349567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11" y="2835746"/>
            <a:ext cx="3643737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15" y="5150321"/>
            <a:ext cx="4812599" cy="1528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830"/>
          <a:stretch/>
        </p:blipFill>
        <p:spPr>
          <a:xfrm>
            <a:off x="5639014" y="5150320"/>
            <a:ext cx="2841840" cy="1528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102" y="2141620"/>
            <a:ext cx="3788813" cy="45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Preparing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971764" cy="14464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Document the need, part II: Why should they help you?</a:t>
            </a:r>
          </a:p>
          <a:p>
            <a:r>
              <a:rPr lang="en-US" dirty="0">
                <a:hlinkClick r:id="rId2"/>
              </a:rPr>
              <a:t>http://factfinder.census.gov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www.efc.sog.unc.edu/reslib/item/georgia-water-and-wastewater-rates-dashboard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085" y="3024938"/>
            <a:ext cx="4451434" cy="364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287" r="1381" b="3471"/>
          <a:stretch/>
        </p:blipFill>
        <p:spPr>
          <a:xfrm>
            <a:off x="680321" y="3783322"/>
            <a:ext cx="6472989" cy="28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Preparing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narrative(s).</a:t>
            </a:r>
          </a:p>
          <a:p>
            <a:endParaRPr lang="en-US" dirty="0"/>
          </a:p>
          <a:p>
            <a:r>
              <a:rPr lang="en-US" dirty="0" smtClean="0"/>
              <a:t>You have to sell your project and your community.</a:t>
            </a:r>
          </a:p>
          <a:p>
            <a:r>
              <a:rPr lang="en-US" dirty="0" smtClean="0"/>
              <a:t>Think and write logically.</a:t>
            </a:r>
          </a:p>
          <a:p>
            <a:pPr lvl="1"/>
            <a:r>
              <a:rPr lang="en-US" dirty="0" smtClean="0"/>
              <a:t>Build an argument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sym typeface="Wingdings" panose="05000000000000000000" pitchFamily="2" charset="2"/>
              </a:rPr>
              <a:t>BC$</a:t>
            </a:r>
          </a:p>
          <a:p>
            <a:r>
              <a:rPr lang="en-US" dirty="0" smtClean="0"/>
              <a:t>Be clear, consistent and focused.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Submit!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075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Review thoroughly before submitting.</a:t>
            </a:r>
          </a:p>
          <a:p>
            <a:pPr lvl="1"/>
            <a:r>
              <a:rPr lang="en-US" dirty="0" smtClean="0"/>
              <a:t>A peer review is recommended.</a:t>
            </a:r>
          </a:p>
          <a:p>
            <a:r>
              <a:rPr lang="en-US" dirty="0" smtClean="0"/>
              <a:t>Is the application complete? </a:t>
            </a:r>
          </a:p>
          <a:p>
            <a:pPr lvl="1"/>
            <a:r>
              <a:rPr lang="en-US" dirty="0" smtClean="0"/>
              <a:t>Any blank spots?</a:t>
            </a:r>
          </a:p>
          <a:p>
            <a:pPr lvl="1"/>
            <a:r>
              <a:rPr lang="en-US" dirty="0" smtClean="0"/>
              <a:t>All forms/files attached?</a:t>
            </a:r>
          </a:p>
          <a:p>
            <a:pPr lvl="1"/>
            <a:r>
              <a:rPr lang="en-US" dirty="0" smtClean="0"/>
              <a:t>All signatures in place?</a:t>
            </a:r>
          </a:p>
          <a:p>
            <a:r>
              <a:rPr lang="en-US" dirty="0" smtClean="0"/>
              <a:t>Do the numbers match up?</a:t>
            </a:r>
          </a:p>
          <a:p>
            <a:r>
              <a:rPr lang="en-US" dirty="0" smtClean="0"/>
              <a:t>Make copies and review copies if necessary.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SUBMIT EARLY! ANYTHING THAT CAN GO WRONG, WILL.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Administration &amp; Closeout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Your New Grant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Steps:</a:t>
            </a:r>
          </a:p>
          <a:p>
            <a:pPr lvl="1"/>
            <a:r>
              <a:rPr lang="en-US" dirty="0" smtClean="0"/>
              <a:t>Get organized.</a:t>
            </a:r>
          </a:p>
          <a:p>
            <a:pPr lvl="1"/>
            <a:r>
              <a:rPr lang="en-US" dirty="0" smtClean="0"/>
              <a:t>Review required elements, deliverables, and regulations.</a:t>
            </a:r>
          </a:p>
          <a:p>
            <a:pPr lvl="1"/>
            <a:r>
              <a:rPr lang="en-US" dirty="0" smtClean="0"/>
              <a:t>Develop a plan to finish on time and on budget.</a:t>
            </a:r>
          </a:p>
          <a:p>
            <a:pPr lvl="2"/>
            <a:r>
              <a:rPr lang="en-US" dirty="0" smtClean="0"/>
              <a:t>Identify major milestones and who is responsible for getting you there.</a:t>
            </a:r>
          </a:p>
          <a:p>
            <a:pPr lvl="2"/>
            <a:r>
              <a:rPr lang="en-US" dirty="0" smtClean="0"/>
              <a:t>Save time for monitoring, reviews, as necessary.</a:t>
            </a:r>
          </a:p>
          <a:p>
            <a:pPr lvl="1"/>
            <a:r>
              <a:rPr lang="en-US" dirty="0" smtClean="0"/>
              <a:t>Review this plan regularly.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Regional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683569" cy="4205229"/>
          </a:xfrm>
        </p:spPr>
        <p:txBody>
          <a:bodyPr/>
          <a:lstStyle/>
          <a:p>
            <a:r>
              <a:rPr lang="en-US" dirty="0" smtClean="0"/>
              <a:t>Currently 12 Regional Commissions in the State of Georgia.</a:t>
            </a:r>
          </a:p>
          <a:p>
            <a:pPr lvl="1"/>
            <a:r>
              <a:rPr lang="en-US" dirty="0" smtClean="0"/>
              <a:t>Have been called APDCs, RDCs</a:t>
            </a:r>
          </a:p>
          <a:p>
            <a:r>
              <a:rPr lang="en-US" dirty="0" smtClean="0"/>
              <a:t>Creation of the local governments, authorized by the State of Georgia under O.C.G.A. § 50-8-32.</a:t>
            </a:r>
          </a:p>
          <a:p>
            <a:r>
              <a:rPr lang="en-US" dirty="0" smtClean="0"/>
              <a:t>Mission: advance efficient and effective service provision for local governments.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72" y="2336872"/>
            <a:ext cx="3718709" cy="42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Your New Grant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relationships</a:t>
            </a:r>
          </a:p>
          <a:p>
            <a:pPr lvl="1"/>
            <a:r>
              <a:rPr lang="en-US" dirty="0" smtClean="0"/>
              <a:t>Know your grantor. They want you to be successful.</a:t>
            </a:r>
          </a:p>
          <a:p>
            <a:pPr lvl="1"/>
            <a:r>
              <a:rPr lang="en-US" dirty="0" smtClean="0"/>
              <a:t>Understand program goals – what do you need to get out of the grant?</a:t>
            </a:r>
          </a:p>
          <a:p>
            <a:r>
              <a:rPr lang="en-US" dirty="0" smtClean="0"/>
              <a:t>Things change.</a:t>
            </a:r>
          </a:p>
          <a:p>
            <a:pPr lvl="1"/>
            <a:r>
              <a:rPr lang="en-US" dirty="0" smtClean="0"/>
              <a:t>Ask permission if you need to change your scope of work.</a:t>
            </a:r>
          </a:p>
          <a:p>
            <a:pPr lvl="1"/>
            <a:r>
              <a:rPr lang="en-US" dirty="0" smtClean="0"/>
              <a:t>Grants should be win-win for grantor and grantee.</a:t>
            </a:r>
          </a:p>
          <a:p>
            <a:r>
              <a:rPr lang="en-US" dirty="0" smtClean="0"/>
              <a:t>Communicate regularly with project partners.</a:t>
            </a:r>
          </a:p>
          <a:p>
            <a:pPr lvl="1"/>
            <a:r>
              <a:rPr lang="en-US" dirty="0" smtClean="0"/>
              <a:t>Keep your team in the loop.</a:t>
            </a:r>
          </a:p>
        </p:txBody>
      </p:sp>
    </p:spTree>
    <p:extLst>
      <p:ext uri="{BB962C8B-B14F-4D97-AF65-F5344CB8AC3E}">
        <p14:creationId xmlns:p14="http://schemas.microsoft.com/office/powerpoint/2010/main" val="38334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 Your New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up-to-date on grant regulations.</a:t>
            </a:r>
          </a:p>
          <a:p>
            <a:r>
              <a:rPr lang="en-US" dirty="0" smtClean="0"/>
              <a:t>Review reporting deadlines and describe your progress honestly.</a:t>
            </a:r>
          </a:p>
          <a:p>
            <a:r>
              <a:rPr lang="en-US" dirty="0" smtClean="0"/>
              <a:t>Do what you said you would do in the application. </a:t>
            </a:r>
            <a:r>
              <a:rPr lang="en-US" dirty="0"/>
              <a:t>I</a:t>
            </a:r>
            <a:r>
              <a:rPr lang="en-US" dirty="0" smtClean="0"/>
              <a:t>f you can’t, amend the project scope.</a:t>
            </a:r>
          </a:p>
          <a:p>
            <a:r>
              <a:rPr lang="en-US" dirty="0" smtClean="0"/>
              <a:t>Document, document, document!</a:t>
            </a:r>
          </a:p>
          <a:p>
            <a:pPr lvl="1"/>
            <a:r>
              <a:rPr lang="en-US" dirty="0" smtClean="0"/>
              <a:t>Are you required to do something?</a:t>
            </a:r>
          </a:p>
          <a:p>
            <a:pPr lvl="2"/>
            <a:r>
              <a:rPr lang="en-US" dirty="0" smtClean="0"/>
              <a:t>Be able to prove that you did it.</a:t>
            </a:r>
          </a:p>
          <a:p>
            <a:r>
              <a:rPr lang="en-US" dirty="0" smtClean="0"/>
              <a:t>Make sure you stay eligible.</a:t>
            </a:r>
          </a:p>
          <a:p>
            <a:pPr lvl="1"/>
            <a:r>
              <a:rPr lang="en-US" dirty="0" smtClean="0"/>
              <a:t>This can include more reports than just grant-related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Closeout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27043"/>
          </a:xfrm>
        </p:spPr>
        <p:txBody>
          <a:bodyPr/>
          <a:lstStyle/>
          <a:p>
            <a:r>
              <a:rPr lang="en-US" dirty="0" smtClean="0"/>
              <a:t>Congrats! You’re (almost) done!</a:t>
            </a:r>
          </a:p>
          <a:p>
            <a:endParaRPr lang="en-US" dirty="0"/>
          </a:p>
          <a:p>
            <a:r>
              <a:rPr lang="en-US" dirty="0" smtClean="0"/>
              <a:t>Continue to document and compile all necessary files that you’ve acquired throughout the administration process.</a:t>
            </a:r>
          </a:p>
          <a:p>
            <a:r>
              <a:rPr lang="en-US" dirty="0" smtClean="0"/>
              <a:t>Review monitoring requirements and any continued use provisions.</a:t>
            </a:r>
          </a:p>
          <a:p>
            <a:r>
              <a:rPr lang="en-US" dirty="0" smtClean="0"/>
              <a:t>Save essential files in compliance with the applicable state records retention guidelines.</a:t>
            </a:r>
          </a:p>
          <a:p>
            <a:r>
              <a:rPr lang="en-US" dirty="0" smtClean="0"/>
              <a:t>If sensitive materials can be discarded, shred appropriately.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467816" cy="3702980"/>
          </a:xfrm>
        </p:spPr>
        <p:txBody>
          <a:bodyPr>
            <a:normAutofit/>
          </a:bodyPr>
          <a:lstStyle/>
          <a:p>
            <a:r>
              <a:rPr lang="en-US" dirty="0" smtClean="0"/>
              <a:t>Now that you’ve received and utilized your grant funds, invest in comprehensive community planning.</a:t>
            </a:r>
          </a:p>
          <a:p>
            <a:pPr lvl="1"/>
            <a:r>
              <a:rPr lang="en-US" dirty="0" smtClean="0"/>
              <a:t>Know your capacity for growth and let your infrastructure inform growth.</a:t>
            </a:r>
          </a:p>
          <a:p>
            <a:pPr lvl="1"/>
            <a:r>
              <a:rPr lang="en-US" dirty="0" smtClean="0"/>
              <a:t>Inspect and maintain your new infrastructure frequently and consistency.</a:t>
            </a:r>
          </a:p>
          <a:p>
            <a:r>
              <a:rPr lang="en-US" dirty="0" smtClean="0"/>
              <a:t>You WILL be able to head off some issues completely with a bit of proactive thinking.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Maintenance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37" y="2799013"/>
            <a:ext cx="4146045" cy="27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Contact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Greg Boike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Senior Government Services Specialist</a:t>
            </a:r>
          </a:p>
          <a:p>
            <a:pPr marL="0" indent="0" algn="ctr">
              <a:buNone/>
            </a:pPr>
            <a:r>
              <a:rPr lang="en-US" dirty="0" smtClean="0"/>
              <a:t>Middle Georgia Regional Commission</a:t>
            </a:r>
          </a:p>
          <a:p>
            <a:pPr marL="0" indent="0" algn="ctr">
              <a:buNone/>
            </a:pPr>
            <a:r>
              <a:rPr lang="en-US" dirty="0" smtClean="0"/>
              <a:t>478-751-6160 | </a:t>
            </a:r>
            <a:r>
              <a:rPr lang="en-US" u="sng" smtClean="0"/>
              <a:t>gboike@mg-rc.org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3267" y="2548203"/>
            <a:ext cx="10052507" cy="3105139"/>
            <a:chOff x="683267" y="2548203"/>
            <a:chExt cx="10052507" cy="3105139"/>
          </a:xfrm>
          <a:solidFill>
            <a:schemeClr val="accent6"/>
          </a:solidFill>
        </p:grpSpPr>
        <p:sp>
          <p:nvSpPr>
            <p:cNvPr id="7" name="Freeform 6"/>
            <p:cNvSpPr/>
            <p:nvPr/>
          </p:nvSpPr>
          <p:spPr>
            <a:xfrm>
              <a:off x="693647" y="2550293"/>
              <a:ext cx="2337792" cy="1442244"/>
            </a:xfrm>
            <a:custGeom>
              <a:avLst/>
              <a:gdLst>
                <a:gd name="connsiteX0" fmla="*/ 0 w 2337792"/>
                <a:gd name="connsiteY0" fmla="*/ 0 h 1442244"/>
                <a:gd name="connsiteX1" fmla="*/ 2337792 w 2337792"/>
                <a:gd name="connsiteY1" fmla="*/ 0 h 1442244"/>
                <a:gd name="connsiteX2" fmla="*/ 2337792 w 2337792"/>
                <a:gd name="connsiteY2" fmla="*/ 1442244 h 1442244"/>
                <a:gd name="connsiteX3" fmla="*/ 0 w 2337792"/>
                <a:gd name="connsiteY3" fmla="*/ 1442244 h 1442244"/>
                <a:gd name="connsiteX4" fmla="*/ 0 w 2337792"/>
                <a:gd name="connsiteY4" fmla="*/ 0 h 144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42244">
                  <a:moveTo>
                    <a:pt x="0" y="0"/>
                  </a:moveTo>
                  <a:lnTo>
                    <a:pt x="2337792" y="0"/>
                  </a:lnTo>
                  <a:lnTo>
                    <a:pt x="2337792" y="1442244"/>
                  </a:lnTo>
                  <a:lnTo>
                    <a:pt x="0" y="144224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Aging Services</a:t>
              </a: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54839" y="2558596"/>
              <a:ext cx="2337792" cy="1470158"/>
            </a:xfrm>
            <a:custGeom>
              <a:avLst/>
              <a:gdLst>
                <a:gd name="connsiteX0" fmla="*/ 0 w 2337792"/>
                <a:gd name="connsiteY0" fmla="*/ 0 h 1470158"/>
                <a:gd name="connsiteX1" fmla="*/ 2337792 w 2337792"/>
                <a:gd name="connsiteY1" fmla="*/ 0 h 1470158"/>
                <a:gd name="connsiteX2" fmla="*/ 2337792 w 2337792"/>
                <a:gd name="connsiteY2" fmla="*/ 1470158 h 1470158"/>
                <a:gd name="connsiteX3" fmla="*/ 0 w 2337792"/>
                <a:gd name="connsiteY3" fmla="*/ 1470158 h 1470158"/>
                <a:gd name="connsiteX4" fmla="*/ 0 w 2337792"/>
                <a:gd name="connsiteY4" fmla="*/ 0 h 147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70158">
                  <a:moveTo>
                    <a:pt x="0" y="0"/>
                  </a:moveTo>
                  <a:lnTo>
                    <a:pt x="2337792" y="0"/>
                  </a:lnTo>
                  <a:lnTo>
                    <a:pt x="2337792" y="1470158"/>
                  </a:lnTo>
                  <a:lnTo>
                    <a:pt x="0" y="147015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Technology Services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826410" y="2558596"/>
              <a:ext cx="2337792" cy="1446424"/>
            </a:xfrm>
            <a:custGeom>
              <a:avLst/>
              <a:gdLst>
                <a:gd name="connsiteX0" fmla="*/ 0 w 2337792"/>
                <a:gd name="connsiteY0" fmla="*/ 0 h 1446424"/>
                <a:gd name="connsiteX1" fmla="*/ 2337792 w 2337792"/>
                <a:gd name="connsiteY1" fmla="*/ 0 h 1446424"/>
                <a:gd name="connsiteX2" fmla="*/ 2337792 w 2337792"/>
                <a:gd name="connsiteY2" fmla="*/ 1446424 h 1446424"/>
                <a:gd name="connsiteX3" fmla="*/ 0 w 2337792"/>
                <a:gd name="connsiteY3" fmla="*/ 1446424 h 1446424"/>
                <a:gd name="connsiteX4" fmla="*/ 0 w 2337792"/>
                <a:gd name="connsiteY4" fmla="*/ 0 h 144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46424">
                  <a:moveTo>
                    <a:pt x="0" y="0"/>
                  </a:moveTo>
                  <a:lnTo>
                    <a:pt x="2337792" y="0"/>
                  </a:lnTo>
                  <a:lnTo>
                    <a:pt x="2337792" y="1446424"/>
                  </a:lnTo>
                  <a:lnTo>
                    <a:pt x="0" y="144642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Local Government Assistance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397982" y="2548203"/>
              <a:ext cx="2337792" cy="1467212"/>
            </a:xfrm>
            <a:custGeom>
              <a:avLst/>
              <a:gdLst>
                <a:gd name="connsiteX0" fmla="*/ 0 w 2337792"/>
                <a:gd name="connsiteY0" fmla="*/ 0 h 1467212"/>
                <a:gd name="connsiteX1" fmla="*/ 2337792 w 2337792"/>
                <a:gd name="connsiteY1" fmla="*/ 0 h 1467212"/>
                <a:gd name="connsiteX2" fmla="*/ 2337792 w 2337792"/>
                <a:gd name="connsiteY2" fmla="*/ 1467212 h 1467212"/>
                <a:gd name="connsiteX3" fmla="*/ 0 w 2337792"/>
                <a:gd name="connsiteY3" fmla="*/ 1467212 h 1467212"/>
                <a:gd name="connsiteX4" fmla="*/ 0 w 2337792"/>
                <a:gd name="connsiteY4" fmla="*/ 0 h 14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67212">
                  <a:moveTo>
                    <a:pt x="0" y="0"/>
                  </a:moveTo>
                  <a:lnTo>
                    <a:pt x="2337792" y="0"/>
                  </a:lnTo>
                  <a:lnTo>
                    <a:pt x="2337792" y="1467212"/>
                  </a:lnTo>
                  <a:lnTo>
                    <a:pt x="0" y="146721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Workforce Development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3267" y="4250667"/>
              <a:ext cx="2337792" cy="1402675"/>
            </a:xfrm>
            <a:custGeom>
              <a:avLst/>
              <a:gdLst>
                <a:gd name="connsiteX0" fmla="*/ 0 w 2337792"/>
                <a:gd name="connsiteY0" fmla="*/ 0 h 1402675"/>
                <a:gd name="connsiteX1" fmla="*/ 2337792 w 2337792"/>
                <a:gd name="connsiteY1" fmla="*/ 0 h 1402675"/>
                <a:gd name="connsiteX2" fmla="*/ 2337792 w 2337792"/>
                <a:gd name="connsiteY2" fmla="*/ 1402675 h 1402675"/>
                <a:gd name="connsiteX3" fmla="*/ 0 w 2337792"/>
                <a:gd name="connsiteY3" fmla="*/ 1402675 h 1402675"/>
                <a:gd name="connsiteX4" fmla="*/ 0 w 2337792"/>
                <a:gd name="connsiteY4" fmla="*/ 0 h 14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02675">
                  <a:moveTo>
                    <a:pt x="0" y="0"/>
                  </a:moveTo>
                  <a:lnTo>
                    <a:pt x="2337792" y="0"/>
                  </a:lnTo>
                  <a:lnTo>
                    <a:pt x="2337792" y="1402675"/>
                  </a:lnTo>
                  <a:lnTo>
                    <a:pt x="0" y="1402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Planning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54839" y="4250667"/>
              <a:ext cx="2337792" cy="1402675"/>
            </a:xfrm>
            <a:custGeom>
              <a:avLst/>
              <a:gdLst>
                <a:gd name="connsiteX0" fmla="*/ 0 w 2337792"/>
                <a:gd name="connsiteY0" fmla="*/ 0 h 1402675"/>
                <a:gd name="connsiteX1" fmla="*/ 2337792 w 2337792"/>
                <a:gd name="connsiteY1" fmla="*/ 0 h 1402675"/>
                <a:gd name="connsiteX2" fmla="*/ 2337792 w 2337792"/>
                <a:gd name="connsiteY2" fmla="*/ 1402675 h 1402675"/>
                <a:gd name="connsiteX3" fmla="*/ 0 w 2337792"/>
                <a:gd name="connsiteY3" fmla="*/ 1402675 h 1402675"/>
                <a:gd name="connsiteX4" fmla="*/ 0 w 2337792"/>
                <a:gd name="connsiteY4" fmla="*/ 0 h 14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02675">
                  <a:moveTo>
                    <a:pt x="0" y="0"/>
                  </a:moveTo>
                  <a:lnTo>
                    <a:pt x="2337792" y="0"/>
                  </a:lnTo>
                  <a:lnTo>
                    <a:pt x="2337792" y="1402675"/>
                  </a:lnTo>
                  <a:lnTo>
                    <a:pt x="0" y="1402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Transportation</a:t>
              </a:r>
              <a:endParaRPr lang="en-US" sz="2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26410" y="4250667"/>
              <a:ext cx="2337792" cy="1402675"/>
            </a:xfrm>
            <a:custGeom>
              <a:avLst/>
              <a:gdLst>
                <a:gd name="connsiteX0" fmla="*/ 0 w 2337792"/>
                <a:gd name="connsiteY0" fmla="*/ 0 h 1402675"/>
                <a:gd name="connsiteX1" fmla="*/ 2337792 w 2337792"/>
                <a:gd name="connsiteY1" fmla="*/ 0 h 1402675"/>
                <a:gd name="connsiteX2" fmla="*/ 2337792 w 2337792"/>
                <a:gd name="connsiteY2" fmla="*/ 1402675 h 1402675"/>
                <a:gd name="connsiteX3" fmla="*/ 0 w 2337792"/>
                <a:gd name="connsiteY3" fmla="*/ 1402675 h 1402675"/>
                <a:gd name="connsiteX4" fmla="*/ 0 w 2337792"/>
                <a:gd name="connsiteY4" fmla="*/ 0 h 14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02675">
                  <a:moveTo>
                    <a:pt x="0" y="0"/>
                  </a:moveTo>
                  <a:lnTo>
                    <a:pt x="2337792" y="0"/>
                  </a:lnTo>
                  <a:lnTo>
                    <a:pt x="2337792" y="1402675"/>
                  </a:lnTo>
                  <a:lnTo>
                    <a:pt x="0" y="1402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Economic Development</a:t>
              </a:r>
              <a:endParaRPr lang="en-US" sz="2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7982" y="4250667"/>
              <a:ext cx="2337792" cy="1402675"/>
            </a:xfrm>
            <a:custGeom>
              <a:avLst/>
              <a:gdLst>
                <a:gd name="connsiteX0" fmla="*/ 0 w 2337792"/>
                <a:gd name="connsiteY0" fmla="*/ 0 h 1402675"/>
                <a:gd name="connsiteX1" fmla="*/ 2337792 w 2337792"/>
                <a:gd name="connsiteY1" fmla="*/ 0 h 1402675"/>
                <a:gd name="connsiteX2" fmla="*/ 2337792 w 2337792"/>
                <a:gd name="connsiteY2" fmla="*/ 1402675 h 1402675"/>
                <a:gd name="connsiteX3" fmla="*/ 0 w 2337792"/>
                <a:gd name="connsiteY3" fmla="*/ 1402675 h 1402675"/>
                <a:gd name="connsiteX4" fmla="*/ 0 w 2337792"/>
                <a:gd name="connsiteY4" fmla="*/ 0 h 14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792" h="1402675">
                  <a:moveTo>
                    <a:pt x="0" y="0"/>
                  </a:moveTo>
                  <a:lnTo>
                    <a:pt x="2337792" y="0"/>
                  </a:lnTo>
                  <a:lnTo>
                    <a:pt x="2337792" y="1402675"/>
                  </a:lnTo>
                  <a:lnTo>
                    <a:pt x="0" y="14026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Georgia Small Business Loans (GSBL)</a:t>
              </a:r>
              <a:endParaRPr lang="en-US" sz="2400" kern="12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7" y="846856"/>
            <a:ext cx="9574376" cy="10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Preparation &amp;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347946" cy="3766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you even consider applying for grants, invest in comprehensive community planning.</a:t>
            </a:r>
          </a:p>
          <a:p>
            <a:r>
              <a:rPr lang="en-US" dirty="0" smtClean="0"/>
              <a:t>You may be able to head off some issues completely with a bit of proactive thinking.</a:t>
            </a:r>
          </a:p>
          <a:p>
            <a:r>
              <a:rPr lang="en-US" dirty="0" smtClean="0"/>
              <a:t>If not, you can at least plan for future needs. Set aside funds or acknowledge your need for grants.</a:t>
            </a:r>
          </a:p>
          <a:p>
            <a:r>
              <a:rPr lang="en-US" dirty="0" smtClean="0"/>
              <a:t>Consider designations like </a:t>
            </a:r>
            <a:r>
              <a:rPr lang="en-US" dirty="0" err="1" smtClean="0"/>
              <a:t>PlanFirst</a:t>
            </a:r>
            <a:r>
              <a:rPr lang="en-US" dirty="0" smtClean="0"/>
              <a:t> or </a:t>
            </a:r>
            <a:r>
              <a:rPr lang="en-US" dirty="0" err="1" smtClean="0"/>
              <a:t>WaterFirst</a:t>
            </a:r>
            <a:r>
              <a:rPr lang="en-US" dirty="0" smtClean="0"/>
              <a:t> to gain preferences for later grant/loan applications.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0: Planning</a:t>
            </a:r>
            <a:endParaRPr lang="en-US" dirty="0"/>
          </a:p>
        </p:txBody>
      </p:sp>
      <p:pic>
        <p:nvPicPr>
          <p:cNvPr id="2052" name="Picture 4" descr="http://water.usgs.gov/edu/pictures/impervi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211" r="3127" b="3300"/>
          <a:stretch/>
        </p:blipFill>
        <p:spPr bwMode="auto">
          <a:xfrm>
            <a:off x="6504234" y="2882937"/>
            <a:ext cx="3789948" cy="25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7050"/>
          </a:xfrm>
        </p:spPr>
        <p:txBody>
          <a:bodyPr/>
          <a:lstStyle/>
          <a:p>
            <a:r>
              <a:rPr lang="en-US" dirty="0" smtClean="0"/>
              <a:t>Select your project.</a:t>
            </a:r>
          </a:p>
          <a:p>
            <a:pPr lvl="1"/>
            <a:r>
              <a:rPr lang="en-US" dirty="0" smtClean="0"/>
              <a:t>Identify a clear need that exists for your community.</a:t>
            </a:r>
          </a:p>
          <a:p>
            <a:pPr lvl="1"/>
            <a:r>
              <a:rPr lang="en-US" dirty="0" smtClean="0"/>
              <a:t>Grant funding may not cover exactly what you need.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/>
              <a:t>your </a:t>
            </a:r>
            <a:r>
              <a:rPr lang="en-US" dirty="0" smtClean="0"/>
              <a:t>grant.</a:t>
            </a:r>
            <a:endParaRPr lang="en-US" dirty="0"/>
          </a:p>
          <a:p>
            <a:pPr lvl="1"/>
            <a:r>
              <a:rPr lang="en-US" dirty="0" smtClean="0"/>
              <a:t>Money is available for your community.</a:t>
            </a:r>
            <a:endParaRPr lang="en-US" dirty="0"/>
          </a:p>
          <a:p>
            <a:pPr lvl="1"/>
            <a:r>
              <a:rPr lang="en-US" dirty="0" smtClean="0"/>
              <a:t>You still need to justify why you should get it.</a:t>
            </a:r>
          </a:p>
          <a:p>
            <a:pPr lvl="1"/>
            <a:endParaRPr lang="en-US" dirty="0"/>
          </a:p>
          <a:p>
            <a:r>
              <a:rPr lang="en-US" dirty="0" smtClean="0"/>
              <a:t>Get your key players on board early.</a:t>
            </a:r>
          </a:p>
          <a:p>
            <a:r>
              <a:rPr lang="en-US" dirty="0" smtClean="0"/>
              <a:t>Check for possible alternatives, if necessary.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1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76640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find grants?</a:t>
            </a:r>
          </a:p>
          <a:p>
            <a:pPr lvl="1"/>
            <a:r>
              <a:rPr lang="en-US" dirty="0" smtClean="0"/>
              <a:t>Mailing lists (esp. state/federal agencies)</a:t>
            </a:r>
          </a:p>
          <a:p>
            <a:pPr lvl="1"/>
            <a:r>
              <a:rPr lang="en-US" dirty="0" smtClean="0"/>
              <a:t>Personal relationships</a:t>
            </a:r>
          </a:p>
          <a:p>
            <a:pPr lvl="2"/>
            <a:r>
              <a:rPr lang="en-US" dirty="0" smtClean="0"/>
              <a:t>Representatives &amp; Senators</a:t>
            </a:r>
          </a:p>
          <a:p>
            <a:pPr lvl="2"/>
            <a:r>
              <a:rPr lang="en-US" dirty="0" smtClean="0"/>
              <a:t>Mayors, Councilmembers, &amp; Commissioners</a:t>
            </a:r>
          </a:p>
          <a:p>
            <a:pPr lvl="2"/>
            <a:r>
              <a:rPr lang="en-US" dirty="0" smtClean="0"/>
              <a:t>Department </a:t>
            </a:r>
            <a:r>
              <a:rPr lang="en-US" dirty="0"/>
              <a:t>h</a:t>
            </a:r>
            <a:r>
              <a:rPr lang="en-US" dirty="0" smtClean="0"/>
              <a:t>eads</a:t>
            </a:r>
          </a:p>
          <a:p>
            <a:pPr lvl="2"/>
            <a:r>
              <a:rPr lang="en-US" dirty="0" smtClean="0"/>
              <a:t>Funding partners</a:t>
            </a:r>
          </a:p>
          <a:p>
            <a:pPr lvl="1"/>
            <a:r>
              <a:rPr lang="en-US" dirty="0" smtClean="0"/>
              <a:t>Catalogue of Federal Domestic Assistance &amp; Grants.gov</a:t>
            </a:r>
          </a:p>
          <a:p>
            <a:pPr lvl="1"/>
            <a:r>
              <a:rPr lang="en-US" dirty="0" smtClean="0"/>
              <a:t>Webinars, esp. of professional organizations</a:t>
            </a:r>
          </a:p>
          <a:p>
            <a:pPr lvl="1"/>
            <a:r>
              <a:rPr lang="en-US" dirty="0" smtClean="0"/>
              <a:t>Regional Commissions &amp; other </a:t>
            </a:r>
            <a:r>
              <a:rPr lang="en-US" dirty="0"/>
              <a:t>g</a:t>
            </a:r>
            <a:r>
              <a:rPr lang="en-US" dirty="0" smtClean="0"/>
              <a:t>rant </a:t>
            </a:r>
            <a:r>
              <a:rPr lang="en-US" dirty="0"/>
              <a:t>w</a:t>
            </a:r>
            <a:r>
              <a:rPr lang="en-US" dirty="0" smtClean="0"/>
              <a:t>riters</a:t>
            </a:r>
          </a:p>
          <a:p>
            <a:pPr lvl="1"/>
            <a:r>
              <a:rPr lang="en-US" dirty="0" smtClean="0"/>
              <a:t>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Grants/Loans: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19526"/>
            <a:ext cx="9758089" cy="4194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/>
              <a:t>Community Development Block Grants</a:t>
            </a:r>
          </a:p>
          <a:p>
            <a:pPr lvl="1">
              <a:defRPr/>
            </a:pPr>
            <a:r>
              <a:rPr lang="en-US" altLang="en-US" sz="1600" dirty="0"/>
              <a:t>Regular Round Competition </a:t>
            </a:r>
            <a:r>
              <a:rPr lang="en-US" altLang="en-US" sz="1600" dirty="0" smtClean="0"/>
              <a:t>(Open to non-HUD Entitlement </a:t>
            </a:r>
            <a:r>
              <a:rPr lang="en-US" altLang="en-US" sz="1600" dirty="0"/>
              <a:t>Communities)</a:t>
            </a:r>
          </a:p>
          <a:p>
            <a:pPr lvl="2">
              <a:defRPr/>
            </a:pPr>
            <a:r>
              <a:rPr lang="en-US" altLang="en-US" sz="1000" dirty="0"/>
              <a:t>Up to $500,000 in grant funding.</a:t>
            </a:r>
          </a:p>
          <a:p>
            <a:pPr lvl="2">
              <a:defRPr/>
            </a:pPr>
            <a:r>
              <a:rPr lang="en-US" altLang="en-US" sz="1000" dirty="0"/>
              <a:t>5 percent match on award amounts above $300,000.</a:t>
            </a:r>
          </a:p>
          <a:p>
            <a:pPr lvl="2">
              <a:defRPr/>
            </a:pPr>
            <a:r>
              <a:rPr lang="en-US" altLang="en-US" sz="1000" dirty="0"/>
              <a:t>Benefit to individuals who are low-to-moderate income.</a:t>
            </a:r>
          </a:p>
          <a:p>
            <a:pPr>
              <a:defRPr/>
            </a:pPr>
            <a:r>
              <a:rPr lang="en-US" altLang="en-US" sz="2000" dirty="0"/>
              <a:t>United States Department of Agriculture</a:t>
            </a:r>
          </a:p>
          <a:p>
            <a:pPr lvl="1">
              <a:defRPr/>
            </a:pPr>
            <a:r>
              <a:rPr lang="en-US" altLang="en-US" sz="1600" dirty="0"/>
              <a:t>Rural </a:t>
            </a:r>
            <a:r>
              <a:rPr lang="en-US" altLang="en-US" sz="1600" dirty="0" smtClean="0"/>
              <a:t>Development (Open to rural communities served by USDA)</a:t>
            </a:r>
            <a:endParaRPr lang="en-US" altLang="en-US" sz="1600" dirty="0"/>
          </a:p>
          <a:p>
            <a:pPr lvl="2">
              <a:defRPr/>
            </a:pPr>
            <a:r>
              <a:rPr lang="en-US" altLang="en-US" sz="1000" dirty="0"/>
              <a:t>Mixture of grant and loan funding (based on need).</a:t>
            </a:r>
          </a:p>
          <a:p>
            <a:pPr lvl="2">
              <a:defRPr/>
            </a:pPr>
            <a:r>
              <a:rPr lang="en-US" altLang="en-US" sz="1000" dirty="0"/>
              <a:t>For rural communities (fewer than 10,000 people).</a:t>
            </a:r>
          </a:p>
          <a:p>
            <a:pPr lvl="2">
              <a:defRPr/>
            </a:pPr>
            <a:r>
              <a:rPr lang="en-US" altLang="en-US" sz="1000" dirty="0"/>
              <a:t>40-year low-interest loan repayment period.</a:t>
            </a:r>
          </a:p>
          <a:p>
            <a:pPr>
              <a:defRPr/>
            </a:pPr>
            <a:r>
              <a:rPr lang="en-US" altLang="en-US" sz="2000" dirty="0"/>
              <a:t>Georgia Environmental Finance Authority</a:t>
            </a:r>
          </a:p>
          <a:p>
            <a:pPr lvl="1">
              <a:defRPr/>
            </a:pPr>
            <a:r>
              <a:rPr lang="en-US" altLang="en-US" sz="1600" dirty="0"/>
              <a:t>Georgia Fund</a:t>
            </a:r>
          </a:p>
          <a:p>
            <a:pPr lvl="2">
              <a:defRPr/>
            </a:pPr>
            <a:r>
              <a:rPr lang="en-US" altLang="en-US" sz="1000" dirty="0"/>
              <a:t>State loan funding for water and wastewater infrastructure.</a:t>
            </a:r>
          </a:p>
          <a:p>
            <a:pPr lvl="2">
              <a:defRPr/>
            </a:pPr>
            <a:r>
              <a:rPr lang="en-US" altLang="en-US" sz="1000" dirty="0"/>
              <a:t>Up to $3,000,000 in loan funding.</a:t>
            </a:r>
          </a:p>
          <a:p>
            <a:pPr lvl="2">
              <a:defRPr/>
            </a:pPr>
            <a:r>
              <a:rPr lang="en-US" altLang="en-US" sz="1000" dirty="0"/>
              <a:t>20-year low-interest loan repayment period.</a:t>
            </a:r>
          </a:p>
          <a:p>
            <a:endParaRPr lang="en-US" dirty="0"/>
          </a:p>
        </p:txBody>
      </p:sp>
      <p:pic>
        <p:nvPicPr>
          <p:cNvPr id="3074" name="Picture 2" descr="Georgia Environmental Finance Autho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8" y="481918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67" y="3635381"/>
            <a:ext cx="1138526" cy="781424"/>
          </a:xfrm>
          <a:prstGeom prst="rect">
            <a:avLst/>
          </a:prstGeom>
        </p:spPr>
      </p:pic>
      <p:sp>
        <p:nvSpPr>
          <p:cNvPr id="7" name="AutoShape 10" descr="Image result for georgia dc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458" y="2336870"/>
            <a:ext cx="896135" cy="8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670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Determine your eligibility &amp; competitiveness.</a:t>
            </a:r>
            <a:endParaRPr lang="en-US" dirty="0"/>
          </a:p>
          <a:p>
            <a:pPr lvl="1"/>
            <a:r>
              <a:rPr lang="en-US" dirty="0" smtClean="0"/>
              <a:t>i.e. Read the directions.</a:t>
            </a:r>
          </a:p>
          <a:p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What projects does the grant cover?</a:t>
            </a:r>
          </a:p>
          <a:p>
            <a:pPr lvl="1"/>
            <a:r>
              <a:rPr lang="en-US" dirty="0" smtClean="0"/>
              <a:t>Can your agency apply?</a:t>
            </a:r>
          </a:p>
          <a:p>
            <a:r>
              <a:rPr lang="en-US" dirty="0" smtClean="0"/>
              <a:t>Competitiveness</a:t>
            </a:r>
          </a:p>
          <a:p>
            <a:pPr lvl="1"/>
            <a:r>
              <a:rPr lang="en-US" dirty="0" smtClean="0"/>
              <a:t>Does the grant have considerations for special preference?</a:t>
            </a:r>
            <a:endParaRPr lang="en-US" dirty="0"/>
          </a:p>
          <a:p>
            <a:pPr lvl="1"/>
            <a:r>
              <a:rPr lang="en-US" dirty="0" smtClean="0"/>
              <a:t>Do community demographics matter?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YOU WILL WASTE TIME AND MONEY IF YOU DON’T CHECK THIS FIRST!</a:t>
            </a:r>
          </a:p>
        </p:txBody>
      </p:sp>
    </p:spTree>
    <p:extLst>
      <p:ext uri="{BB962C8B-B14F-4D97-AF65-F5344CB8AC3E}">
        <p14:creationId xmlns:p14="http://schemas.microsoft.com/office/powerpoint/2010/main" val="40792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50DCBD58723408BD6A1C0D6F9CBD4" ma:contentTypeVersion="0" ma:contentTypeDescription="Create a new document." ma:contentTypeScope="" ma:versionID="85cbfc8ad21a78c385486d4a41d40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DCCDBA-0480-4446-A9CF-5908EDA15D68}"/>
</file>

<file path=customXml/itemProps2.xml><?xml version="1.0" encoding="utf-8"?>
<ds:datastoreItem xmlns:ds="http://schemas.openxmlformats.org/officeDocument/2006/customXml" ds:itemID="{DE83F4DF-6DD7-4001-BAE2-8451ABAAC835}"/>
</file>

<file path=customXml/itemProps3.xml><?xml version="1.0" encoding="utf-8"?>
<ds:datastoreItem xmlns:ds="http://schemas.openxmlformats.org/officeDocument/2006/customXml" ds:itemID="{DB193C0C-EABF-4DB1-AEDB-8ADC9213F936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3412</TotalTime>
  <Words>1182</Words>
  <Application>Microsoft Office PowerPoint</Application>
  <PresentationFormat>Widescreen</PresentationFormat>
  <Paragraphs>181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Berlin</vt:lpstr>
      <vt:lpstr>Grant Writing and Administration 101</vt:lpstr>
      <vt:lpstr>About the Regional Commissions</vt:lpstr>
      <vt:lpstr>PowerPoint Presentation</vt:lpstr>
      <vt:lpstr>Grant Preparation &amp; Writing</vt:lpstr>
      <vt:lpstr>Step 0: Planning</vt:lpstr>
      <vt:lpstr>Step 1: Getting Started</vt:lpstr>
      <vt:lpstr>Step 1: Getting Started</vt:lpstr>
      <vt:lpstr>Common Grants/Loans:</vt:lpstr>
      <vt:lpstr>Step 1: Getting Started</vt:lpstr>
      <vt:lpstr>Step 1: Getting Started</vt:lpstr>
      <vt:lpstr>Step 2: Preparing the Application</vt:lpstr>
      <vt:lpstr>Step 2: Preparing the Application</vt:lpstr>
      <vt:lpstr>Step 2: Preparing the Application</vt:lpstr>
      <vt:lpstr>Step 2: Preparing the Application</vt:lpstr>
      <vt:lpstr>Step 2: Preparing the Application</vt:lpstr>
      <vt:lpstr>Step 2: Preparing the Application</vt:lpstr>
      <vt:lpstr>Step 3: Submit!</vt:lpstr>
      <vt:lpstr>Grant Administration &amp; Closeout</vt:lpstr>
      <vt:lpstr>Administering Your New Grant</vt:lpstr>
      <vt:lpstr>Administering Your New Grant</vt:lpstr>
      <vt:lpstr>Administering Your New Grant</vt:lpstr>
      <vt:lpstr>Grant Closeout</vt:lpstr>
      <vt:lpstr>Planning &amp; Maintenance</vt:lpstr>
      <vt:lpstr>Questions /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and Administration 101</dc:title>
  <dc:creator>Greg Boike</dc:creator>
  <cp:lastModifiedBy>mfp@uga.edu</cp:lastModifiedBy>
  <cp:revision>33</cp:revision>
  <dcterms:created xsi:type="dcterms:W3CDTF">2016-02-18T21:33:25Z</dcterms:created>
  <dcterms:modified xsi:type="dcterms:W3CDTF">2016-03-07T15:01:32Z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0x01010006650DCBD58723408BD6A1C0D6F9CBD4</vt:lpwstr>
  </property>
</Properties>
</file>