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" y="0"/>
            <a:ext cx="12191994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51" y="340613"/>
            <a:ext cx="1028698" cy="7334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6969" y="395478"/>
            <a:ext cx="873506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iopreferred.gov/BioPreferred/faces/pages/AboutBioPreferred.xhtml" TargetMode="External"/><Relationship Id="rId3" Type="http://schemas.openxmlformats.org/officeDocument/2006/relationships/hyperlink" Target="https://www.govinfo.gov/content/pkg/PLAW-115publ334/pdf/PLAW-115publ334.pdf" TargetMode="External"/><Relationship Id="rId4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940688"/>
            <a:ext cx="508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 b="0">
                <a:latin typeface="Calibri Light"/>
                <a:cs typeface="Calibri Light"/>
              </a:rPr>
              <a:t>.</a:t>
            </a:r>
            <a:endParaRPr sz="8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6635" y="2449042"/>
            <a:ext cx="3538727" cy="3535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9717" y="1100200"/>
            <a:ext cx="1625600" cy="11811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37387"/>
            <a:ext cx="2479675" cy="21852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" y="0"/>
            <a:ext cx="12192000" cy="6858000"/>
            <a:chOff x="5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" y="0"/>
              <a:ext cx="12191994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51" y="340613"/>
              <a:ext cx="1028698" cy="73342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556130" y="486867"/>
            <a:ext cx="9058275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119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Additionally,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these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controls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can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laid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adjacent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each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other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and </a:t>
            </a:r>
            <a:r>
              <a:rPr dirty="0" sz="2400" b="1">
                <a:latin typeface="Calibri"/>
                <a:cs typeface="Calibri"/>
              </a:rPr>
              <a:t>perpendicular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storm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water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flow,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reduce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flow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velocity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soil </a:t>
            </a:r>
            <a:r>
              <a:rPr dirty="0" sz="2400" spc="-10" b="1">
                <a:latin typeface="Calibri"/>
                <a:cs typeface="Calibri"/>
              </a:rPr>
              <a:t>erosion.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latin typeface="Calibri"/>
                <a:cs typeface="Calibri"/>
              </a:rPr>
              <a:t>Switchgrass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Filters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also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used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for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nutrient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management </a:t>
            </a:r>
            <a:r>
              <a:rPr dirty="0" sz="2400" b="1">
                <a:latin typeface="Calibri"/>
                <a:cs typeface="Calibri"/>
              </a:rPr>
              <a:t>protection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filter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water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flow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into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highly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qualified/exceptionally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values watershed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areas..</a:t>
            </a:r>
            <a:endParaRPr sz="2400">
              <a:latin typeface="Calibri"/>
              <a:cs typeface="Calibri"/>
            </a:endParaRPr>
          </a:p>
          <a:p>
            <a:pPr marL="12700" marR="59499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BEG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Group’s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Big</a:t>
            </a:r>
            <a:r>
              <a:rPr dirty="0" sz="2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Switch</a:t>
            </a:r>
            <a:r>
              <a:rPr dirty="0" sz="24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dirty="0" sz="24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Big</a:t>
            </a:r>
            <a:r>
              <a:rPr dirty="0" sz="2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Switch</a:t>
            </a:r>
            <a:r>
              <a:rPr dirty="0" sz="2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erosion/filtration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controls </a:t>
            </a:r>
            <a:r>
              <a:rPr dirty="0" sz="2400" b="1">
                <a:latin typeface="Calibri"/>
                <a:cs typeface="Calibri"/>
              </a:rPr>
              <a:t>come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4,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8,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18,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24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32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inches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diameter.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0479" y="3474719"/>
            <a:ext cx="4511039" cy="33832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285" y="609676"/>
            <a:ext cx="22828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 b="0">
                <a:latin typeface="Calibri Light"/>
                <a:cs typeface="Calibri Light"/>
              </a:rPr>
              <a:t>Questions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908297" y="1707918"/>
            <a:ext cx="4375785" cy="207073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595120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595120" algn="l"/>
              </a:tabLst>
            </a:pPr>
            <a:r>
              <a:rPr dirty="0" sz="2800">
                <a:latin typeface="Calibri"/>
                <a:cs typeface="Calibri"/>
              </a:rPr>
              <a:t>Joe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Greco</a:t>
            </a:r>
            <a:endParaRPr sz="2800">
              <a:latin typeface="Calibri"/>
              <a:cs typeface="Calibri"/>
            </a:endParaRPr>
          </a:p>
          <a:p>
            <a:pPr marL="1618615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618615" algn="l"/>
              </a:tabLst>
            </a:pPr>
            <a:r>
              <a:rPr dirty="0" sz="2800" spc="-10">
                <a:latin typeface="Calibri"/>
                <a:cs typeface="Calibri"/>
              </a:rPr>
              <a:t>President</a:t>
            </a:r>
            <a:endParaRPr sz="2800">
              <a:latin typeface="Calibri"/>
              <a:cs typeface="Calibri"/>
            </a:endParaRPr>
          </a:p>
          <a:p>
            <a:pPr marL="1231900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231900" algn="l"/>
              </a:tabLst>
            </a:pPr>
            <a:r>
              <a:rPr dirty="0" sz="2800">
                <a:latin typeface="Calibri"/>
                <a:cs typeface="Calibri"/>
              </a:rPr>
              <a:t>BEG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Group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LLC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joe@greco.tc(724)</a:t>
            </a:r>
            <a:r>
              <a:rPr dirty="0" u="none" sz="2800" spc="-8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none" sz="2800" spc="-25">
                <a:latin typeface="Calibri"/>
                <a:cs typeface="Calibri"/>
              </a:rPr>
              <a:t>681-</a:t>
            </a:r>
            <a:r>
              <a:rPr dirty="0" u="none" sz="2800" spc="-20">
                <a:latin typeface="Calibri"/>
                <a:cs typeface="Calibri"/>
              </a:rPr>
              <a:t>4414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5115" y="3708082"/>
            <a:ext cx="2461767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88" y="1703273"/>
            <a:ext cx="11266424" cy="51547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2636" y="625855"/>
            <a:ext cx="868743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70"/>
              <a:t> </a:t>
            </a:r>
            <a:r>
              <a:rPr dirty="0"/>
              <a:t>are</a:t>
            </a:r>
            <a:r>
              <a:rPr dirty="0" spc="-65"/>
              <a:t> </a:t>
            </a:r>
            <a:r>
              <a:rPr dirty="0" spc="-10"/>
              <a:t>Biopreferred</a:t>
            </a:r>
            <a:r>
              <a:rPr dirty="0" spc="-70"/>
              <a:t> </a:t>
            </a:r>
            <a:r>
              <a:rPr dirty="0" spc="-10"/>
              <a:t>Erosion/Filtration</a:t>
            </a:r>
            <a:r>
              <a:rPr dirty="0" spc="-90"/>
              <a:t> </a:t>
            </a:r>
            <a:r>
              <a:rPr dirty="0" spc="-10"/>
              <a:t>Controls?</a:t>
            </a:r>
          </a:p>
          <a:p>
            <a:pPr algn="ctr" marL="12700" marR="5080">
              <a:lnSpc>
                <a:spcPct val="100000"/>
              </a:lnSpc>
            </a:pPr>
            <a:r>
              <a:rPr dirty="0"/>
              <a:t>Biobased</a:t>
            </a:r>
            <a:r>
              <a:rPr dirty="0" spc="-70"/>
              <a:t> </a:t>
            </a:r>
            <a:r>
              <a:rPr dirty="0"/>
              <a:t>products</a:t>
            </a:r>
            <a:r>
              <a:rPr dirty="0" spc="-85"/>
              <a:t> </a:t>
            </a:r>
            <a:r>
              <a:rPr dirty="0"/>
              <a:t>derived</a:t>
            </a:r>
            <a:r>
              <a:rPr dirty="0" spc="-70"/>
              <a:t> </a:t>
            </a:r>
            <a:r>
              <a:rPr dirty="0"/>
              <a:t>from</a:t>
            </a:r>
            <a:r>
              <a:rPr dirty="0" spc="-65"/>
              <a:t> </a:t>
            </a:r>
            <a:r>
              <a:rPr dirty="0"/>
              <a:t>plants</a:t>
            </a:r>
            <a:r>
              <a:rPr dirty="0" spc="-70"/>
              <a:t> </a:t>
            </a:r>
            <a:r>
              <a:rPr dirty="0"/>
              <a:t>&amp;</a:t>
            </a:r>
            <a:r>
              <a:rPr dirty="0" spc="-75"/>
              <a:t> </a:t>
            </a:r>
            <a:r>
              <a:rPr dirty="0"/>
              <a:t>other</a:t>
            </a:r>
            <a:r>
              <a:rPr dirty="0" spc="-65"/>
              <a:t> </a:t>
            </a:r>
            <a:r>
              <a:rPr dirty="0" spc="-10"/>
              <a:t>renewable</a:t>
            </a:r>
            <a:r>
              <a:rPr dirty="0" spc="-70"/>
              <a:t> </a:t>
            </a:r>
            <a:r>
              <a:rPr dirty="0" spc="-10"/>
              <a:t>agricultural materials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270128"/>
            <a:ext cx="10328910" cy="43421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12700" marR="1197610">
              <a:lnSpc>
                <a:spcPts val="2590"/>
              </a:lnSpc>
              <a:spcBef>
                <a:spcPts val="425"/>
              </a:spcBef>
            </a:pPr>
            <a:r>
              <a:rPr dirty="0" sz="2400" spc="-10" b="0">
                <a:solidFill>
                  <a:srgbClr val="FF0000"/>
                </a:solidFill>
                <a:latin typeface="Calibri Light"/>
                <a:cs typeface="Calibri Light"/>
              </a:rPr>
              <a:t>BEG</a:t>
            </a:r>
            <a:r>
              <a:rPr dirty="0" sz="2400" spc="-7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45" b="0">
                <a:solidFill>
                  <a:srgbClr val="FF0000"/>
                </a:solidFill>
                <a:latin typeface="Calibri Light"/>
                <a:cs typeface="Calibri Light"/>
              </a:rPr>
              <a:t>Group’s</a:t>
            </a:r>
            <a:r>
              <a:rPr dirty="0" sz="2400" spc="-6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0000"/>
                </a:solidFill>
                <a:latin typeface="Calibri Light"/>
                <a:cs typeface="Calibri Light"/>
              </a:rPr>
              <a:t>USDA</a:t>
            </a:r>
            <a:r>
              <a:rPr dirty="0" sz="2400" spc="-8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0000"/>
                </a:solidFill>
                <a:latin typeface="Calibri Light"/>
                <a:cs typeface="Calibri Light"/>
              </a:rPr>
              <a:t>nationally</a:t>
            </a:r>
            <a:r>
              <a:rPr dirty="0" sz="2400" spc="-6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0000"/>
                </a:solidFill>
                <a:latin typeface="Calibri Light"/>
                <a:cs typeface="Calibri Light"/>
              </a:rPr>
              <a:t>certified</a:t>
            </a:r>
            <a:r>
              <a:rPr dirty="0" sz="2400" spc="-7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35" b="0">
                <a:solidFill>
                  <a:srgbClr val="FF0000"/>
                </a:solidFill>
                <a:latin typeface="Calibri Light"/>
                <a:cs typeface="Calibri Light"/>
              </a:rPr>
              <a:t>biopreferred</a:t>
            </a:r>
            <a:r>
              <a:rPr dirty="0" sz="2400" spc="-7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0000"/>
                </a:solidFill>
                <a:latin typeface="Calibri Light"/>
                <a:cs typeface="Calibri Light"/>
              </a:rPr>
              <a:t>switchgrass</a:t>
            </a:r>
            <a:r>
              <a:rPr dirty="0" sz="2400" spc="-8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0000"/>
                </a:solidFill>
                <a:latin typeface="Calibri Light"/>
                <a:cs typeface="Calibri Light"/>
              </a:rPr>
              <a:t>product</a:t>
            </a:r>
            <a:r>
              <a:rPr dirty="0" sz="2400" spc="-6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0000"/>
                </a:solidFill>
                <a:latin typeface="Calibri Light"/>
                <a:cs typeface="Calibri Light"/>
              </a:rPr>
              <a:t>was established</a:t>
            </a:r>
            <a:r>
              <a:rPr dirty="0" sz="2400" spc="-9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in</a:t>
            </a:r>
            <a:r>
              <a:rPr dirty="0" sz="2400" spc="-6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35" b="0">
                <a:solidFill>
                  <a:srgbClr val="FF0000"/>
                </a:solidFill>
                <a:latin typeface="Calibri Light"/>
                <a:cs typeface="Calibri Light"/>
              </a:rPr>
              <a:t>January,</a:t>
            </a:r>
            <a:r>
              <a:rPr dirty="0" sz="2400" spc="-8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2017</a:t>
            </a:r>
            <a:r>
              <a:rPr dirty="0" sz="2400" spc="-9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for</a:t>
            </a:r>
            <a:r>
              <a:rPr dirty="0" sz="2400" spc="-8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the</a:t>
            </a:r>
            <a:r>
              <a:rPr dirty="0" sz="2400" spc="-9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0000"/>
                </a:solidFill>
                <a:latin typeface="Calibri Light"/>
                <a:cs typeface="Calibri Light"/>
              </a:rPr>
              <a:t>categories</a:t>
            </a:r>
            <a:r>
              <a:rPr dirty="0" sz="2400" spc="-8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for</a:t>
            </a:r>
            <a:r>
              <a:rPr dirty="0" sz="2400" spc="-8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0000"/>
                </a:solidFill>
                <a:latin typeface="Calibri Light"/>
                <a:cs typeface="Calibri Light"/>
              </a:rPr>
              <a:t>construction</a:t>
            </a:r>
            <a:r>
              <a:rPr dirty="0" sz="2400" spc="-9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and</a:t>
            </a:r>
            <a:r>
              <a:rPr dirty="0" sz="2400" spc="-8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0000"/>
                </a:solidFill>
                <a:latin typeface="Calibri Light"/>
                <a:cs typeface="Calibri Light"/>
              </a:rPr>
              <a:t>grounds </a:t>
            </a:r>
            <a:r>
              <a:rPr dirty="0" sz="2400" spc="-30" b="0">
                <a:solidFill>
                  <a:srgbClr val="FF0000"/>
                </a:solidFill>
                <a:latin typeface="Calibri Light"/>
                <a:cs typeface="Calibri Light"/>
              </a:rPr>
              <a:t>maintenance</a:t>
            </a:r>
            <a:r>
              <a:rPr dirty="0" sz="2400" spc="-8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as</a:t>
            </a:r>
            <a:r>
              <a:rPr dirty="0" sz="2400" spc="-5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part</a:t>
            </a:r>
            <a:r>
              <a:rPr dirty="0" sz="2400" spc="-6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of</a:t>
            </a:r>
            <a:r>
              <a:rPr dirty="0" sz="2400" spc="-6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0000"/>
                </a:solidFill>
                <a:latin typeface="Calibri Light"/>
                <a:cs typeface="Calibri Light"/>
              </a:rPr>
              <a:t>the</a:t>
            </a:r>
            <a:r>
              <a:rPr dirty="0" sz="2400" spc="-80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0000"/>
                </a:solidFill>
                <a:latin typeface="Calibri Light"/>
                <a:cs typeface="Calibri Light"/>
              </a:rPr>
              <a:t>USDA</a:t>
            </a:r>
            <a:r>
              <a:rPr dirty="0" sz="2400" spc="-7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35" b="0">
                <a:solidFill>
                  <a:srgbClr val="FF0000"/>
                </a:solidFill>
                <a:latin typeface="Calibri Light"/>
                <a:cs typeface="Calibri Light"/>
              </a:rPr>
              <a:t>Biopreferred</a:t>
            </a:r>
            <a:r>
              <a:rPr dirty="0" sz="2400" spc="-75" b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0000"/>
                </a:solidFill>
                <a:latin typeface="Calibri Light"/>
                <a:cs typeface="Calibri Light"/>
              </a:rPr>
              <a:t>Program.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ct val="90000"/>
              </a:lnSpc>
              <a:spcBef>
                <a:spcPts val="2560"/>
              </a:spcBef>
            </a:pPr>
            <a:r>
              <a:rPr dirty="0" sz="2400">
                <a:latin typeface="Calibri"/>
                <a:cs typeface="Calibri"/>
              </a:rPr>
              <a:t>Managed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U.S.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Department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Agriculture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(USDA),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goal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the </a:t>
            </a:r>
            <a:r>
              <a:rPr dirty="0" sz="2400" spc="-20">
                <a:latin typeface="Calibri"/>
                <a:cs typeface="Calibri"/>
              </a:rPr>
              <a:t>BioPreferred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Program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purchase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biobased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products.</a:t>
            </a:r>
            <a:r>
              <a:rPr dirty="0" sz="2400" spc="6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BioPreferred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Program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created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2002</a:t>
            </a:r>
            <a:r>
              <a:rPr dirty="0" u="sng" sz="24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Farm</a:t>
            </a:r>
            <a:r>
              <a:rPr dirty="0" u="sng" sz="24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Bill</a:t>
            </a:r>
            <a:r>
              <a:rPr dirty="0" u="none" sz="2400" spc="-5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and</a:t>
            </a:r>
            <a:r>
              <a:rPr dirty="0" u="none" sz="2400" spc="-4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reauthorized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none" sz="2400" spc="-25">
                <a:latin typeface="Calibri"/>
                <a:cs typeface="Calibri"/>
              </a:rPr>
              <a:t>and </a:t>
            </a:r>
            <a:r>
              <a:rPr dirty="0" u="none" sz="2400">
                <a:latin typeface="Calibri"/>
                <a:cs typeface="Calibri"/>
              </a:rPr>
              <a:t>expanded</a:t>
            </a:r>
            <a:r>
              <a:rPr dirty="0" u="none" sz="2400" spc="-4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as</a:t>
            </a:r>
            <a:r>
              <a:rPr dirty="0" u="none" sz="2400" spc="-3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part</a:t>
            </a:r>
            <a:r>
              <a:rPr dirty="0" u="none" sz="2400" spc="-4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of</a:t>
            </a:r>
            <a:r>
              <a:rPr dirty="0" u="none" sz="2400" spc="-4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the</a:t>
            </a:r>
            <a:r>
              <a:rPr dirty="0" u="none" sz="2400" spc="-25"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Agriculture</a:t>
            </a:r>
            <a:r>
              <a:rPr dirty="0" u="sng" sz="24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Improvement</a:t>
            </a:r>
            <a:r>
              <a:rPr dirty="0" u="sng" sz="2400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Act</a:t>
            </a:r>
            <a:r>
              <a:rPr dirty="0" u="sng" sz="24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2400" spc="-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dirty="0" u="none" sz="2400" spc="-3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(2018</a:t>
            </a:r>
            <a:r>
              <a:rPr dirty="0" u="none" sz="2400" spc="-5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Farm</a:t>
            </a:r>
            <a:r>
              <a:rPr dirty="0" u="none" sz="2400" spc="-5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Bill).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 spc="-25">
                <a:latin typeface="Calibri"/>
                <a:cs typeface="Calibri"/>
              </a:rPr>
              <a:t>The </a:t>
            </a:r>
            <a:r>
              <a:rPr dirty="0" u="none" sz="2400" spc="-10">
                <a:latin typeface="Calibri"/>
                <a:cs typeface="Calibri"/>
              </a:rPr>
              <a:t>Program's</a:t>
            </a:r>
            <a:r>
              <a:rPr dirty="0" u="none" sz="2400" spc="-7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purpose</a:t>
            </a:r>
            <a:r>
              <a:rPr dirty="0" u="none" sz="2400" spc="-4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is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to</a:t>
            </a:r>
            <a:r>
              <a:rPr dirty="0" u="none" sz="2400" spc="-7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spur</a:t>
            </a:r>
            <a:r>
              <a:rPr dirty="0" u="none" sz="2400" spc="-5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economic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development,</a:t>
            </a:r>
            <a:r>
              <a:rPr dirty="0" u="none" sz="2400" spc="-5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create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new</a:t>
            </a:r>
            <a:r>
              <a:rPr dirty="0" u="none" sz="2400" spc="-5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jobs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and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provide </a:t>
            </a:r>
            <a:r>
              <a:rPr dirty="0" u="none" sz="2400">
                <a:latin typeface="Calibri"/>
                <a:cs typeface="Calibri"/>
              </a:rPr>
              <a:t>new</a:t>
            </a:r>
            <a:r>
              <a:rPr dirty="0" u="none" sz="2400" spc="-6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markets</a:t>
            </a:r>
            <a:r>
              <a:rPr dirty="0" u="none" sz="2400" spc="-10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for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farm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commodities.</a:t>
            </a:r>
            <a:r>
              <a:rPr dirty="0" u="none" sz="2400" spc="-8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The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increased</a:t>
            </a:r>
            <a:r>
              <a:rPr dirty="0" u="none" sz="2400" spc="-6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development,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purchase,</a:t>
            </a:r>
            <a:r>
              <a:rPr dirty="0" u="none" sz="2400" spc="-6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and</a:t>
            </a:r>
            <a:r>
              <a:rPr dirty="0" u="none" sz="2400" spc="-65">
                <a:latin typeface="Calibri"/>
                <a:cs typeface="Calibri"/>
              </a:rPr>
              <a:t> </a:t>
            </a:r>
            <a:r>
              <a:rPr dirty="0" u="none" sz="2400" spc="-25">
                <a:latin typeface="Calibri"/>
                <a:cs typeface="Calibri"/>
              </a:rPr>
              <a:t>use </a:t>
            </a:r>
            <a:r>
              <a:rPr dirty="0" u="none" sz="2400">
                <a:latin typeface="Calibri"/>
                <a:cs typeface="Calibri"/>
              </a:rPr>
              <a:t>of</a:t>
            </a:r>
            <a:r>
              <a:rPr dirty="0" u="none" sz="2400" spc="-8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biobased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products</a:t>
            </a:r>
            <a:r>
              <a:rPr dirty="0" u="none" sz="2400" spc="-8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reduces</a:t>
            </a:r>
            <a:r>
              <a:rPr dirty="0" u="none" sz="2400" spc="-7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our</a:t>
            </a:r>
            <a:r>
              <a:rPr dirty="0" u="none" sz="2400" spc="-7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nation's</a:t>
            </a:r>
            <a:r>
              <a:rPr dirty="0" u="none" sz="2400" spc="-7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reliance</a:t>
            </a:r>
            <a:r>
              <a:rPr dirty="0" u="none" sz="2400" spc="-7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on</a:t>
            </a:r>
            <a:r>
              <a:rPr dirty="0" u="none" sz="2400" spc="-7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petroleum,</a:t>
            </a:r>
            <a:r>
              <a:rPr dirty="0" u="none" sz="2400" spc="-7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increases</a:t>
            </a:r>
            <a:r>
              <a:rPr dirty="0" u="none" sz="2400" spc="-8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the</a:t>
            </a:r>
            <a:r>
              <a:rPr dirty="0" u="none" sz="2400" spc="-70">
                <a:latin typeface="Calibri"/>
                <a:cs typeface="Calibri"/>
              </a:rPr>
              <a:t> </a:t>
            </a:r>
            <a:r>
              <a:rPr dirty="0" u="none" sz="2400" spc="-25">
                <a:latin typeface="Calibri"/>
                <a:cs typeface="Calibri"/>
              </a:rPr>
              <a:t>use </a:t>
            </a:r>
            <a:r>
              <a:rPr dirty="0" u="none" sz="2400">
                <a:latin typeface="Calibri"/>
                <a:cs typeface="Calibri"/>
              </a:rPr>
              <a:t>of</a:t>
            </a:r>
            <a:r>
              <a:rPr dirty="0" u="none" sz="2400" spc="-70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renewable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agricultural</a:t>
            </a:r>
            <a:r>
              <a:rPr dirty="0" u="none" sz="2400" spc="-8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resources,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and</a:t>
            </a:r>
            <a:r>
              <a:rPr dirty="0" u="none" sz="2400" spc="-6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contributes</a:t>
            </a:r>
            <a:r>
              <a:rPr dirty="0" u="none" sz="2400" spc="-75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to</a:t>
            </a:r>
            <a:r>
              <a:rPr dirty="0" u="none" sz="2400" spc="-7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reducing</a:t>
            </a:r>
            <a:r>
              <a:rPr dirty="0" u="none" sz="2400" spc="-7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adverse </a:t>
            </a:r>
            <a:r>
              <a:rPr dirty="0" u="none" sz="2400" spc="-20">
                <a:latin typeface="Calibri"/>
                <a:cs typeface="Calibri"/>
              </a:rPr>
              <a:t>environmental</a:t>
            </a:r>
            <a:r>
              <a:rPr dirty="0" u="none" sz="2400" spc="-5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and</a:t>
            </a:r>
            <a:r>
              <a:rPr dirty="0" u="none" sz="2400" spc="-4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health</a:t>
            </a:r>
            <a:r>
              <a:rPr dirty="0" u="none" sz="2400" spc="-55">
                <a:latin typeface="Calibri"/>
                <a:cs typeface="Calibri"/>
              </a:rPr>
              <a:t> </a:t>
            </a:r>
            <a:r>
              <a:rPr dirty="0" u="none" sz="2400" spc="-10">
                <a:latin typeface="Calibri"/>
                <a:cs typeface="Calibri"/>
              </a:rPr>
              <a:t>impacts.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4628" y="5256477"/>
            <a:ext cx="3142869" cy="15713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1539" y="313436"/>
            <a:ext cx="10237470" cy="3924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73355">
              <a:lnSpc>
                <a:spcPct val="100000"/>
              </a:lnSpc>
              <a:spcBef>
                <a:spcPts val="95"/>
              </a:spcBef>
            </a:pPr>
            <a:r>
              <a:rPr dirty="0" sz="2500" spc="-25" b="0">
                <a:latin typeface="Calibri Light"/>
                <a:cs typeface="Calibri Light"/>
              </a:rPr>
              <a:t>March</a:t>
            </a:r>
            <a:r>
              <a:rPr dirty="0" sz="2500" spc="-100" b="0">
                <a:latin typeface="Calibri Light"/>
                <a:cs typeface="Calibri Light"/>
              </a:rPr>
              <a:t> </a:t>
            </a:r>
            <a:r>
              <a:rPr dirty="0" sz="2500" b="0">
                <a:latin typeface="Calibri Light"/>
                <a:cs typeface="Calibri Light"/>
              </a:rPr>
              <a:t>8</a:t>
            </a:r>
            <a:r>
              <a:rPr dirty="0" baseline="25252" sz="2475" b="0">
                <a:latin typeface="Calibri Light"/>
                <a:cs typeface="Calibri Light"/>
              </a:rPr>
              <a:t>th</a:t>
            </a:r>
            <a:r>
              <a:rPr dirty="0" sz="2500" b="0">
                <a:latin typeface="Calibri Light"/>
                <a:cs typeface="Calibri Light"/>
              </a:rPr>
              <a:t>-</a:t>
            </a:r>
            <a:r>
              <a:rPr dirty="0" sz="2500" spc="-80" b="0">
                <a:latin typeface="Calibri Light"/>
                <a:cs typeface="Calibri Light"/>
              </a:rPr>
              <a:t> </a:t>
            </a:r>
            <a:r>
              <a:rPr dirty="0" sz="2500" spc="-25" b="0">
                <a:latin typeface="Calibri Light"/>
                <a:cs typeface="Calibri Light"/>
              </a:rPr>
              <a:t>National</a:t>
            </a:r>
            <a:r>
              <a:rPr dirty="0" sz="2500" spc="-90" b="0">
                <a:latin typeface="Calibri Light"/>
                <a:cs typeface="Calibri Light"/>
              </a:rPr>
              <a:t> </a:t>
            </a:r>
            <a:r>
              <a:rPr dirty="0" sz="2500" spc="-25" b="0">
                <a:latin typeface="Calibri Light"/>
                <a:cs typeface="Calibri Light"/>
              </a:rPr>
              <a:t>Biobased</a:t>
            </a:r>
            <a:r>
              <a:rPr dirty="0" sz="2500" spc="-95" b="0">
                <a:latin typeface="Calibri Light"/>
                <a:cs typeface="Calibri Light"/>
              </a:rPr>
              <a:t> </a:t>
            </a:r>
            <a:r>
              <a:rPr dirty="0" sz="2500" spc="-30" b="0">
                <a:latin typeface="Calibri Light"/>
                <a:cs typeface="Calibri Light"/>
              </a:rPr>
              <a:t>Products</a:t>
            </a:r>
            <a:r>
              <a:rPr dirty="0" sz="2500" spc="-90" b="0">
                <a:latin typeface="Calibri Light"/>
                <a:cs typeface="Calibri Light"/>
              </a:rPr>
              <a:t> </a:t>
            </a:r>
            <a:r>
              <a:rPr dirty="0" sz="2500" spc="-25" b="0">
                <a:latin typeface="Calibri Light"/>
                <a:cs typeface="Calibri Light"/>
              </a:rPr>
              <a:t>Day</a:t>
            </a:r>
            <a:endParaRPr sz="2500">
              <a:latin typeface="Calibri Light"/>
              <a:cs typeface="Calibri Light"/>
            </a:endParaRPr>
          </a:p>
          <a:p>
            <a:pPr marL="265430" marR="30480" indent="-22796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266700" algn="l"/>
              </a:tabLst>
            </a:pPr>
            <a:r>
              <a:rPr dirty="0" sz="2800" b="1">
                <a:latin typeface="Calibri"/>
                <a:cs typeface="Calibri"/>
              </a:rPr>
              <a:t>“By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designating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March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8th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as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National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Biobased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Products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Day,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we </a:t>
            </a:r>
            <a:r>
              <a:rPr dirty="0" sz="2800" spc="-25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honor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20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years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progress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BioPreferred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Program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has 	achieved,”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USDA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Rural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Development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Under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Secretary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Xochitl</a:t>
            </a:r>
            <a:r>
              <a:rPr dirty="0" sz="2800" spc="-1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Torres </a:t>
            </a:r>
            <a:r>
              <a:rPr dirty="0" sz="2800" spc="-1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Small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said.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50" b="1">
                <a:latin typeface="Calibri"/>
                <a:cs typeface="Calibri"/>
              </a:rPr>
              <a:t>“As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we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look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future,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rural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communities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are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at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the </a:t>
            </a:r>
            <a:r>
              <a:rPr dirty="0" sz="2800" spc="-25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forefront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addressing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climate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change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by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using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biobased 	innovations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convert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feedstocks,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such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as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commodities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and </a:t>
            </a:r>
            <a:r>
              <a:rPr dirty="0" sz="2800" spc="-25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agricultural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waste,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into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multitude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products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that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will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create </a:t>
            </a:r>
            <a:r>
              <a:rPr dirty="0" sz="2800" spc="-10" b="1">
                <a:latin typeface="Calibri"/>
                <a:cs typeface="Calibri"/>
              </a:rPr>
              <a:t>	</a:t>
            </a:r>
            <a:r>
              <a:rPr dirty="0" sz="2800" spc="-20" b="1">
                <a:latin typeface="Calibri"/>
                <a:cs typeface="Calibri"/>
              </a:rPr>
              <a:t>sustainability,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promote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job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growth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and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revitalize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our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rural</a:t>
            </a:r>
            <a:endParaRPr sz="2800">
              <a:latin typeface="Calibri"/>
              <a:cs typeface="Calibri"/>
            </a:endParaRPr>
          </a:p>
          <a:p>
            <a:pPr marL="266700">
              <a:lnSpc>
                <a:spcPts val="3025"/>
              </a:lnSpc>
            </a:pPr>
            <a:r>
              <a:rPr dirty="0" sz="2800" spc="-10" b="1">
                <a:latin typeface="Calibri"/>
                <a:cs typeface="Calibri"/>
              </a:rPr>
              <a:t>economies.”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4651" y="4606455"/>
            <a:ext cx="2282698" cy="2011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 rot="10860000">
            <a:off x="11207265" y="295056"/>
            <a:ext cx="91952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65"/>
              </a:lnSpc>
            </a:pPr>
            <a:r>
              <a:rPr dirty="0" sz="700" spc="-50" b="0">
                <a:latin typeface="Calibri Light"/>
                <a:cs typeface="Calibri Light"/>
              </a:rPr>
              <a:t>.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31826"/>
            <a:ext cx="10172065" cy="345567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136525">
              <a:lnSpc>
                <a:spcPts val="2160"/>
              </a:lnSpc>
              <a:spcBef>
                <a:spcPts val="375"/>
              </a:spcBef>
            </a:pPr>
            <a:r>
              <a:rPr dirty="0" sz="2000" spc="-10" b="1">
                <a:latin typeface="Calibri"/>
                <a:cs typeface="Calibri"/>
              </a:rPr>
              <a:t>Biopreferred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switchgrass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controls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made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sturdy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polypropylene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geotextile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(woven)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fabric </a:t>
            </a:r>
            <a:r>
              <a:rPr dirty="0" sz="2000" b="1">
                <a:latin typeface="Calibri"/>
                <a:cs typeface="Calibri"/>
              </a:rPr>
              <a:t>with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100%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biobased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content,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i.e.,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Switchgrass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Filter,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that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has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been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engineered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specifically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for </a:t>
            </a:r>
            <a:r>
              <a:rPr dirty="0" sz="2000" spc="-10" b="1">
                <a:latin typeface="Calibri"/>
                <a:cs typeface="Calibri"/>
              </a:rPr>
              <a:t>controlling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erosion,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plus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containing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and/or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retaining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sediment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disturbed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areas.</a:t>
            </a:r>
            <a:endParaRPr sz="2000">
              <a:latin typeface="Calibri"/>
              <a:cs typeface="Calibri"/>
            </a:endParaRPr>
          </a:p>
          <a:p>
            <a:pPr marL="12700" marR="27940">
              <a:lnSpc>
                <a:spcPct val="90000"/>
              </a:lnSpc>
              <a:spcBef>
                <a:spcPts val="965"/>
              </a:spcBef>
            </a:pPr>
            <a:r>
              <a:rPr dirty="0" sz="2000" b="1">
                <a:latin typeface="Calibri"/>
                <a:cs typeface="Calibri"/>
              </a:rPr>
              <a:t>These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controls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mesh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tube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filled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with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switchgrass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material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that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placed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perpendicular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to </a:t>
            </a:r>
            <a:r>
              <a:rPr dirty="0" sz="2000" spc="-20" b="1">
                <a:latin typeface="Calibri"/>
                <a:cs typeface="Calibri"/>
              </a:rPr>
              <a:t>sheet-</a:t>
            </a:r>
            <a:r>
              <a:rPr dirty="0" sz="2000" b="1">
                <a:latin typeface="Calibri"/>
                <a:cs typeface="Calibri"/>
              </a:rPr>
              <a:t>flow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runoff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oval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round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cross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section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providing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three-</a:t>
            </a:r>
            <a:r>
              <a:rPr dirty="0" sz="2000" b="1">
                <a:latin typeface="Calibri"/>
                <a:cs typeface="Calibri"/>
              </a:rPr>
              <a:t>dimensional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filter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that </a:t>
            </a:r>
            <a:r>
              <a:rPr dirty="0" sz="2000" spc="-10" b="1">
                <a:latin typeface="Calibri"/>
                <a:cs typeface="Calibri"/>
              </a:rPr>
              <a:t>retains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sediment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other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pollutants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(e.g.,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suspended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solids,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tannic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acid,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nitrates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and </a:t>
            </a:r>
            <a:r>
              <a:rPr dirty="0" sz="2000" b="1">
                <a:latin typeface="Calibri"/>
                <a:cs typeface="Calibri"/>
              </a:rPr>
              <a:t>phosphates,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name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45" b="1">
                <a:latin typeface="Calibri"/>
                <a:cs typeface="Calibri"/>
              </a:rPr>
              <a:t>few,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while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allowing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cleaned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water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flow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through.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040"/>
              </a:spcBef>
            </a:pPr>
            <a:r>
              <a:rPr dirty="0" sz="2000" b="1">
                <a:latin typeface="Calibri"/>
                <a:cs typeface="Calibri"/>
              </a:rPr>
              <a:t>These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biopreferred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switchgrass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controls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can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used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place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traditional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sediment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erosion </a:t>
            </a:r>
            <a:r>
              <a:rPr dirty="0" sz="2000" b="1">
                <a:latin typeface="Calibri"/>
                <a:cs typeface="Calibri"/>
              </a:rPr>
              <a:t>control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tools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such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silt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fence,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straw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bale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barrier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mulch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socks.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20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ever-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growing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market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more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more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environmental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manufactures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joining</a:t>
            </a:r>
            <a:r>
              <a:rPr dirty="0" sz="20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quest</a:t>
            </a:r>
            <a:r>
              <a:rPr dirty="0" sz="2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offer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green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initiatives</a:t>
            </a:r>
            <a:r>
              <a:rPr dirty="0" sz="20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regarding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protecting</a:t>
            </a:r>
            <a:r>
              <a:rPr dirty="0" sz="2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dirty="0" sz="20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natural</a:t>
            </a:r>
            <a:r>
              <a:rPr dirty="0" sz="20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landscapes.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1725" y="3694709"/>
            <a:ext cx="2520950" cy="30175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"/>
            <a:ext cx="12192000" cy="6797040"/>
            <a:chOff x="0" y="-2"/>
            <a:chExt cx="12192000" cy="67970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"/>
              <a:ext cx="12191999" cy="67970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51" y="340613"/>
              <a:ext cx="1028698" cy="73342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222349" y="453085"/>
            <a:ext cx="10357485" cy="2465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0797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Such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controls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are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generally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placed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along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perimeter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site,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or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intervals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along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slope,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to </a:t>
            </a:r>
            <a:r>
              <a:rPr dirty="0" sz="2000" b="1">
                <a:latin typeface="Calibri"/>
                <a:cs typeface="Calibri"/>
              </a:rPr>
              <a:t>capture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treat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stormwater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that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runs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off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as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sheet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flow.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They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flexible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can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filled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and </a:t>
            </a:r>
            <a:r>
              <a:rPr dirty="0" sz="2000" b="1">
                <a:latin typeface="Calibri"/>
                <a:cs typeface="Calibri"/>
              </a:rPr>
              <a:t>easily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moved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into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position,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making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them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especially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useful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on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steep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or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rocky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slopes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where </a:t>
            </a:r>
            <a:r>
              <a:rPr dirty="0" sz="2000" b="1">
                <a:latin typeface="Calibri"/>
                <a:cs typeface="Calibri"/>
              </a:rPr>
              <a:t>installation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other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erosion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control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tools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not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feasible.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dirty="0" sz="2000" b="1">
                <a:latin typeface="Calibri"/>
                <a:cs typeface="Calibri"/>
              </a:rPr>
              <a:t>With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Biopreferred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Erosion/Filtration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Controls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there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greater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surface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area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contact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with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soil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than </a:t>
            </a:r>
            <a:r>
              <a:rPr dirty="0" sz="2000" b="1">
                <a:latin typeface="Calibri"/>
                <a:cs typeface="Calibri"/>
              </a:rPr>
              <a:t>typical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sediment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control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devices,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thereby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reducing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potential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for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runoff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create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rills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under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the </a:t>
            </a:r>
            <a:r>
              <a:rPr dirty="0" sz="2000" b="1">
                <a:latin typeface="Calibri"/>
                <a:cs typeface="Calibri"/>
              </a:rPr>
              <a:t>device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and/or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create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channels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carrying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unfiltered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sediment.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1646" y="2956558"/>
            <a:ext cx="2880360" cy="38404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" y="-40"/>
            <a:ext cx="12192000" cy="6801484"/>
            <a:chOff x="1" y="-40"/>
            <a:chExt cx="12192000" cy="68014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-40"/>
              <a:ext cx="12191999" cy="68011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51" y="340614"/>
              <a:ext cx="1028698" cy="7334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Plus,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biodegradable</a:t>
            </a:r>
            <a:r>
              <a:rPr dirty="0" spc="-7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erosion/filtration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controls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are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applicable</a:t>
            </a:r>
            <a:r>
              <a:rPr dirty="0" spc="-80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to </a:t>
            </a:r>
            <a:r>
              <a:rPr dirty="0" b="1">
                <a:latin typeface="Calibri"/>
                <a:cs typeface="Calibri"/>
              </a:rPr>
              <a:t>construction</a:t>
            </a:r>
            <a:r>
              <a:rPr dirty="0" spc="-10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sites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or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other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disturbed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areas</a:t>
            </a:r>
            <a:r>
              <a:rPr dirty="0" spc="-8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where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storm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water</a:t>
            </a:r>
            <a:r>
              <a:rPr dirty="0" spc="-8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runoff </a:t>
            </a:r>
            <a:r>
              <a:rPr dirty="0" b="1">
                <a:latin typeface="Calibri"/>
                <a:cs typeface="Calibri"/>
              </a:rPr>
              <a:t>occurs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as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sheet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flow.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Common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industry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practice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for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erosion/filtration </a:t>
            </a:r>
            <a:r>
              <a:rPr dirty="0" b="1">
                <a:latin typeface="Calibri"/>
                <a:cs typeface="Calibri"/>
              </a:rPr>
              <a:t>devices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is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that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drainage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areas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do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not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exceed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0.25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acre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per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100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feet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of </a:t>
            </a:r>
            <a:r>
              <a:rPr dirty="0" b="1">
                <a:latin typeface="Calibri"/>
                <a:cs typeface="Calibri"/>
              </a:rPr>
              <a:t>device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length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and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flow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does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not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exceed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one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cubic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foot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per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second.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8291" y="2320753"/>
            <a:ext cx="3360419" cy="44805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088" rIns="0" bIns="0" rtlCol="0" vert="horz">
            <a:spAutoFit/>
          </a:bodyPr>
          <a:lstStyle/>
          <a:p>
            <a:pPr marL="29013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Environmentally</a:t>
            </a:r>
            <a:r>
              <a:rPr dirty="0" spc="-60"/>
              <a:t> </a:t>
            </a:r>
            <a:r>
              <a:rPr dirty="0" spc="-10"/>
              <a:t>Friendly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1604" y="1304886"/>
            <a:ext cx="673366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088" rIns="0" bIns="0" rtlCol="0" vert="horz">
            <a:spAutoFit/>
          </a:bodyPr>
          <a:lstStyle/>
          <a:p>
            <a:pPr marL="3404235">
              <a:lnSpc>
                <a:spcPct val="100000"/>
              </a:lnSpc>
              <a:spcBef>
                <a:spcPts val="100"/>
              </a:spcBef>
            </a:pPr>
            <a:r>
              <a:rPr dirty="0"/>
              <a:t>Stream</a:t>
            </a:r>
            <a:r>
              <a:rPr dirty="0" spc="-60"/>
              <a:t> </a:t>
            </a:r>
            <a:r>
              <a:rPr dirty="0" spc="-10"/>
              <a:t>Filtration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3279" y="1304886"/>
            <a:ext cx="7965440" cy="4480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Owner</dc:creator>
  <dc:title>PowerPoint Presentation</dc:title>
  <dcterms:created xsi:type="dcterms:W3CDTF">2025-04-07T03:58:32Z</dcterms:created>
  <dcterms:modified xsi:type="dcterms:W3CDTF">2025-04-07T03:58:32Z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2025-04-07T00:00:00Z</vt:filetime>
  </property>
  <property fmtid="{D5CDD505-2E9C-101B-9397-08002B2CF9AE}" pid="5" name="Producer">
    <vt:lpwstr>Microsoft® PowerPoint® 2021</vt:lpwstr>
  </property>
</Properties>
</file>