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58" r:id="rId5"/>
    <p:sldId id="259" r:id="rId6"/>
    <p:sldId id="260" r:id="rId7"/>
    <p:sldId id="266" r:id="rId8"/>
    <p:sldId id="267" r:id="rId9"/>
    <p:sldId id="262" r:id="rId10"/>
    <p:sldId id="263" r:id="rId11"/>
    <p:sldId id="261" r:id="rId12"/>
    <p:sldId id="268" r:id="rId13"/>
    <p:sldId id="269" r:id="rId14"/>
    <p:sldId id="270" r:id="rId15"/>
    <p:sldId id="271" r:id="rId16"/>
    <p:sldId id="257" r:id="rId17"/>
    <p:sldId id="276" r:id="rId18"/>
    <p:sldId id="277" r:id="rId19"/>
    <p:sldId id="278" r:id="rId20"/>
    <p:sldId id="279" r:id="rId21"/>
    <p:sldId id="280" r:id="rId22"/>
    <p:sldId id="283" r:id="rId23"/>
    <p:sldId id="284" r:id="rId24"/>
    <p:sldId id="287" r:id="rId25"/>
    <p:sldId id="288" r:id="rId26"/>
    <p:sldId id="289" r:id="rId27"/>
    <p:sldId id="291" r:id="rId28"/>
    <p:sldId id="293" r:id="rId29"/>
    <p:sldId id="298" r:id="rId30"/>
    <p:sldId id="299" r:id="rId31"/>
    <p:sldId id="300" r:id="rId32"/>
    <p:sldId id="301" r:id="rId33"/>
    <p:sldId id="302" r:id="rId34"/>
    <p:sldId id="303" r:id="rId35"/>
    <p:sldId id="305" r:id="rId36"/>
    <p:sldId id="306" r:id="rId37"/>
    <p:sldId id="307" r:id="rId38"/>
    <p:sldId id="308" r:id="rId39"/>
    <p:sldId id="309" r:id="rId40"/>
    <p:sldId id="310" r:id="rId41"/>
    <p:sldId id="334" r:id="rId42"/>
    <p:sldId id="337" r:id="rId43"/>
    <p:sldId id="335" r:id="rId44"/>
    <p:sldId id="341" r:id="rId45"/>
    <p:sldId id="336" r:id="rId46"/>
    <p:sldId id="340" r:id="rId47"/>
    <p:sldId id="339" r:id="rId48"/>
    <p:sldId id="342" r:id="rId4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-34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C6CBC-9216-CA41-2643-00D57C592B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D8EF5A-3FFF-3FEB-7489-6D73FBD73E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00C8F6-D771-385C-6C60-7DE68FECB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6D08-957B-4F11-80AE-1B2AEF3C625D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F941E5-8B54-104F-019C-B4A4C1FD1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8B4953-0FA8-BA8D-3A8C-98B021A5A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E0C57-C82A-4503-8B11-C5490C98E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620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02577-0DCF-D061-CC28-3EDBC97D4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3B1551-FDAB-F260-CDCD-4C46102675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190B77-D98B-24EC-C2CB-CE5D6DE5D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6D08-957B-4F11-80AE-1B2AEF3C625D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A52D2F-FB14-1802-D906-E6871FC3B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FF9496-6986-4F2A-99D7-8E74AC5AD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E0C57-C82A-4503-8B11-C5490C98E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533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6D4662-A9F3-834F-A3CF-9EAC45D6AC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F8B375-0F80-84CA-D649-720CFCD497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57281D-5250-5F36-BBBD-B6890806F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6D08-957B-4F11-80AE-1B2AEF3C625D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DA9C6B-3DE7-4C05-1B5E-A2BFA673F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D56A37-EEF4-21D0-A6E3-5CC796E94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E0C57-C82A-4503-8B11-C5490C98E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516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597403" y="626440"/>
            <a:ext cx="6997192" cy="697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2449" y="3576573"/>
            <a:ext cx="8547100" cy="8947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33127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58856-7FD1-3AA5-AE69-66875FDA8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B19490-FEFE-F0EF-24B6-F2A683E4A1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A9C0E0-7AE6-2E9F-AAFD-B571794D3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6D08-957B-4F11-80AE-1B2AEF3C625D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590DD9-4875-9FF9-CA77-ADD57FF51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09220E-2A51-9084-29F2-4A85E8B92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E0C57-C82A-4503-8B11-C5490C98E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15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7FA31-1DA7-B52A-EA9D-698764062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C65062-8DEF-390D-CF65-96495A886D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BEC61C-C43F-BC5C-0B9B-FB023A7D1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6D08-957B-4F11-80AE-1B2AEF3C625D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3D8190-DE0F-66CA-5F73-768DB3F2C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D190BA-F08C-3F7D-0FFE-AC45CDB8B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E0C57-C82A-4503-8B11-C5490C98E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059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59734-88D2-552A-5621-BE19DD741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E443A1-7AB1-231E-D4C0-C8E89F5463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C9FE27-CCC2-0F7B-FDEC-DD0A1E3F3A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BBDB2A-C470-E0E9-9CDB-748A77BE2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6D08-957B-4F11-80AE-1B2AEF3C625D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7EF43F-C718-7FC2-F3C4-A30C09D3E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A3B261-662D-5724-B512-3E4F068A8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E0C57-C82A-4503-8B11-C5490C98E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2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F99E27-EECF-8C86-E6D4-70AA1C2DD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2A727C-D7ED-7019-C295-E6CACA612C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712C6E-7987-86B5-A30F-FDED10461E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AFA4FF-A150-B7A3-8487-BA0A70BD8A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4F1972-C1D8-BB26-68E3-B56DB0BCB7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BFB05A-9611-41D8-6D6C-B772E73BD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6D08-957B-4F11-80AE-1B2AEF3C625D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F5C922-1A23-34E9-8874-63737372D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A8E7B6-D147-5215-1292-4152C3A27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E0C57-C82A-4503-8B11-C5490C98E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914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E0C2B-8D61-F4AA-5069-8131C599E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7C482A-F0E0-FBF3-940A-13194DF00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6D08-957B-4F11-80AE-1B2AEF3C625D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7E914F-EF5F-3B0F-0F50-ACF5A9C48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A9BBD6-49DC-190C-7607-A01953C09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E0C57-C82A-4503-8B11-C5490C98E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074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FF74261-4D20-B8CD-D89F-9886F154F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6D08-957B-4F11-80AE-1B2AEF3C625D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A55FB9-CB44-6D5F-C091-8D387B127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903718-9AA5-6DCB-7AB0-CAF302B5B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E0C57-C82A-4503-8B11-C5490C98E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54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1CAE1-F43D-0521-C36D-543BC8C8E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88FD39-1E39-D3DF-A767-5929FC47C5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13092F-8487-8685-C62C-F71214EE22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01D26B-1919-2A7F-4417-35CB89CA0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6D08-957B-4F11-80AE-1B2AEF3C625D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6C5926-485C-CBED-1983-D0453AAC9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33EBD8-DA3B-7FBB-039E-D74A0CA84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E0C57-C82A-4503-8B11-C5490C98E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133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C7D13-FD1F-FB1A-01C5-E02EDC4A0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8C2BAC-B516-8B9F-A9C9-2E6638EFF0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55D10B-E1B0-23BB-1AEC-DD1BD8AE66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EBDE40-BD1C-2B15-C647-6455F9900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6D08-957B-4F11-80AE-1B2AEF3C625D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94602C-7BF2-5BDE-1FF9-E2A6112F7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14727A-ACF6-CFC3-8EC0-491CF1D9E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E0C57-C82A-4503-8B11-C5490C98E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706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BAD26A-AE3C-FD4F-D3F8-F04F39BF0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0FEF47-263D-B883-3719-5E672F0290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095C1-F240-3873-EDCF-362027A7F9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766D08-957B-4F11-80AE-1B2AEF3C625D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593910-4192-A7FA-5C4A-29738C2881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7ED56A-6A02-3C76-BAF3-C64F37748B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6E0C57-C82A-4503-8B11-C5490C98E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956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hyperlink" Target="mailto:Robert.amos@gaswcc.ga.gov" TargetMode="External"/><Relationship Id="rId2" Type="http://schemas.openxmlformats.org/officeDocument/2006/relationships/hyperlink" Target="mailto:Mitch.Attaway@gaswcc.ga.gov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2D6F5-27CE-1858-081C-54F28D0CD9B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Districts</a:t>
            </a:r>
            <a:br>
              <a:rPr lang="en-US" dirty="0"/>
            </a:br>
            <a:r>
              <a:rPr lang="en-US" dirty="0"/>
              <a:t> 101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6559AB-8B69-FED6-4EEC-E3F122A9FA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2094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8CEA8-B12A-D5D6-8128-C298A684E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Soil and </a:t>
            </a:r>
            <a:r>
              <a:rPr lang="en-US" spc="-70" dirty="0"/>
              <a:t>Water  </a:t>
            </a:r>
            <a:r>
              <a:rPr lang="en-US" dirty="0"/>
              <a:t>Conservation</a:t>
            </a:r>
            <a:r>
              <a:rPr lang="en-US" spc="-85" dirty="0"/>
              <a:t> </a:t>
            </a:r>
            <a:r>
              <a:rPr lang="en-US" dirty="0"/>
              <a:t>Districts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2C1F29-1F1C-EA79-08B1-F486410F32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41300" indent="-228600">
              <a:lnSpc>
                <a:spcPts val="3335"/>
              </a:lnSpc>
              <a:spcBef>
                <a:spcPts val="95"/>
              </a:spcBef>
              <a:buFont typeface="Arial"/>
              <a:buChar char="•"/>
              <a:tabLst>
                <a:tab pos="241300" algn="l"/>
              </a:tabLst>
            </a:pPr>
            <a:r>
              <a:rPr lang="en-US" sz="2800" dirty="0">
                <a:latin typeface="Times New Roman"/>
                <a:cs typeface="Times New Roman"/>
              </a:rPr>
              <a:t>District Supervisor </a:t>
            </a:r>
            <a:r>
              <a:rPr lang="en-US" sz="2800" spc="-5" dirty="0">
                <a:latin typeface="Times New Roman"/>
                <a:cs typeface="Times New Roman"/>
              </a:rPr>
              <a:t>Role </a:t>
            </a:r>
            <a:r>
              <a:rPr lang="en-US" sz="2800" spc="-10" dirty="0">
                <a:latin typeface="Times New Roman"/>
                <a:cs typeface="Times New Roman"/>
              </a:rPr>
              <a:t>Cont.- </a:t>
            </a:r>
            <a:r>
              <a:rPr lang="en-US" sz="2800" i="1" spc="-5" dirty="0">
                <a:latin typeface="Times New Roman"/>
                <a:cs typeface="Times New Roman"/>
              </a:rPr>
              <a:t>See </a:t>
            </a:r>
            <a:r>
              <a:rPr lang="en-US" sz="2800" spc="-5" dirty="0">
                <a:latin typeface="Times New Roman"/>
                <a:cs typeface="Times New Roman"/>
              </a:rPr>
              <a:t>O.C.G.A §</a:t>
            </a:r>
            <a:r>
              <a:rPr lang="en-US" sz="2800" spc="-135" dirty="0">
                <a:latin typeface="Times New Roman"/>
                <a:cs typeface="Times New Roman"/>
              </a:rPr>
              <a:t> </a:t>
            </a:r>
            <a:r>
              <a:rPr lang="en-US" sz="2800" spc="-5" dirty="0">
                <a:latin typeface="Times New Roman"/>
                <a:cs typeface="Times New Roman"/>
              </a:rPr>
              <a:t>2-6-33</a:t>
            </a:r>
            <a:endParaRPr lang="en-US" sz="2800" dirty="0">
              <a:latin typeface="Times New Roman"/>
              <a:cs typeface="Times New Roman"/>
            </a:endParaRPr>
          </a:p>
          <a:p>
            <a:pPr marL="698500" marR="5080" lvl="1" indent="-228600">
              <a:lnSpc>
                <a:spcPct val="80000"/>
              </a:lnSpc>
              <a:spcBef>
                <a:spcPts val="550"/>
              </a:spcBef>
              <a:buFont typeface="Arial"/>
              <a:buChar char="•"/>
              <a:tabLst>
                <a:tab pos="699135" algn="l"/>
              </a:tabLst>
            </a:pPr>
            <a:r>
              <a:rPr lang="en-US" sz="2400" dirty="0">
                <a:latin typeface="Times New Roman"/>
                <a:cs typeface="Times New Roman"/>
              </a:rPr>
              <a:t>Explain benefits of conservation </a:t>
            </a:r>
            <a:r>
              <a:rPr lang="en-US" sz="2400" spc="-5" dirty="0">
                <a:latin typeface="Times New Roman"/>
                <a:cs typeface="Times New Roman"/>
              </a:rPr>
              <a:t>practices </a:t>
            </a:r>
            <a:r>
              <a:rPr lang="en-US" sz="2400" dirty="0">
                <a:latin typeface="Times New Roman"/>
                <a:cs typeface="Times New Roman"/>
              </a:rPr>
              <a:t>to landowners, especially the</a:t>
            </a:r>
            <a:r>
              <a:rPr lang="en-US" sz="2400" spc="-200" dirty="0">
                <a:latin typeface="Times New Roman"/>
                <a:cs typeface="Times New Roman"/>
              </a:rPr>
              <a:t> </a:t>
            </a:r>
            <a:r>
              <a:rPr lang="en-US" sz="2400" spc="-5" dirty="0">
                <a:latin typeface="Times New Roman"/>
                <a:cs typeface="Times New Roman"/>
              </a:rPr>
              <a:t>impact  </a:t>
            </a:r>
            <a:r>
              <a:rPr lang="en-US" sz="2400" dirty="0">
                <a:latin typeface="Times New Roman"/>
                <a:cs typeface="Times New Roman"/>
              </a:rPr>
              <a:t>on operating budgets and production</a:t>
            </a:r>
            <a:r>
              <a:rPr lang="en-US" sz="2400" spc="-95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results.</a:t>
            </a:r>
          </a:p>
          <a:p>
            <a:pPr marL="698500" marR="184150" lvl="1" indent="-228600">
              <a:lnSpc>
                <a:spcPct val="80000"/>
              </a:lnSpc>
              <a:spcBef>
                <a:spcPts val="495"/>
              </a:spcBef>
              <a:buFont typeface="Arial"/>
              <a:buChar char="•"/>
              <a:tabLst>
                <a:tab pos="699135" algn="l"/>
              </a:tabLst>
            </a:pPr>
            <a:r>
              <a:rPr lang="en-US" sz="2400" dirty="0">
                <a:latin typeface="Times New Roman"/>
                <a:cs typeface="Times New Roman"/>
              </a:rPr>
              <a:t>Make </a:t>
            </a:r>
            <a:r>
              <a:rPr lang="en-US" sz="2400" spc="-20" dirty="0">
                <a:latin typeface="Times New Roman"/>
                <a:cs typeface="Times New Roman"/>
              </a:rPr>
              <a:t>machinery, </a:t>
            </a:r>
            <a:r>
              <a:rPr lang="en-US" sz="2400" spc="-5" dirty="0">
                <a:latin typeface="Times New Roman"/>
                <a:cs typeface="Times New Roman"/>
              </a:rPr>
              <a:t>equipment, </a:t>
            </a:r>
            <a:r>
              <a:rPr lang="en-US" sz="2400" spc="-15" dirty="0">
                <a:latin typeface="Times New Roman"/>
                <a:cs typeface="Times New Roman"/>
              </a:rPr>
              <a:t>fertilizer, </a:t>
            </a:r>
            <a:r>
              <a:rPr lang="en-US" sz="2400" dirty="0">
                <a:latin typeface="Times New Roman"/>
                <a:cs typeface="Times New Roman"/>
              </a:rPr>
              <a:t>seeds, and other </a:t>
            </a:r>
            <a:r>
              <a:rPr lang="en-US" sz="2400" spc="-5" dirty="0">
                <a:latin typeface="Times New Roman"/>
                <a:cs typeface="Times New Roman"/>
              </a:rPr>
              <a:t>materials </a:t>
            </a:r>
            <a:r>
              <a:rPr lang="en-US" sz="2400" dirty="0">
                <a:latin typeface="Times New Roman"/>
                <a:cs typeface="Times New Roman"/>
              </a:rPr>
              <a:t>available to  help landowners conserve soil and water</a:t>
            </a:r>
            <a:r>
              <a:rPr lang="en-US" sz="2400" spc="-85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resources.</a:t>
            </a:r>
          </a:p>
          <a:p>
            <a:pPr marL="698500" lvl="1" indent="-229235">
              <a:lnSpc>
                <a:spcPts val="2810"/>
              </a:lnSpc>
              <a:buFont typeface="Arial"/>
              <a:buChar char="•"/>
              <a:tabLst>
                <a:tab pos="699135" algn="l"/>
              </a:tabLst>
            </a:pPr>
            <a:r>
              <a:rPr lang="en-US" sz="2400" dirty="0">
                <a:latin typeface="Times New Roman"/>
                <a:cs typeface="Times New Roman"/>
              </a:rPr>
              <a:t>Conduct </a:t>
            </a:r>
            <a:r>
              <a:rPr lang="en-US" sz="2400" spc="-5" dirty="0">
                <a:latin typeface="Times New Roman"/>
                <a:cs typeface="Times New Roman"/>
              </a:rPr>
              <a:t>surveys, </a:t>
            </a:r>
            <a:r>
              <a:rPr lang="en-US" sz="2400" dirty="0">
                <a:latin typeface="Times New Roman"/>
                <a:cs typeface="Times New Roman"/>
              </a:rPr>
              <a:t>investigations, and research on </a:t>
            </a:r>
            <a:r>
              <a:rPr lang="en-US" sz="2400" spc="-5" dirty="0">
                <a:latin typeface="Times New Roman"/>
                <a:cs typeface="Times New Roman"/>
              </a:rPr>
              <a:t>soil </a:t>
            </a:r>
            <a:r>
              <a:rPr lang="en-US" sz="2400" dirty="0">
                <a:latin typeface="Times New Roman"/>
                <a:cs typeface="Times New Roman"/>
              </a:rPr>
              <a:t>and water</a:t>
            </a:r>
            <a:r>
              <a:rPr lang="en-US" sz="2400" spc="-11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parasites.</a:t>
            </a:r>
          </a:p>
          <a:p>
            <a:pPr marL="1155700" marR="528955" lvl="2" indent="-228600">
              <a:lnSpc>
                <a:spcPct val="80000"/>
              </a:lnSpc>
              <a:spcBef>
                <a:spcPts val="520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lang="en-US" sz="2000" dirty="0">
                <a:latin typeface="Times New Roman"/>
                <a:cs typeface="Times New Roman"/>
              </a:rPr>
              <a:t>Supervisors are </a:t>
            </a:r>
            <a:r>
              <a:rPr lang="en-US" sz="2000" spc="-5" dirty="0">
                <a:latin typeface="Times New Roman"/>
                <a:cs typeface="Times New Roman"/>
              </a:rPr>
              <a:t>also </a:t>
            </a:r>
            <a:r>
              <a:rPr lang="en-US" sz="2000" dirty="0">
                <a:latin typeface="Times New Roman"/>
                <a:cs typeface="Times New Roman"/>
              </a:rPr>
              <a:t>in </a:t>
            </a:r>
            <a:r>
              <a:rPr lang="en-US" sz="2000" spc="-5" dirty="0">
                <a:latin typeface="Times New Roman"/>
                <a:cs typeface="Times New Roman"/>
              </a:rPr>
              <a:t>charge </a:t>
            </a:r>
            <a:r>
              <a:rPr lang="en-US" sz="2000" dirty="0">
                <a:latin typeface="Times New Roman"/>
                <a:cs typeface="Times New Roman"/>
              </a:rPr>
              <a:t>of </a:t>
            </a:r>
            <a:r>
              <a:rPr lang="en-US" sz="2000" spc="-5" dirty="0">
                <a:latin typeface="Times New Roman"/>
                <a:cs typeface="Times New Roman"/>
              </a:rPr>
              <a:t>disseminating information </a:t>
            </a:r>
            <a:r>
              <a:rPr lang="en-US" sz="2000" dirty="0">
                <a:latin typeface="Times New Roman"/>
                <a:cs typeface="Times New Roman"/>
              </a:rPr>
              <a:t>and data on</a:t>
            </a:r>
            <a:r>
              <a:rPr lang="en-US" sz="2000" spc="-120" dirty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conservation  </a:t>
            </a:r>
            <a:r>
              <a:rPr lang="en-US" sz="2000" spc="-5" dirty="0">
                <a:latin typeface="Times New Roman"/>
                <a:cs typeface="Times New Roman"/>
              </a:rPr>
              <a:t>measures.</a:t>
            </a:r>
            <a:endParaRPr lang="en-US" sz="2000" dirty="0">
              <a:latin typeface="Times New Roman"/>
              <a:cs typeface="Times New Roman"/>
            </a:endParaRPr>
          </a:p>
          <a:p>
            <a:pPr marL="698500" lvl="1" indent="-229235">
              <a:lnSpc>
                <a:spcPts val="2745"/>
              </a:lnSpc>
              <a:buFont typeface="Arial"/>
              <a:buChar char="•"/>
              <a:tabLst>
                <a:tab pos="699135" algn="l"/>
              </a:tabLst>
            </a:pPr>
            <a:r>
              <a:rPr lang="en-US" sz="2400" spc="-5" dirty="0">
                <a:latin typeface="Times New Roman"/>
                <a:cs typeface="Times New Roman"/>
              </a:rPr>
              <a:t>Conduct demonstrations for </a:t>
            </a:r>
            <a:r>
              <a:rPr lang="en-US" sz="2400" dirty="0">
                <a:latin typeface="Times New Roman"/>
                <a:cs typeface="Times New Roman"/>
              </a:rPr>
              <a:t>soil and water conservation</a:t>
            </a:r>
            <a:r>
              <a:rPr lang="en-US" sz="2400" spc="-75" dirty="0">
                <a:latin typeface="Times New Roman"/>
                <a:cs typeface="Times New Roman"/>
              </a:rPr>
              <a:t> </a:t>
            </a:r>
            <a:r>
              <a:rPr lang="en-US" sz="2400" spc="-5" dirty="0">
                <a:latin typeface="Times New Roman"/>
                <a:cs typeface="Times New Roman"/>
              </a:rPr>
              <a:t>methods.</a:t>
            </a:r>
            <a:endParaRPr lang="en-US" sz="2400" dirty="0">
              <a:latin typeface="Times New Roman"/>
              <a:cs typeface="Times New Roman"/>
            </a:endParaRPr>
          </a:p>
          <a:p>
            <a:pPr marL="698500" marR="361950" lvl="1" indent="-228600">
              <a:lnSpc>
                <a:spcPct val="80000"/>
              </a:lnSpc>
              <a:spcBef>
                <a:spcPts val="540"/>
              </a:spcBef>
              <a:buFont typeface="Arial"/>
              <a:buChar char="•"/>
              <a:tabLst>
                <a:tab pos="699135" algn="l"/>
              </a:tabLst>
            </a:pPr>
            <a:r>
              <a:rPr lang="en-US" sz="2400" dirty="0">
                <a:latin typeface="Times New Roman"/>
                <a:cs typeface="Times New Roman"/>
              </a:rPr>
              <a:t>Construct, </a:t>
            </a:r>
            <a:r>
              <a:rPr lang="en-US" sz="2400" spc="-5" dirty="0">
                <a:latin typeface="Times New Roman"/>
                <a:cs typeface="Times New Roman"/>
              </a:rPr>
              <a:t>improve, </a:t>
            </a:r>
            <a:r>
              <a:rPr lang="en-US" sz="2400" dirty="0">
                <a:latin typeface="Times New Roman"/>
                <a:cs typeface="Times New Roman"/>
              </a:rPr>
              <a:t>or </a:t>
            </a:r>
            <a:r>
              <a:rPr lang="en-US" sz="2400" spc="-5" dirty="0">
                <a:latin typeface="Times New Roman"/>
                <a:cs typeface="Times New Roman"/>
              </a:rPr>
              <a:t>maintain </a:t>
            </a:r>
            <a:r>
              <a:rPr lang="en-US" sz="2400" dirty="0">
                <a:latin typeface="Times New Roman"/>
                <a:cs typeface="Times New Roman"/>
              </a:rPr>
              <a:t>structures necessary for flood </a:t>
            </a:r>
            <a:r>
              <a:rPr lang="en-US" sz="2400" spc="-5" dirty="0">
                <a:latin typeface="Times New Roman"/>
                <a:cs typeface="Times New Roman"/>
              </a:rPr>
              <a:t>water</a:t>
            </a:r>
            <a:r>
              <a:rPr lang="en-US" sz="2400" spc="-12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control  and</a:t>
            </a:r>
            <a:r>
              <a:rPr lang="en-US" sz="2400" spc="-5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storage.</a:t>
            </a:r>
          </a:p>
          <a:p>
            <a:pPr marL="698500" marR="485775" lvl="1" indent="-228600">
              <a:lnSpc>
                <a:spcPts val="2300"/>
              </a:lnSpc>
              <a:spcBef>
                <a:spcPts val="489"/>
              </a:spcBef>
              <a:buFont typeface="Arial"/>
              <a:buChar char="•"/>
              <a:tabLst>
                <a:tab pos="699135" algn="l"/>
              </a:tabLst>
            </a:pPr>
            <a:r>
              <a:rPr lang="en-US" sz="2400" spc="-5" dirty="0">
                <a:latin typeface="Times New Roman"/>
                <a:cs typeface="Times New Roman"/>
              </a:rPr>
              <a:t>Facilitate </a:t>
            </a:r>
            <a:r>
              <a:rPr lang="en-US" sz="2400" dirty="0">
                <a:latin typeface="Times New Roman"/>
                <a:cs typeface="Times New Roman"/>
              </a:rPr>
              <a:t>and generate financial assistance to land </a:t>
            </a:r>
            <a:r>
              <a:rPr lang="en-US" sz="2400" spc="-5" dirty="0">
                <a:latin typeface="Times New Roman"/>
                <a:cs typeface="Times New Roman"/>
              </a:rPr>
              <a:t>owners, as </a:t>
            </a:r>
            <a:r>
              <a:rPr lang="en-US" sz="2400" dirty="0">
                <a:latin typeface="Times New Roman"/>
                <a:cs typeface="Times New Roman"/>
              </a:rPr>
              <a:t>well </a:t>
            </a:r>
            <a:r>
              <a:rPr lang="en-US" sz="2400" spc="-5" dirty="0">
                <a:latin typeface="Times New Roman"/>
                <a:cs typeface="Times New Roman"/>
              </a:rPr>
              <a:t>as</a:t>
            </a:r>
            <a:r>
              <a:rPr lang="en-US" sz="2400" spc="-14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local,  state, and </a:t>
            </a:r>
            <a:r>
              <a:rPr lang="en-US" sz="2400" spc="-5" dirty="0">
                <a:latin typeface="Times New Roman"/>
                <a:cs typeface="Times New Roman"/>
              </a:rPr>
              <a:t>federal </a:t>
            </a:r>
            <a:r>
              <a:rPr lang="en-US" sz="2400" dirty="0">
                <a:latin typeface="Times New Roman"/>
                <a:cs typeface="Times New Roman"/>
              </a:rPr>
              <a:t>agencies </a:t>
            </a:r>
            <a:r>
              <a:rPr lang="en-US" sz="2400" spc="-5" dirty="0">
                <a:latin typeface="Times New Roman"/>
                <a:cs typeface="Times New Roman"/>
              </a:rPr>
              <a:t>for </a:t>
            </a:r>
            <a:r>
              <a:rPr lang="en-US" sz="2400" dirty="0">
                <a:latin typeface="Times New Roman"/>
                <a:cs typeface="Times New Roman"/>
              </a:rPr>
              <a:t>soil and water conservation</a:t>
            </a:r>
            <a:r>
              <a:rPr lang="en-US" sz="2400" spc="-130" dirty="0">
                <a:latin typeface="Times New Roman"/>
                <a:cs typeface="Times New Roman"/>
              </a:rPr>
              <a:t> </a:t>
            </a:r>
            <a:r>
              <a:rPr lang="en-US" sz="2400" spc="-10" dirty="0">
                <a:latin typeface="Times New Roman"/>
                <a:cs typeface="Times New Roman"/>
              </a:rPr>
              <a:t>efforts.</a:t>
            </a:r>
            <a:endParaRPr lang="en-US" sz="2400" dirty="0">
              <a:latin typeface="Times New Roman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0454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30AD8-548A-02E0-D6A8-46459EDF2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Soil and </a:t>
            </a:r>
            <a:r>
              <a:rPr lang="en-US" spc="-70" dirty="0"/>
              <a:t>Water  </a:t>
            </a:r>
            <a:r>
              <a:rPr lang="en-US" dirty="0"/>
              <a:t>Conservation</a:t>
            </a:r>
            <a:r>
              <a:rPr lang="en-US" spc="-85" dirty="0"/>
              <a:t> </a:t>
            </a:r>
            <a:r>
              <a:rPr lang="en-US" dirty="0"/>
              <a:t>Districts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4EAE86-8094-245F-45E4-050EF89EA0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241300" marR="360680" indent="-228600">
              <a:lnSpc>
                <a:spcPts val="2810"/>
              </a:lnSpc>
              <a:spcBef>
                <a:spcPts val="455"/>
              </a:spcBef>
              <a:buFont typeface="Arial"/>
              <a:buChar char="•"/>
              <a:tabLst>
                <a:tab pos="241300" algn="l"/>
              </a:tabLst>
            </a:pPr>
            <a:r>
              <a:rPr lang="en-US" sz="2800" dirty="0">
                <a:latin typeface="Times New Roman"/>
                <a:cs typeface="Times New Roman"/>
              </a:rPr>
              <a:t>O.C.G.A. § 2-6-29 </a:t>
            </a:r>
            <a:r>
              <a:rPr lang="en-US" sz="2800" spc="5" dirty="0">
                <a:latin typeface="Times New Roman"/>
                <a:cs typeface="Times New Roman"/>
              </a:rPr>
              <a:t>provides </a:t>
            </a:r>
            <a:r>
              <a:rPr lang="en-US" sz="2800" dirty="0">
                <a:latin typeface="Times New Roman"/>
                <a:cs typeface="Times New Roman"/>
              </a:rPr>
              <a:t>for District Supervisors, O.C.G.A. §</a:t>
            </a:r>
            <a:r>
              <a:rPr lang="en-US" sz="2800" spc="-204" dirty="0">
                <a:latin typeface="Times New Roman"/>
                <a:cs typeface="Times New Roman"/>
              </a:rPr>
              <a:t> </a:t>
            </a:r>
            <a:r>
              <a:rPr lang="en-US" sz="2800" dirty="0">
                <a:latin typeface="Times New Roman"/>
                <a:cs typeface="Times New Roman"/>
              </a:rPr>
              <a:t>2-6-30  provides for District Supervisors Election</a:t>
            </a:r>
            <a:r>
              <a:rPr lang="en-US" sz="2800" spc="-55" dirty="0">
                <a:latin typeface="Times New Roman"/>
                <a:cs typeface="Times New Roman"/>
              </a:rPr>
              <a:t> </a:t>
            </a:r>
            <a:r>
              <a:rPr lang="en-US" sz="2800" dirty="0">
                <a:latin typeface="Times New Roman"/>
                <a:cs typeface="Times New Roman"/>
              </a:rPr>
              <a:t>Procedures.</a:t>
            </a:r>
          </a:p>
          <a:p>
            <a:pPr marL="241300" marR="5080" indent="-228600">
              <a:lnSpc>
                <a:spcPts val="2810"/>
              </a:lnSpc>
              <a:spcBef>
                <a:spcPts val="1010"/>
              </a:spcBef>
              <a:buFont typeface="Arial"/>
              <a:buChar char="•"/>
              <a:tabLst>
                <a:tab pos="241300" algn="l"/>
              </a:tabLst>
            </a:pPr>
            <a:r>
              <a:rPr lang="en-US" sz="2800" dirty="0">
                <a:latin typeface="Times New Roman"/>
                <a:cs typeface="Times New Roman"/>
              </a:rPr>
              <a:t>In </a:t>
            </a:r>
            <a:r>
              <a:rPr lang="en-US" sz="2800" spc="-5" dirty="0">
                <a:latin typeface="Times New Roman"/>
                <a:cs typeface="Times New Roman"/>
              </a:rPr>
              <a:t>each </a:t>
            </a:r>
            <a:r>
              <a:rPr lang="en-US" sz="2800" dirty="0">
                <a:latin typeface="Times New Roman"/>
                <a:cs typeface="Times New Roman"/>
              </a:rPr>
              <a:t>district, there are both elected and appointed individuals serving as  supervisors.</a:t>
            </a:r>
          </a:p>
          <a:p>
            <a:pPr marL="241300" indent="-228600">
              <a:lnSpc>
                <a:spcPct val="100000"/>
              </a:lnSpc>
              <a:spcBef>
                <a:spcPts val="640"/>
              </a:spcBef>
              <a:buFont typeface="Arial"/>
              <a:buChar char="•"/>
              <a:tabLst>
                <a:tab pos="241300" algn="l"/>
              </a:tabLst>
            </a:pPr>
            <a:r>
              <a:rPr lang="en-US" sz="2800" dirty="0">
                <a:latin typeface="Times New Roman"/>
                <a:cs typeface="Times New Roman"/>
              </a:rPr>
              <a:t>Elected district supervisors hold a </a:t>
            </a:r>
            <a:r>
              <a:rPr lang="en-US" sz="2800" spc="-15" dirty="0">
                <a:latin typeface="Times New Roman"/>
                <a:cs typeface="Times New Roman"/>
              </a:rPr>
              <a:t>four-year </a:t>
            </a:r>
            <a:r>
              <a:rPr lang="en-US" sz="2800" dirty="0">
                <a:latin typeface="Times New Roman"/>
                <a:cs typeface="Times New Roman"/>
              </a:rPr>
              <a:t>term of</a:t>
            </a:r>
            <a:r>
              <a:rPr lang="en-US" sz="2800" spc="-70" dirty="0">
                <a:latin typeface="Times New Roman"/>
                <a:cs typeface="Times New Roman"/>
              </a:rPr>
              <a:t> </a:t>
            </a:r>
            <a:r>
              <a:rPr lang="en-US" sz="2800" spc="-5" dirty="0">
                <a:latin typeface="Times New Roman"/>
                <a:cs typeface="Times New Roman"/>
              </a:rPr>
              <a:t>office.</a:t>
            </a:r>
            <a:endParaRPr lang="en-US" sz="2800" dirty="0">
              <a:latin typeface="Times New Roman"/>
              <a:cs typeface="Times New Roman"/>
            </a:endParaRPr>
          </a:p>
          <a:p>
            <a:pPr marL="241300" marR="340995" indent="-228600">
              <a:lnSpc>
                <a:spcPct val="9000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lang="en-US" sz="2800" dirty="0">
                <a:latin typeface="Times New Roman"/>
                <a:cs typeface="Times New Roman"/>
              </a:rPr>
              <a:t>As elected State </a:t>
            </a:r>
            <a:r>
              <a:rPr lang="en-US" sz="2800" spc="-5" dirty="0">
                <a:latin typeface="Times New Roman"/>
                <a:cs typeface="Times New Roman"/>
              </a:rPr>
              <a:t>officials, </a:t>
            </a:r>
            <a:r>
              <a:rPr lang="en-US" sz="2800" dirty="0">
                <a:latin typeface="Times New Roman"/>
                <a:cs typeface="Times New Roman"/>
              </a:rPr>
              <a:t>supervisors are subject </a:t>
            </a:r>
            <a:r>
              <a:rPr lang="en-US" sz="2800" spc="-5" dirty="0">
                <a:latin typeface="Times New Roman"/>
                <a:cs typeface="Times New Roman"/>
              </a:rPr>
              <a:t>to </a:t>
            </a:r>
            <a:r>
              <a:rPr lang="en-US" sz="2800" dirty="0">
                <a:latin typeface="Times New Roman"/>
                <a:cs typeface="Times New Roman"/>
              </a:rPr>
              <a:t>the constitutional  provision that their </a:t>
            </a:r>
            <a:r>
              <a:rPr lang="en-US" sz="2800" spc="-10" dirty="0">
                <a:latin typeface="Times New Roman"/>
                <a:cs typeface="Times New Roman"/>
              </a:rPr>
              <a:t>office </a:t>
            </a:r>
            <a:r>
              <a:rPr lang="en-US" sz="2800" dirty="0">
                <a:latin typeface="Times New Roman"/>
                <a:cs typeface="Times New Roman"/>
              </a:rPr>
              <a:t>is vacated </a:t>
            </a:r>
            <a:r>
              <a:rPr lang="en-US" sz="2800" spc="5" dirty="0">
                <a:latin typeface="Times New Roman"/>
                <a:cs typeface="Times New Roman"/>
              </a:rPr>
              <a:t>when </a:t>
            </a:r>
            <a:r>
              <a:rPr lang="en-US" sz="2800" dirty="0">
                <a:latin typeface="Times New Roman"/>
                <a:cs typeface="Times New Roman"/>
              </a:rPr>
              <a:t>they qualify for another</a:t>
            </a:r>
            <a:r>
              <a:rPr lang="en-US" sz="2800" spc="-65" dirty="0">
                <a:latin typeface="Times New Roman"/>
                <a:cs typeface="Times New Roman"/>
              </a:rPr>
              <a:t> </a:t>
            </a:r>
            <a:r>
              <a:rPr lang="en-US" sz="2800" dirty="0">
                <a:latin typeface="Times New Roman"/>
                <a:cs typeface="Times New Roman"/>
              </a:rPr>
              <a:t>state,  </a:t>
            </a:r>
            <a:r>
              <a:rPr lang="en-US" sz="2800" spc="-20" dirty="0">
                <a:latin typeface="Times New Roman"/>
                <a:cs typeface="Times New Roman"/>
              </a:rPr>
              <a:t>county, </a:t>
            </a:r>
            <a:r>
              <a:rPr lang="en-US" sz="2800" dirty="0">
                <a:latin typeface="Times New Roman"/>
                <a:cs typeface="Times New Roman"/>
              </a:rPr>
              <a:t>or municipal</a:t>
            </a:r>
            <a:r>
              <a:rPr lang="en-US" sz="2800" spc="-30" dirty="0">
                <a:latin typeface="Times New Roman"/>
                <a:cs typeface="Times New Roman"/>
              </a:rPr>
              <a:t> </a:t>
            </a:r>
            <a:r>
              <a:rPr lang="en-US" sz="2800" spc="-5" dirty="0">
                <a:latin typeface="Times New Roman"/>
                <a:cs typeface="Times New Roman"/>
              </a:rPr>
              <a:t>office.</a:t>
            </a:r>
            <a:endParaRPr lang="en-US" sz="2800" dirty="0">
              <a:latin typeface="Times New Roman"/>
              <a:cs typeface="Times New Roman"/>
            </a:endParaRPr>
          </a:p>
          <a:p>
            <a:pPr marL="241300" marR="86360" indent="-228600">
              <a:lnSpc>
                <a:spcPts val="2810"/>
              </a:lnSpc>
              <a:spcBef>
                <a:spcPts val="1050"/>
              </a:spcBef>
              <a:buFont typeface="Arial"/>
              <a:buChar char="•"/>
              <a:tabLst>
                <a:tab pos="241300" algn="l"/>
              </a:tabLst>
            </a:pPr>
            <a:r>
              <a:rPr lang="en-US" sz="2800" dirty="0">
                <a:latin typeface="Times New Roman"/>
                <a:cs typeface="Times New Roman"/>
              </a:rPr>
              <a:t>Appointed district supervisors hold a </a:t>
            </a:r>
            <a:r>
              <a:rPr lang="en-US" sz="2800" spc="-5" dirty="0">
                <a:latin typeface="Times New Roman"/>
                <a:cs typeface="Times New Roman"/>
              </a:rPr>
              <a:t>two-year term </a:t>
            </a:r>
            <a:r>
              <a:rPr lang="en-US" sz="2800" spc="-10" dirty="0">
                <a:latin typeface="Times New Roman"/>
                <a:cs typeface="Times New Roman"/>
              </a:rPr>
              <a:t>office, </a:t>
            </a:r>
            <a:r>
              <a:rPr lang="en-US" sz="2800" spc="-15" dirty="0">
                <a:latin typeface="Times New Roman"/>
                <a:cs typeface="Times New Roman"/>
              </a:rPr>
              <a:t>however,</a:t>
            </a:r>
            <a:r>
              <a:rPr lang="en-US" sz="2800" spc="-70" dirty="0">
                <a:latin typeface="Times New Roman"/>
                <a:cs typeface="Times New Roman"/>
              </a:rPr>
              <a:t> </a:t>
            </a:r>
            <a:r>
              <a:rPr lang="en-US" sz="2800" dirty="0">
                <a:latin typeface="Times New Roman"/>
                <a:cs typeface="Times New Roman"/>
              </a:rPr>
              <a:t>these  supervisors do </a:t>
            </a:r>
            <a:r>
              <a:rPr lang="en-US" sz="2800" spc="5" dirty="0">
                <a:latin typeface="Times New Roman"/>
                <a:cs typeface="Times New Roman"/>
              </a:rPr>
              <a:t>not </a:t>
            </a:r>
            <a:r>
              <a:rPr lang="en-US" sz="2800" dirty="0">
                <a:latin typeface="Times New Roman"/>
                <a:cs typeface="Times New Roman"/>
              </a:rPr>
              <a:t>step </a:t>
            </a:r>
            <a:r>
              <a:rPr lang="en-US" sz="2800" spc="5" dirty="0">
                <a:latin typeface="Times New Roman"/>
                <a:cs typeface="Times New Roman"/>
              </a:rPr>
              <a:t>down </a:t>
            </a:r>
            <a:r>
              <a:rPr lang="en-US" sz="2800" dirty="0">
                <a:latin typeface="Times New Roman"/>
                <a:cs typeface="Times New Roman"/>
              </a:rPr>
              <a:t>until </a:t>
            </a:r>
            <a:r>
              <a:rPr lang="en-US" sz="2800" spc="-5" dirty="0">
                <a:latin typeface="Times New Roman"/>
                <a:cs typeface="Times New Roman"/>
              </a:rPr>
              <a:t>their </a:t>
            </a:r>
            <a:r>
              <a:rPr lang="en-US" sz="2800" dirty="0">
                <a:latin typeface="Times New Roman"/>
                <a:cs typeface="Times New Roman"/>
              </a:rPr>
              <a:t>successor has been</a:t>
            </a:r>
            <a:r>
              <a:rPr lang="en-US" sz="2800" spc="-50" dirty="0">
                <a:latin typeface="Times New Roman"/>
                <a:cs typeface="Times New Roman"/>
              </a:rPr>
              <a:t> </a:t>
            </a:r>
            <a:r>
              <a:rPr lang="en-US" sz="2800" dirty="0">
                <a:latin typeface="Times New Roman"/>
                <a:cs typeface="Times New Roman"/>
              </a:rPr>
              <a:t>appointed.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4111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F195F-FEE0-FF77-79B7-EBD439855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spc="-5" dirty="0"/>
              <a:t>District Supervisors’</a:t>
            </a:r>
            <a:r>
              <a:rPr lang="en-US" sz="4400" spc="-285" dirty="0"/>
              <a:t> </a:t>
            </a:r>
            <a:r>
              <a:rPr lang="en-US" sz="4400" spc="-5" dirty="0"/>
              <a:t>Powers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609F66-18B9-F6F6-0F31-74E41D4509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12700" marR="210820">
              <a:lnSpc>
                <a:spcPct val="90200"/>
              </a:lnSpc>
              <a:spcBef>
                <a:spcPts val="135"/>
              </a:spcBef>
              <a:buSzPct val="111111"/>
              <a:buFont typeface="Times New Roman"/>
              <a:buAutoNum type="arabicParenBoth"/>
              <a:tabLst>
                <a:tab pos="340360" algn="l"/>
              </a:tabLst>
            </a:pPr>
            <a:r>
              <a:rPr lang="en-US" spc="-60" dirty="0">
                <a:latin typeface="Times New Roman"/>
                <a:cs typeface="Times New Roman"/>
              </a:rPr>
              <a:t>To </a:t>
            </a:r>
            <a:r>
              <a:rPr lang="en-US" b="1" spc="-5" dirty="0">
                <a:latin typeface="Times New Roman"/>
                <a:cs typeface="Times New Roman"/>
              </a:rPr>
              <a:t>conduct </a:t>
            </a:r>
            <a:r>
              <a:rPr lang="en-US" b="1" dirty="0">
                <a:latin typeface="Times New Roman"/>
                <a:cs typeface="Times New Roman"/>
              </a:rPr>
              <a:t>surveys, </a:t>
            </a:r>
            <a:r>
              <a:rPr lang="en-US" b="1" spc="-5" dirty="0">
                <a:latin typeface="Times New Roman"/>
                <a:cs typeface="Times New Roman"/>
              </a:rPr>
              <a:t>investigations, and </a:t>
            </a:r>
            <a:r>
              <a:rPr lang="en-US" b="1" spc="-10" dirty="0">
                <a:latin typeface="Times New Roman"/>
                <a:cs typeface="Times New Roman"/>
              </a:rPr>
              <a:t>research </a:t>
            </a:r>
            <a:r>
              <a:rPr lang="en-US" dirty="0">
                <a:latin typeface="Times New Roman"/>
                <a:cs typeface="Times New Roman"/>
              </a:rPr>
              <a:t>relating to the character of </a:t>
            </a:r>
            <a:r>
              <a:rPr lang="en-US" spc="-5" dirty="0">
                <a:latin typeface="Times New Roman"/>
                <a:cs typeface="Times New Roman"/>
              </a:rPr>
              <a:t>soil </a:t>
            </a:r>
            <a:r>
              <a:rPr lang="en-US" dirty="0">
                <a:latin typeface="Times New Roman"/>
                <a:cs typeface="Times New Roman"/>
              </a:rPr>
              <a:t>erosion and the preventive and  control </a:t>
            </a:r>
            <a:r>
              <a:rPr lang="en-US" spc="-5" dirty="0">
                <a:latin typeface="Times New Roman"/>
                <a:cs typeface="Times New Roman"/>
              </a:rPr>
              <a:t>measures </a:t>
            </a:r>
            <a:r>
              <a:rPr lang="en-US" dirty="0">
                <a:latin typeface="Times New Roman"/>
                <a:cs typeface="Times New Roman"/>
              </a:rPr>
              <a:t>needed; to publish the results of </a:t>
            </a:r>
            <a:r>
              <a:rPr lang="en-US" spc="-5" dirty="0">
                <a:latin typeface="Times New Roman"/>
                <a:cs typeface="Times New Roman"/>
              </a:rPr>
              <a:t>such </a:t>
            </a:r>
            <a:r>
              <a:rPr lang="en-US" dirty="0">
                <a:latin typeface="Times New Roman"/>
                <a:cs typeface="Times New Roman"/>
              </a:rPr>
              <a:t>surveys, investigations, or research; and to </a:t>
            </a:r>
            <a:r>
              <a:rPr lang="en-US" spc="-5" dirty="0">
                <a:latin typeface="Times New Roman"/>
                <a:cs typeface="Times New Roman"/>
              </a:rPr>
              <a:t>disseminate  </a:t>
            </a:r>
            <a:r>
              <a:rPr lang="en-US" dirty="0">
                <a:latin typeface="Times New Roman"/>
                <a:cs typeface="Times New Roman"/>
              </a:rPr>
              <a:t>information concerning such preventive and control </a:t>
            </a:r>
            <a:r>
              <a:rPr lang="en-US" spc="-5" dirty="0">
                <a:latin typeface="Times New Roman"/>
                <a:cs typeface="Times New Roman"/>
              </a:rPr>
              <a:t>measures, </a:t>
            </a:r>
            <a:r>
              <a:rPr lang="en-US" dirty="0">
                <a:latin typeface="Times New Roman"/>
                <a:cs typeface="Times New Roman"/>
              </a:rPr>
              <a:t>provided that in order to avoid duplication of research  activities, no district </a:t>
            </a:r>
            <a:r>
              <a:rPr lang="en-US" spc="-5" dirty="0">
                <a:latin typeface="Times New Roman"/>
                <a:cs typeface="Times New Roman"/>
              </a:rPr>
              <a:t>shall </a:t>
            </a:r>
            <a:r>
              <a:rPr lang="en-US" dirty="0">
                <a:latin typeface="Times New Roman"/>
                <a:cs typeface="Times New Roman"/>
              </a:rPr>
              <a:t>initiate any research program except in cooperation with the </a:t>
            </a:r>
            <a:r>
              <a:rPr lang="en-US" spc="-5" dirty="0">
                <a:latin typeface="Times New Roman"/>
                <a:cs typeface="Times New Roman"/>
              </a:rPr>
              <a:t>government </a:t>
            </a:r>
            <a:r>
              <a:rPr lang="en-US" dirty="0">
                <a:latin typeface="Times New Roman"/>
                <a:cs typeface="Times New Roman"/>
              </a:rPr>
              <a:t>of this state or</a:t>
            </a:r>
            <a:r>
              <a:rPr lang="en-US" spc="-114" dirty="0">
                <a:latin typeface="Times New Roman"/>
                <a:cs typeface="Times New Roman"/>
              </a:rPr>
              <a:t> </a:t>
            </a:r>
            <a:r>
              <a:rPr lang="en-US" dirty="0">
                <a:latin typeface="Times New Roman"/>
                <a:cs typeface="Times New Roman"/>
              </a:rPr>
              <a:t>any  of </a:t>
            </a:r>
            <a:r>
              <a:rPr lang="en-US" spc="-5" dirty="0">
                <a:latin typeface="Times New Roman"/>
                <a:cs typeface="Times New Roman"/>
              </a:rPr>
              <a:t>its </a:t>
            </a:r>
            <a:r>
              <a:rPr lang="en-US" dirty="0">
                <a:latin typeface="Times New Roman"/>
                <a:cs typeface="Times New Roman"/>
              </a:rPr>
              <a:t>agencies or </a:t>
            </a:r>
            <a:r>
              <a:rPr lang="en-US" spc="-5" dirty="0">
                <a:latin typeface="Times New Roman"/>
                <a:cs typeface="Times New Roman"/>
              </a:rPr>
              <a:t>with </a:t>
            </a:r>
            <a:r>
              <a:rPr lang="en-US" dirty="0">
                <a:latin typeface="Times New Roman"/>
                <a:cs typeface="Times New Roman"/>
              </a:rPr>
              <a:t>the </a:t>
            </a:r>
            <a:r>
              <a:rPr lang="en-US" spc="-5" dirty="0">
                <a:latin typeface="Times New Roman"/>
                <a:cs typeface="Times New Roman"/>
              </a:rPr>
              <a:t>government </a:t>
            </a:r>
            <a:r>
              <a:rPr lang="en-US" dirty="0">
                <a:latin typeface="Times New Roman"/>
                <a:cs typeface="Times New Roman"/>
              </a:rPr>
              <a:t>of the </a:t>
            </a:r>
            <a:r>
              <a:rPr lang="en-US" spc="-5" dirty="0">
                <a:latin typeface="Times New Roman"/>
                <a:cs typeface="Times New Roman"/>
              </a:rPr>
              <a:t>United States </a:t>
            </a:r>
            <a:r>
              <a:rPr lang="en-US" dirty="0">
                <a:latin typeface="Times New Roman"/>
                <a:cs typeface="Times New Roman"/>
              </a:rPr>
              <a:t>or any of its</a:t>
            </a:r>
            <a:r>
              <a:rPr lang="en-US" spc="-35" dirty="0">
                <a:latin typeface="Times New Roman"/>
                <a:cs typeface="Times New Roman"/>
              </a:rPr>
              <a:t> </a:t>
            </a:r>
            <a:r>
              <a:rPr lang="en-US" spc="5" dirty="0">
                <a:latin typeface="Times New Roman"/>
                <a:cs typeface="Times New Roman"/>
              </a:rPr>
              <a:t>agencies;</a:t>
            </a:r>
            <a:endParaRPr lang="en-US" dirty="0">
              <a:latin typeface="Times New Roman"/>
              <a:cs typeface="Times New Roman"/>
            </a:endParaRPr>
          </a:p>
          <a:p>
            <a:pPr marL="12700" marR="5080">
              <a:lnSpc>
                <a:spcPct val="90000"/>
              </a:lnSpc>
              <a:spcBef>
                <a:spcPts val="994"/>
              </a:spcBef>
              <a:buFont typeface="Times New Roman"/>
              <a:buAutoNum type="arabicParenBoth"/>
              <a:tabLst>
                <a:tab pos="332740" algn="l"/>
              </a:tabLst>
            </a:pPr>
            <a:r>
              <a:rPr lang="en-US" spc="-60" dirty="0">
                <a:latin typeface="Times New Roman"/>
                <a:cs typeface="Times New Roman"/>
              </a:rPr>
              <a:t>To </a:t>
            </a:r>
            <a:r>
              <a:rPr lang="en-US" b="1" spc="-5" dirty="0">
                <a:latin typeface="Times New Roman"/>
                <a:cs typeface="Times New Roman"/>
              </a:rPr>
              <a:t>conduct demonstrational </a:t>
            </a:r>
            <a:r>
              <a:rPr lang="en-US" b="1" spc="-10" dirty="0">
                <a:latin typeface="Times New Roman"/>
                <a:cs typeface="Times New Roman"/>
              </a:rPr>
              <a:t>projects </a:t>
            </a:r>
            <a:r>
              <a:rPr lang="en-US" b="1" dirty="0">
                <a:latin typeface="Times New Roman"/>
                <a:cs typeface="Times New Roman"/>
              </a:rPr>
              <a:t>within </a:t>
            </a:r>
            <a:r>
              <a:rPr lang="en-US" b="1" spc="-5" dirty="0">
                <a:latin typeface="Times New Roman"/>
                <a:cs typeface="Times New Roman"/>
              </a:rPr>
              <a:t>the district on lands </a:t>
            </a:r>
            <a:r>
              <a:rPr lang="en-US" b="1" dirty="0">
                <a:latin typeface="Times New Roman"/>
                <a:cs typeface="Times New Roman"/>
              </a:rPr>
              <a:t>owned or </a:t>
            </a:r>
            <a:r>
              <a:rPr lang="en-US" b="1" spc="-5" dirty="0">
                <a:latin typeface="Times New Roman"/>
                <a:cs typeface="Times New Roman"/>
              </a:rPr>
              <a:t>controlled by this </a:t>
            </a:r>
            <a:r>
              <a:rPr lang="en-US" b="1" dirty="0">
                <a:latin typeface="Times New Roman"/>
                <a:cs typeface="Times New Roman"/>
              </a:rPr>
              <a:t>state or any of </a:t>
            </a:r>
            <a:r>
              <a:rPr lang="en-US" b="1" spc="-5" dirty="0">
                <a:latin typeface="Times New Roman"/>
                <a:cs typeface="Times New Roman"/>
              </a:rPr>
              <a:t>its  </a:t>
            </a:r>
            <a:r>
              <a:rPr lang="en-US" b="1" dirty="0">
                <a:latin typeface="Times New Roman"/>
                <a:cs typeface="Times New Roman"/>
              </a:rPr>
              <a:t>agencies</a:t>
            </a:r>
            <a:r>
              <a:rPr lang="en-US" dirty="0">
                <a:latin typeface="Times New Roman"/>
                <a:cs typeface="Times New Roman"/>
              </a:rPr>
              <a:t>, with the cooperation of the agency administering and having jurisdiction thereof, </a:t>
            </a:r>
            <a:r>
              <a:rPr lang="en-US" b="1" spc="-5" dirty="0">
                <a:latin typeface="Times New Roman"/>
                <a:cs typeface="Times New Roman"/>
              </a:rPr>
              <a:t>and on </a:t>
            </a:r>
            <a:r>
              <a:rPr lang="en-US" b="1" dirty="0">
                <a:latin typeface="Times New Roman"/>
                <a:cs typeface="Times New Roman"/>
              </a:rPr>
              <a:t>any other </a:t>
            </a:r>
            <a:r>
              <a:rPr lang="en-US" b="1" spc="-5" dirty="0">
                <a:latin typeface="Times New Roman"/>
                <a:cs typeface="Times New Roman"/>
              </a:rPr>
              <a:t>lands  </a:t>
            </a:r>
            <a:r>
              <a:rPr lang="en-US" b="1" dirty="0">
                <a:latin typeface="Times New Roman"/>
                <a:cs typeface="Times New Roman"/>
              </a:rPr>
              <a:t>within </a:t>
            </a:r>
            <a:r>
              <a:rPr lang="en-US" b="1" spc="-5" dirty="0">
                <a:latin typeface="Times New Roman"/>
                <a:cs typeface="Times New Roman"/>
              </a:rPr>
              <a:t>the </a:t>
            </a:r>
            <a:r>
              <a:rPr lang="en-US" b="1" dirty="0">
                <a:latin typeface="Times New Roman"/>
                <a:cs typeface="Times New Roman"/>
              </a:rPr>
              <a:t>district, </a:t>
            </a:r>
            <a:r>
              <a:rPr lang="en-US" b="1" spc="-5" dirty="0">
                <a:latin typeface="Times New Roman"/>
                <a:cs typeface="Times New Roman"/>
              </a:rPr>
              <a:t>upon obtaining </a:t>
            </a:r>
            <a:r>
              <a:rPr lang="en-US" b="1" dirty="0">
                <a:latin typeface="Times New Roman"/>
                <a:cs typeface="Times New Roman"/>
              </a:rPr>
              <a:t>the </a:t>
            </a:r>
            <a:r>
              <a:rPr lang="en-US" b="1" spc="-5" dirty="0">
                <a:latin typeface="Times New Roman"/>
                <a:cs typeface="Times New Roman"/>
              </a:rPr>
              <a:t>consent </a:t>
            </a:r>
            <a:r>
              <a:rPr lang="en-US" b="1" dirty="0">
                <a:latin typeface="Times New Roman"/>
                <a:cs typeface="Times New Roman"/>
              </a:rPr>
              <a:t>of the owner </a:t>
            </a:r>
            <a:r>
              <a:rPr lang="en-US" b="1" spc="-5" dirty="0">
                <a:latin typeface="Times New Roman"/>
                <a:cs typeface="Times New Roman"/>
              </a:rPr>
              <a:t>and </a:t>
            </a:r>
            <a:r>
              <a:rPr lang="en-US" b="1" dirty="0">
                <a:latin typeface="Times New Roman"/>
                <a:cs typeface="Times New Roman"/>
              </a:rPr>
              <a:t>occupiers of </a:t>
            </a:r>
            <a:r>
              <a:rPr lang="en-US" b="1" spc="-5" dirty="0">
                <a:latin typeface="Times New Roman"/>
                <a:cs typeface="Times New Roman"/>
              </a:rPr>
              <a:t>such lands </a:t>
            </a:r>
            <a:r>
              <a:rPr lang="en-US" dirty="0">
                <a:latin typeface="Times New Roman"/>
                <a:cs typeface="Times New Roman"/>
              </a:rPr>
              <a:t>or the necessary rights or  interests in such lands, in order to </a:t>
            </a:r>
            <a:r>
              <a:rPr lang="en-US" spc="-5" dirty="0">
                <a:latin typeface="Times New Roman"/>
                <a:cs typeface="Times New Roman"/>
              </a:rPr>
              <a:t>demonstrate </a:t>
            </a:r>
            <a:r>
              <a:rPr lang="en-US" dirty="0">
                <a:latin typeface="Times New Roman"/>
                <a:cs typeface="Times New Roman"/>
              </a:rPr>
              <a:t>by </a:t>
            </a:r>
            <a:r>
              <a:rPr lang="en-US" spc="-5" dirty="0">
                <a:latin typeface="Times New Roman"/>
                <a:cs typeface="Times New Roman"/>
              </a:rPr>
              <a:t>example </a:t>
            </a:r>
            <a:r>
              <a:rPr lang="en-US" dirty="0">
                <a:latin typeface="Times New Roman"/>
                <a:cs typeface="Times New Roman"/>
              </a:rPr>
              <a:t>the </a:t>
            </a:r>
            <a:r>
              <a:rPr lang="en-US" spc="-5" dirty="0">
                <a:latin typeface="Times New Roman"/>
                <a:cs typeface="Times New Roman"/>
              </a:rPr>
              <a:t>means, methods, </a:t>
            </a:r>
            <a:r>
              <a:rPr lang="en-US" dirty="0">
                <a:latin typeface="Times New Roman"/>
                <a:cs typeface="Times New Roman"/>
              </a:rPr>
              <a:t>and </a:t>
            </a:r>
            <a:r>
              <a:rPr lang="en-US" spc="-5" dirty="0">
                <a:latin typeface="Times New Roman"/>
                <a:cs typeface="Times New Roman"/>
              </a:rPr>
              <a:t>measures </a:t>
            </a:r>
            <a:r>
              <a:rPr lang="en-US" dirty="0">
                <a:latin typeface="Times New Roman"/>
                <a:cs typeface="Times New Roman"/>
              </a:rPr>
              <a:t>by which </a:t>
            </a:r>
            <a:r>
              <a:rPr lang="en-US" spc="-5" dirty="0">
                <a:latin typeface="Times New Roman"/>
                <a:cs typeface="Times New Roman"/>
              </a:rPr>
              <a:t>soil </a:t>
            </a:r>
            <a:r>
              <a:rPr lang="en-US" dirty="0">
                <a:latin typeface="Times New Roman"/>
                <a:cs typeface="Times New Roman"/>
              </a:rPr>
              <a:t>and </a:t>
            </a:r>
            <a:r>
              <a:rPr lang="en-US" spc="-5" dirty="0">
                <a:latin typeface="Times New Roman"/>
                <a:cs typeface="Times New Roman"/>
              </a:rPr>
              <a:t>soil  </a:t>
            </a:r>
            <a:r>
              <a:rPr lang="en-US" dirty="0">
                <a:latin typeface="Times New Roman"/>
                <a:cs typeface="Times New Roman"/>
              </a:rPr>
              <a:t>resources </a:t>
            </a:r>
            <a:r>
              <a:rPr lang="en-US" spc="-5" dirty="0">
                <a:latin typeface="Times New Roman"/>
                <a:cs typeface="Times New Roman"/>
              </a:rPr>
              <a:t>may </a:t>
            </a:r>
            <a:r>
              <a:rPr lang="en-US" dirty="0">
                <a:latin typeface="Times New Roman"/>
                <a:cs typeface="Times New Roman"/>
              </a:rPr>
              <a:t>be conserved and </a:t>
            </a:r>
            <a:r>
              <a:rPr lang="en-US" spc="-5" dirty="0">
                <a:latin typeface="Times New Roman"/>
                <a:cs typeface="Times New Roman"/>
              </a:rPr>
              <a:t>soil </a:t>
            </a:r>
            <a:r>
              <a:rPr lang="en-US" dirty="0">
                <a:latin typeface="Times New Roman"/>
                <a:cs typeface="Times New Roman"/>
              </a:rPr>
              <a:t>erosion in the form of </a:t>
            </a:r>
            <a:r>
              <a:rPr lang="en-US" spc="-5" dirty="0">
                <a:latin typeface="Times New Roman"/>
                <a:cs typeface="Times New Roman"/>
              </a:rPr>
              <a:t>soil </a:t>
            </a:r>
            <a:r>
              <a:rPr lang="en-US" dirty="0">
                <a:latin typeface="Times New Roman"/>
                <a:cs typeface="Times New Roman"/>
              </a:rPr>
              <a:t>blowing and </a:t>
            </a:r>
            <a:r>
              <a:rPr lang="en-US" spc="-5" dirty="0">
                <a:latin typeface="Times New Roman"/>
                <a:cs typeface="Times New Roman"/>
              </a:rPr>
              <a:t>soil </a:t>
            </a:r>
            <a:r>
              <a:rPr lang="en-US" dirty="0">
                <a:latin typeface="Times New Roman"/>
                <a:cs typeface="Times New Roman"/>
              </a:rPr>
              <a:t>washing </a:t>
            </a:r>
            <a:r>
              <a:rPr lang="en-US" spc="-5" dirty="0">
                <a:latin typeface="Times New Roman"/>
                <a:cs typeface="Times New Roman"/>
              </a:rPr>
              <a:t>may </a:t>
            </a:r>
            <a:r>
              <a:rPr lang="en-US" dirty="0">
                <a:latin typeface="Times New Roman"/>
                <a:cs typeface="Times New Roman"/>
              </a:rPr>
              <a:t>be prevented and  controlled;</a:t>
            </a:r>
          </a:p>
          <a:p>
            <a:pPr marL="12700" marR="10160">
              <a:lnSpc>
                <a:spcPct val="90000"/>
              </a:lnSpc>
              <a:spcBef>
                <a:spcPts val="1010"/>
              </a:spcBef>
              <a:buFont typeface="Times New Roman"/>
              <a:buAutoNum type="arabicParenBoth"/>
              <a:tabLst>
                <a:tab pos="332740" algn="l"/>
              </a:tabLst>
            </a:pPr>
            <a:r>
              <a:rPr lang="en-US" spc="-60" dirty="0">
                <a:latin typeface="Times New Roman"/>
                <a:cs typeface="Times New Roman"/>
              </a:rPr>
              <a:t>To </a:t>
            </a:r>
            <a:r>
              <a:rPr lang="en-US" b="1" dirty="0">
                <a:latin typeface="Times New Roman"/>
                <a:cs typeface="Times New Roman"/>
              </a:rPr>
              <a:t>carry </a:t>
            </a:r>
            <a:r>
              <a:rPr lang="en-US" b="1" spc="-5" dirty="0">
                <a:latin typeface="Times New Roman"/>
                <a:cs typeface="Times New Roman"/>
              </a:rPr>
              <a:t>out preventive and </a:t>
            </a:r>
            <a:r>
              <a:rPr lang="en-US" b="1" spc="-10" dirty="0">
                <a:latin typeface="Times New Roman"/>
                <a:cs typeface="Times New Roman"/>
              </a:rPr>
              <a:t>control measures </a:t>
            </a:r>
            <a:r>
              <a:rPr lang="en-US" b="1" dirty="0">
                <a:latin typeface="Times New Roman"/>
                <a:cs typeface="Times New Roman"/>
              </a:rPr>
              <a:t>within </a:t>
            </a:r>
            <a:r>
              <a:rPr lang="en-US" b="1" spc="-5" dirty="0">
                <a:latin typeface="Times New Roman"/>
                <a:cs typeface="Times New Roman"/>
              </a:rPr>
              <a:t>the </a:t>
            </a:r>
            <a:r>
              <a:rPr lang="en-US" b="1" dirty="0">
                <a:latin typeface="Times New Roman"/>
                <a:cs typeface="Times New Roman"/>
              </a:rPr>
              <a:t>district</a:t>
            </a:r>
            <a:r>
              <a:rPr lang="en-US" dirty="0">
                <a:latin typeface="Times New Roman"/>
                <a:cs typeface="Times New Roman"/>
              </a:rPr>
              <a:t>, including, but not </a:t>
            </a:r>
            <a:r>
              <a:rPr lang="en-US" spc="-5" dirty="0">
                <a:latin typeface="Times New Roman"/>
                <a:cs typeface="Times New Roman"/>
              </a:rPr>
              <a:t>limited </a:t>
            </a:r>
            <a:r>
              <a:rPr lang="en-US" dirty="0">
                <a:latin typeface="Times New Roman"/>
                <a:cs typeface="Times New Roman"/>
              </a:rPr>
              <a:t>to, engineering  operations, </a:t>
            </a:r>
            <a:r>
              <a:rPr lang="en-US" spc="-5" dirty="0">
                <a:latin typeface="Times New Roman"/>
                <a:cs typeface="Times New Roman"/>
              </a:rPr>
              <a:t>methods </a:t>
            </a:r>
            <a:r>
              <a:rPr lang="en-US" dirty="0">
                <a:latin typeface="Times New Roman"/>
                <a:cs typeface="Times New Roman"/>
              </a:rPr>
              <a:t>of cultivation, the </a:t>
            </a:r>
            <a:r>
              <a:rPr lang="en-US" spc="-5" dirty="0">
                <a:latin typeface="Times New Roman"/>
                <a:cs typeface="Times New Roman"/>
              </a:rPr>
              <a:t>growing </a:t>
            </a:r>
            <a:r>
              <a:rPr lang="en-US" dirty="0">
                <a:latin typeface="Times New Roman"/>
                <a:cs typeface="Times New Roman"/>
              </a:rPr>
              <a:t>of vegetation, changes in the </a:t>
            </a:r>
            <a:r>
              <a:rPr lang="en-US" spc="-5" dirty="0">
                <a:latin typeface="Times New Roman"/>
                <a:cs typeface="Times New Roman"/>
              </a:rPr>
              <a:t>use </a:t>
            </a:r>
            <a:r>
              <a:rPr lang="en-US" dirty="0">
                <a:latin typeface="Times New Roman"/>
                <a:cs typeface="Times New Roman"/>
              </a:rPr>
              <a:t>of land, </a:t>
            </a:r>
            <a:r>
              <a:rPr lang="en-US" spc="-5" dirty="0">
                <a:latin typeface="Times New Roman"/>
                <a:cs typeface="Times New Roman"/>
              </a:rPr>
              <a:t>on </a:t>
            </a:r>
            <a:r>
              <a:rPr lang="en-US" dirty="0">
                <a:latin typeface="Times New Roman"/>
                <a:cs typeface="Times New Roman"/>
              </a:rPr>
              <a:t>lands </a:t>
            </a:r>
            <a:r>
              <a:rPr lang="en-US" spc="-5" dirty="0">
                <a:latin typeface="Times New Roman"/>
                <a:cs typeface="Times New Roman"/>
              </a:rPr>
              <a:t>owned or </a:t>
            </a:r>
            <a:r>
              <a:rPr lang="en-US" dirty="0">
                <a:latin typeface="Times New Roman"/>
                <a:cs typeface="Times New Roman"/>
              </a:rPr>
              <a:t>controlled  by this </a:t>
            </a:r>
            <a:r>
              <a:rPr lang="en-US" spc="-5" dirty="0">
                <a:latin typeface="Times New Roman"/>
                <a:cs typeface="Times New Roman"/>
              </a:rPr>
              <a:t>state </a:t>
            </a:r>
            <a:r>
              <a:rPr lang="en-US" dirty="0">
                <a:latin typeface="Times New Roman"/>
                <a:cs typeface="Times New Roman"/>
              </a:rPr>
              <a:t>or any of </a:t>
            </a:r>
            <a:r>
              <a:rPr lang="en-US" spc="-5" dirty="0">
                <a:latin typeface="Times New Roman"/>
                <a:cs typeface="Times New Roman"/>
              </a:rPr>
              <a:t>its </a:t>
            </a:r>
            <a:r>
              <a:rPr lang="en-US" dirty="0">
                <a:latin typeface="Times New Roman"/>
                <a:cs typeface="Times New Roman"/>
              </a:rPr>
              <a:t>agencies, with the cooperation of the agency administering and having jurisdiction thereof,</a:t>
            </a:r>
            <a:r>
              <a:rPr lang="en-US" spc="-145" dirty="0">
                <a:latin typeface="Times New Roman"/>
                <a:cs typeface="Times New Roman"/>
              </a:rPr>
              <a:t> </a:t>
            </a:r>
            <a:r>
              <a:rPr lang="en-US" dirty="0">
                <a:latin typeface="Times New Roman"/>
                <a:cs typeface="Times New Roman"/>
              </a:rPr>
              <a:t>and  on any other lands within the district, upon obtaining the consent of the owner and the occupiers of </a:t>
            </a:r>
            <a:r>
              <a:rPr lang="en-US" spc="-5" dirty="0">
                <a:latin typeface="Times New Roman"/>
                <a:cs typeface="Times New Roman"/>
              </a:rPr>
              <a:t>such </a:t>
            </a:r>
            <a:r>
              <a:rPr lang="en-US" dirty="0">
                <a:latin typeface="Times New Roman"/>
                <a:cs typeface="Times New Roman"/>
              </a:rPr>
              <a:t>lands or the  necessary rights or interests in </a:t>
            </a:r>
            <a:r>
              <a:rPr lang="en-US" spc="-5" dirty="0">
                <a:latin typeface="Times New Roman"/>
                <a:cs typeface="Times New Roman"/>
              </a:rPr>
              <a:t>such</a:t>
            </a:r>
            <a:r>
              <a:rPr lang="en-US" spc="-45" dirty="0">
                <a:latin typeface="Times New Roman"/>
                <a:cs typeface="Times New Roman"/>
              </a:rPr>
              <a:t> </a:t>
            </a:r>
            <a:r>
              <a:rPr lang="en-US" dirty="0">
                <a:latin typeface="Times New Roman"/>
                <a:cs typeface="Times New Roman"/>
              </a:rPr>
              <a:t>lands;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5764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01893-D13C-ACCD-7592-A72DE336E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spc="-5" dirty="0"/>
              <a:t>District Supervisors’</a:t>
            </a:r>
            <a:r>
              <a:rPr lang="en-US" sz="4400" spc="-285" dirty="0"/>
              <a:t> </a:t>
            </a:r>
            <a:r>
              <a:rPr lang="en-US" sz="4400" spc="-5" dirty="0"/>
              <a:t>Powers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048CA4-E31D-6A1D-EC80-E5A4442248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2700" marR="62230">
              <a:lnSpc>
                <a:spcPct val="90000"/>
              </a:lnSpc>
              <a:spcBef>
                <a:spcPts val="315"/>
              </a:spcBef>
              <a:buFont typeface="Times New Roman"/>
              <a:buAutoNum type="arabicParenBoth" startAt="4"/>
              <a:tabLst>
                <a:tab pos="332740" algn="l"/>
              </a:tabLst>
            </a:pPr>
            <a:r>
              <a:rPr lang="en-US" sz="2800" spc="-60" dirty="0">
                <a:latin typeface="Times New Roman"/>
                <a:cs typeface="Times New Roman"/>
              </a:rPr>
              <a:t>To </a:t>
            </a:r>
            <a:r>
              <a:rPr lang="en-US" sz="2800" b="1" dirty="0">
                <a:latin typeface="Times New Roman"/>
                <a:cs typeface="Times New Roman"/>
              </a:rPr>
              <a:t>cooperate </a:t>
            </a:r>
            <a:r>
              <a:rPr lang="en-US" sz="2800" b="1" spc="-5" dirty="0">
                <a:latin typeface="Times New Roman"/>
                <a:cs typeface="Times New Roman"/>
              </a:rPr>
              <a:t>and </a:t>
            </a:r>
            <a:r>
              <a:rPr lang="en-US" sz="2800" b="1" dirty="0">
                <a:latin typeface="Times New Roman"/>
                <a:cs typeface="Times New Roman"/>
              </a:rPr>
              <a:t>enter into </a:t>
            </a:r>
            <a:r>
              <a:rPr lang="en-US" sz="2800" b="1" spc="-5" dirty="0">
                <a:latin typeface="Times New Roman"/>
                <a:cs typeface="Times New Roman"/>
              </a:rPr>
              <a:t>agreements </a:t>
            </a:r>
            <a:r>
              <a:rPr lang="en-US" sz="2800" b="1" dirty="0">
                <a:latin typeface="Times New Roman"/>
                <a:cs typeface="Times New Roman"/>
              </a:rPr>
              <a:t>with </a:t>
            </a:r>
            <a:r>
              <a:rPr lang="en-US" sz="2800" b="1" spc="-5" dirty="0">
                <a:latin typeface="Times New Roman"/>
                <a:cs typeface="Times New Roman"/>
              </a:rPr>
              <a:t>and, </a:t>
            </a:r>
            <a:r>
              <a:rPr lang="en-US" sz="2800" b="1" dirty="0">
                <a:latin typeface="Times New Roman"/>
                <a:cs typeface="Times New Roman"/>
              </a:rPr>
              <a:t>within </a:t>
            </a:r>
            <a:r>
              <a:rPr lang="en-US" sz="2800" b="1" spc="-5" dirty="0">
                <a:latin typeface="Times New Roman"/>
                <a:cs typeface="Times New Roman"/>
              </a:rPr>
              <a:t>the </a:t>
            </a:r>
            <a:r>
              <a:rPr lang="en-US" sz="2800" b="1" dirty="0">
                <a:latin typeface="Times New Roman"/>
                <a:cs typeface="Times New Roman"/>
              </a:rPr>
              <a:t>limits of </a:t>
            </a:r>
            <a:r>
              <a:rPr lang="en-US" sz="2800" b="1" spc="-5" dirty="0">
                <a:latin typeface="Times New Roman"/>
                <a:cs typeface="Times New Roman"/>
              </a:rPr>
              <a:t>appropriations duly </a:t>
            </a:r>
            <a:r>
              <a:rPr lang="en-US" sz="2800" b="1" dirty="0">
                <a:latin typeface="Times New Roman"/>
                <a:cs typeface="Times New Roman"/>
              </a:rPr>
              <a:t>made  available to </a:t>
            </a:r>
            <a:r>
              <a:rPr lang="en-US" sz="2800" b="1" spc="-5" dirty="0">
                <a:latin typeface="Times New Roman"/>
                <a:cs typeface="Times New Roman"/>
              </a:rPr>
              <a:t>the district </a:t>
            </a:r>
            <a:r>
              <a:rPr lang="en-US" sz="2800" b="1" spc="-10" dirty="0">
                <a:latin typeface="Times New Roman"/>
                <a:cs typeface="Times New Roman"/>
              </a:rPr>
              <a:t>by </a:t>
            </a:r>
            <a:r>
              <a:rPr lang="en-US" sz="2800" b="1" spc="-20" dirty="0">
                <a:latin typeface="Times New Roman"/>
                <a:cs typeface="Times New Roman"/>
              </a:rPr>
              <a:t>law, </a:t>
            </a:r>
            <a:r>
              <a:rPr lang="en-US" sz="2800" b="1" dirty="0">
                <a:latin typeface="Times New Roman"/>
                <a:cs typeface="Times New Roman"/>
              </a:rPr>
              <a:t>to </a:t>
            </a:r>
            <a:r>
              <a:rPr lang="en-US" sz="2800" b="1" spc="-5" dirty="0">
                <a:latin typeface="Times New Roman"/>
                <a:cs typeface="Times New Roman"/>
              </a:rPr>
              <a:t>furnish financial </a:t>
            </a:r>
            <a:r>
              <a:rPr lang="en-US" sz="2800" b="1" dirty="0">
                <a:latin typeface="Times New Roman"/>
                <a:cs typeface="Times New Roman"/>
              </a:rPr>
              <a:t>or other </a:t>
            </a:r>
            <a:r>
              <a:rPr lang="en-US" sz="2800" b="1" spc="-5" dirty="0">
                <a:latin typeface="Times New Roman"/>
                <a:cs typeface="Times New Roman"/>
              </a:rPr>
              <a:t>aid </a:t>
            </a:r>
            <a:r>
              <a:rPr lang="en-US" sz="2800" b="1" dirty="0">
                <a:latin typeface="Times New Roman"/>
                <a:cs typeface="Times New Roman"/>
              </a:rPr>
              <a:t>to any </a:t>
            </a:r>
            <a:r>
              <a:rPr lang="en-US" sz="2800" b="1" spc="-15" dirty="0">
                <a:latin typeface="Times New Roman"/>
                <a:cs typeface="Times New Roman"/>
              </a:rPr>
              <a:t>agency, </a:t>
            </a:r>
            <a:r>
              <a:rPr lang="en-US" sz="2800" b="1" dirty="0">
                <a:latin typeface="Times New Roman"/>
                <a:cs typeface="Times New Roman"/>
              </a:rPr>
              <a:t>governmental or otherwise,  or any owner or </a:t>
            </a:r>
            <a:r>
              <a:rPr lang="en-US" sz="2800" b="1" spc="-5" dirty="0">
                <a:latin typeface="Times New Roman"/>
                <a:cs typeface="Times New Roman"/>
              </a:rPr>
              <a:t>occupier </a:t>
            </a:r>
            <a:r>
              <a:rPr lang="en-US" sz="2800" b="1" dirty="0">
                <a:latin typeface="Times New Roman"/>
                <a:cs typeface="Times New Roman"/>
              </a:rPr>
              <a:t>of </a:t>
            </a:r>
            <a:r>
              <a:rPr lang="en-US" sz="2800" b="1" spc="-5" dirty="0">
                <a:latin typeface="Times New Roman"/>
                <a:cs typeface="Times New Roman"/>
              </a:rPr>
              <a:t>lands </a:t>
            </a:r>
            <a:r>
              <a:rPr lang="en-US" sz="2800" b="1" dirty="0">
                <a:latin typeface="Times New Roman"/>
                <a:cs typeface="Times New Roman"/>
              </a:rPr>
              <a:t>within </a:t>
            </a:r>
            <a:r>
              <a:rPr lang="en-US" sz="2800" b="1" spc="-5" dirty="0">
                <a:latin typeface="Times New Roman"/>
                <a:cs typeface="Times New Roman"/>
              </a:rPr>
              <a:t>the district, in the </a:t>
            </a:r>
            <a:r>
              <a:rPr lang="en-US" sz="2800" b="1" dirty="0">
                <a:latin typeface="Times New Roman"/>
                <a:cs typeface="Times New Roman"/>
              </a:rPr>
              <a:t>carrying </a:t>
            </a:r>
            <a:r>
              <a:rPr lang="en-US" sz="2800" b="1" spc="-5" dirty="0">
                <a:latin typeface="Times New Roman"/>
                <a:cs typeface="Times New Roman"/>
              </a:rPr>
              <a:t>on </a:t>
            </a:r>
            <a:r>
              <a:rPr lang="en-US" sz="2800" b="1" dirty="0">
                <a:latin typeface="Times New Roman"/>
                <a:cs typeface="Times New Roman"/>
              </a:rPr>
              <a:t>of </a:t>
            </a:r>
            <a:r>
              <a:rPr lang="en-US" sz="2800" b="1" spc="-5" dirty="0">
                <a:latin typeface="Times New Roman"/>
                <a:cs typeface="Times New Roman"/>
              </a:rPr>
              <a:t>erosion control </a:t>
            </a:r>
            <a:r>
              <a:rPr lang="en-US" sz="2800" b="1" dirty="0">
                <a:latin typeface="Times New Roman"/>
                <a:cs typeface="Times New Roman"/>
              </a:rPr>
              <a:t>or </a:t>
            </a:r>
            <a:r>
              <a:rPr lang="en-US" sz="2800" b="1" spc="-5" dirty="0">
                <a:latin typeface="Times New Roman"/>
                <a:cs typeface="Times New Roman"/>
              </a:rPr>
              <a:t>prevention  operations </a:t>
            </a:r>
            <a:r>
              <a:rPr lang="en-US" sz="2800" b="1" dirty="0">
                <a:latin typeface="Times New Roman"/>
                <a:cs typeface="Times New Roman"/>
              </a:rPr>
              <a:t>within </a:t>
            </a:r>
            <a:r>
              <a:rPr lang="en-US" sz="2800" b="1" spc="-5" dirty="0">
                <a:latin typeface="Times New Roman"/>
                <a:cs typeface="Times New Roman"/>
              </a:rPr>
              <a:t>the </a:t>
            </a:r>
            <a:r>
              <a:rPr lang="en-US" sz="2800" b="1" dirty="0">
                <a:latin typeface="Times New Roman"/>
                <a:cs typeface="Times New Roman"/>
              </a:rPr>
              <a:t>district</a:t>
            </a:r>
            <a:r>
              <a:rPr lang="en-US" sz="2800" dirty="0">
                <a:latin typeface="Times New Roman"/>
                <a:cs typeface="Times New Roman"/>
              </a:rPr>
              <a:t>, </a:t>
            </a:r>
            <a:r>
              <a:rPr lang="en-US" sz="2800" spc="-5" dirty="0">
                <a:latin typeface="Times New Roman"/>
                <a:cs typeface="Times New Roman"/>
              </a:rPr>
              <a:t>subject </a:t>
            </a:r>
            <a:r>
              <a:rPr lang="en-US" sz="2800" dirty="0">
                <a:latin typeface="Times New Roman"/>
                <a:cs typeface="Times New Roman"/>
              </a:rPr>
              <a:t>to </a:t>
            </a:r>
            <a:r>
              <a:rPr lang="en-US" sz="2800" spc="-5" dirty="0">
                <a:latin typeface="Times New Roman"/>
                <a:cs typeface="Times New Roman"/>
              </a:rPr>
              <a:t>such </a:t>
            </a:r>
            <a:r>
              <a:rPr lang="en-US" sz="2800" dirty="0">
                <a:latin typeface="Times New Roman"/>
                <a:cs typeface="Times New Roman"/>
              </a:rPr>
              <a:t>conditions as the </a:t>
            </a:r>
            <a:r>
              <a:rPr lang="en-US" sz="2800" spc="-5" dirty="0">
                <a:latin typeface="Times New Roman"/>
                <a:cs typeface="Times New Roman"/>
              </a:rPr>
              <a:t>supervisors </a:t>
            </a:r>
            <a:r>
              <a:rPr lang="en-US" sz="2800" dirty="0">
                <a:latin typeface="Times New Roman"/>
                <a:cs typeface="Times New Roman"/>
              </a:rPr>
              <a:t>may deem </a:t>
            </a:r>
            <a:r>
              <a:rPr lang="en-US" sz="2800" spc="-5" dirty="0">
                <a:latin typeface="Times New Roman"/>
                <a:cs typeface="Times New Roman"/>
              </a:rPr>
              <a:t>necessary </a:t>
            </a:r>
            <a:r>
              <a:rPr lang="en-US" sz="2800" dirty="0">
                <a:latin typeface="Times New Roman"/>
                <a:cs typeface="Times New Roman"/>
              </a:rPr>
              <a:t>to advance the  </a:t>
            </a:r>
            <a:r>
              <a:rPr lang="en-US" sz="2800" spc="-5" dirty="0">
                <a:latin typeface="Times New Roman"/>
                <a:cs typeface="Times New Roman"/>
              </a:rPr>
              <a:t>purposes of this</a:t>
            </a:r>
            <a:r>
              <a:rPr lang="en-US" sz="2800" spc="5" dirty="0">
                <a:latin typeface="Times New Roman"/>
                <a:cs typeface="Times New Roman"/>
              </a:rPr>
              <a:t> </a:t>
            </a:r>
            <a:r>
              <a:rPr lang="en-US" sz="2800" dirty="0">
                <a:latin typeface="Times New Roman"/>
                <a:cs typeface="Times New Roman"/>
              </a:rPr>
              <a:t>article;</a:t>
            </a:r>
          </a:p>
          <a:p>
            <a:pPr marL="12700" marR="5080">
              <a:lnSpc>
                <a:spcPct val="90000"/>
              </a:lnSpc>
              <a:spcBef>
                <a:spcPts val="994"/>
              </a:spcBef>
              <a:buFont typeface="Times New Roman"/>
              <a:buAutoNum type="arabicParenBoth" startAt="4"/>
              <a:tabLst>
                <a:tab pos="332740" algn="l"/>
              </a:tabLst>
            </a:pPr>
            <a:r>
              <a:rPr lang="en-US" sz="2800" spc="-60" dirty="0">
                <a:latin typeface="Times New Roman"/>
                <a:cs typeface="Times New Roman"/>
              </a:rPr>
              <a:t>To </a:t>
            </a:r>
            <a:r>
              <a:rPr lang="en-US" sz="2800" dirty="0">
                <a:latin typeface="Times New Roman"/>
                <a:cs typeface="Times New Roman"/>
              </a:rPr>
              <a:t>obtain options upon and to acquire, by purchase, exchange, lease, gift, grant, bequest, devise, or</a:t>
            </a:r>
            <a:r>
              <a:rPr lang="en-US" sz="2800" spc="-140" dirty="0">
                <a:latin typeface="Times New Roman"/>
                <a:cs typeface="Times New Roman"/>
              </a:rPr>
              <a:t> </a:t>
            </a:r>
            <a:r>
              <a:rPr lang="en-US" sz="2800" dirty="0">
                <a:latin typeface="Times New Roman"/>
                <a:cs typeface="Times New Roman"/>
              </a:rPr>
              <a:t>otherwise,  any </a:t>
            </a:r>
            <a:r>
              <a:rPr lang="en-US" sz="2800" spc="-15" dirty="0">
                <a:latin typeface="Times New Roman"/>
                <a:cs typeface="Times New Roman"/>
              </a:rPr>
              <a:t>property, </a:t>
            </a:r>
            <a:r>
              <a:rPr lang="en-US" sz="2800" dirty="0">
                <a:latin typeface="Times New Roman"/>
                <a:cs typeface="Times New Roman"/>
              </a:rPr>
              <a:t>real or personal, or any rights or interests therein; to </a:t>
            </a:r>
            <a:r>
              <a:rPr lang="en-US" sz="2800" spc="-5" dirty="0">
                <a:latin typeface="Times New Roman"/>
                <a:cs typeface="Times New Roman"/>
              </a:rPr>
              <a:t>maintain, </a:t>
            </a:r>
            <a:r>
              <a:rPr lang="en-US" sz="2800" spc="-10" dirty="0">
                <a:latin typeface="Times New Roman"/>
                <a:cs typeface="Times New Roman"/>
              </a:rPr>
              <a:t>administer, </a:t>
            </a:r>
            <a:r>
              <a:rPr lang="en-US" sz="2800" dirty="0">
                <a:latin typeface="Times New Roman"/>
                <a:cs typeface="Times New Roman"/>
              </a:rPr>
              <a:t>and </a:t>
            </a:r>
            <a:r>
              <a:rPr lang="en-US" sz="2800" spc="-5" dirty="0">
                <a:latin typeface="Times New Roman"/>
                <a:cs typeface="Times New Roman"/>
              </a:rPr>
              <a:t>improve </a:t>
            </a:r>
            <a:r>
              <a:rPr lang="en-US" sz="2800" dirty="0">
                <a:latin typeface="Times New Roman"/>
                <a:cs typeface="Times New Roman"/>
              </a:rPr>
              <a:t>any  properties acquired; to receive </a:t>
            </a:r>
            <a:r>
              <a:rPr lang="en-US" sz="2800" spc="-5" dirty="0">
                <a:latin typeface="Times New Roman"/>
                <a:cs typeface="Times New Roman"/>
              </a:rPr>
              <a:t>income </a:t>
            </a:r>
            <a:r>
              <a:rPr lang="en-US" sz="2800" dirty="0">
                <a:latin typeface="Times New Roman"/>
                <a:cs typeface="Times New Roman"/>
              </a:rPr>
              <a:t>from such properties and to expend </a:t>
            </a:r>
            <a:r>
              <a:rPr lang="en-US" sz="2800" spc="-5" dirty="0">
                <a:latin typeface="Times New Roman"/>
                <a:cs typeface="Times New Roman"/>
              </a:rPr>
              <a:t>such income </a:t>
            </a:r>
            <a:r>
              <a:rPr lang="en-US" sz="2800" dirty="0">
                <a:latin typeface="Times New Roman"/>
                <a:cs typeface="Times New Roman"/>
              </a:rPr>
              <a:t>in carrying out the  </a:t>
            </a:r>
            <a:r>
              <a:rPr lang="en-US" sz="2800" spc="-5" dirty="0">
                <a:latin typeface="Times New Roman"/>
                <a:cs typeface="Times New Roman"/>
              </a:rPr>
              <a:t>purposes </a:t>
            </a:r>
            <a:r>
              <a:rPr lang="en-US" sz="2800" dirty="0">
                <a:latin typeface="Times New Roman"/>
                <a:cs typeface="Times New Roman"/>
              </a:rPr>
              <a:t>and </a:t>
            </a:r>
            <a:r>
              <a:rPr lang="en-US" sz="2800" spc="-5" dirty="0">
                <a:latin typeface="Times New Roman"/>
                <a:cs typeface="Times New Roman"/>
              </a:rPr>
              <a:t>provisions of this </a:t>
            </a:r>
            <a:r>
              <a:rPr lang="en-US" sz="2800" dirty="0">
                <a:latin typeface="Times New Roman"/>
                <a:cs typeface="Times New Roman"/>
              </a:rPr>
              <a:t>article; </a:t>
            </a:r>
            <a:r>
              <a:rPr lang="en-US" sz="2800" spc="-5" dirty="0">
                <a:latin typeface="Times New Roman"/>
                <a:cs typeface="Times New Roman"/>
              </a:rPr>
              <a:t>and to sell, </a:t>
            </a:r>
            <a:r>
              <a:rPr lang="en-US" sz="2800" dirty="0">
                <a:latin typeface="Times New Roman"/>
                <a:cs typeface="Times New Roman"/>
              </a:rPr>
              <a:t>lease, or otherwise </a:t>
            </a:r>
            <a:r>
              <a:rPr lang="en-US" sz="2800" spc="-5" dirty="0">
                <a:latin typeface="Times New Roman"/>
                <a:cs typeface="Times New Roman"/>
              </a:rPr>
              <a:t>dispose </a:t>
            </a:r>
            <a:r>
              <a:rPr lang="en-US" sz="2800" dirty="0">
                <a:latin typeface="Times New Roman"/>
                <a:cs typeface="Times New Roman"/>
              </a:rPr>
              <a:t>of any of </a:t>
            </a:r>
            <a:r>
              <a:rPr lang="en-US" sz="2800" spc="-5" dirty="0">
                <a:latin typeface="Times New Roman"/>
                <a:cs typeface="Times New Roman"/>
              </a:rPr>
              <a:t>its </a:t>
            </a:r>
            <a:r>
              <a:rPr lang="en-US" sz="2800" dirty="0">
                <a:latin typeface="Times New Roman"/>
                <a:cs typeface="Times New Roman"/>
              </a:rPr>
              <a:t>property or interests  therein, in furtherance of the </a:t>
            </a:r>
            <a:r>
              <a:rPr lang="en-US" sz="2800" spc="-5" dirty="0">
                <a:latin typeface="Times New Roman"/>
                <a:cs typeface="Times New Roman"/>
              </a:rPr>
              <a:t>purposes </a:t>
            </a:r>
            <a:r>
              <a:rPr lang="en-US" sz="2800" dirty="0">
                <a:latin typeface="Times New Roman"/>
                <a:cs typeface="Times New Roman"/>
              </a:rPr>
              <a:t>and provisions of </a:t>
            </a:r>
            <a:r>
              <a:rPr lang="en-US" sz="2800" spc="-5" dirty="0">
                <a:latin typeface="Times New Roman"/>
                <a:cs typeface="Times New Roman"/>
              </a:rPr>
              <a:t>this </a:t>
            </a:r>
            <a:r>
              <a:rPr lang="en-US" sz="2800" dirty="0">
                <a:latin typeface="Times New Roman"/>
                <a:cs typeface="Times New Roman"/>
              </a:rPr>
              <a:t>article, provided that title to all property acquired  shall be taken in the name of the State of</a:t>
            </a:r>
            <a:r>
              <a:rPr lang="en-US" sz="2800" spc="-45" dirty="0">
                <a:latin typeface="Times New Roman"/>
                <a:cs typeface="Times New Roman"/>
              </a:rPr>
              <a:t> </a:t>
            </a:r>
            <a:r>
              <a:rPr lang="en-US" sz="2800" spc="-5" dirty="0">
                <a:latin typeface="Times New Roman"/>
                <a:cs typeface="Times New Roman"/>
              </a:rPr>
              <a:t>Georgia;</a:t>
            </a:r>
            <a:endParaRPr lang="en-US" sz="2800" dirty="0">
              <a:latin typeface="Times New Roman"/>
              <a:cs typeface="Times New Roman"/>
            </a:endParaRPr>
          </a:p>
          <a:p>
            <a:pPr marL="12700" marR="93980">
              <a:lnSpc>
                <a:spcPct val="90000"/>
              </a:lnSpc>
              <a:spcBef>
                <a:spcPts val="1010"/>
              </a:spcBef>
              <a:buAutoNum type="arabicParenBoth" startAt="4"/>
              <a:tabLst>
                <a:tab pos="335915" algn="l"/>
              </a:tabLst>
            </a:pPr>
            <a:r>
              <a:rPr lang="en-US" sz="2800" b="1" spc="-85" dirty="0">
                <a:latin typeface="Times New Roman"/>
                <a:cs typeface="Times New Roman"/>
              </a:rPr>
              <a:t>To </a:t>
            </a:r>
            <a:r>
              <a:rPr lang="en-US" sz="2800" b="1" dirty="0">
                <a:latin typeface="Times New Roman"/>
                <a:cs typeface="Times New Roman"/>
              </a:rPr>
              <a:t>make available to landowners </a:t>
            </a:r>
            <a:r>
              <a:rPr lang="en-US" sz="2800" b="1" spc="-5" dirty="0">
                <a:latin typeface="Times New Roman"/>
                <a:cs typeface="Times New Roman"/>
              </a:rPr>
              <a:t>and occupiers </a:t>
            </a:r>
            <a:r>
              <a:rPr lang="en-US" sz="2800" b="1" dirty="0">
                <a:latin typeface="Times New Roman"/>
                <a:cs typeface="Times New Roman"/>
              </a:rPr>
              <a:t>of </a:t>
            </a:r>
            <a:r>
              <a:rPr lang="en-US" sz="2800" b="1" spc="-5" dirty="0">
                <a:latin typeface="Times New Roman"/>
                <a:cs typeface="Times New Roman"/>
              </a:rPr>
              <a:t>land </a:t>
            </a:r>
            <a:r>
              <a:rPr lang="en-US" sz="2800" b="1" dirty="0">
                <a:latin typeface="Times New Roman"/>
                <a:cs typeface="Times New Roman"/>
              </a:rPr>
              <a:t>within </a:t>
            </a:r>
            <a:r>
              <a:rPr lang="en-US" sz="2800" b="1" spc="-5" dirty="0">
                <a:latin typeface="Times New Roman"/>
                <a:cs typeface="Times New Roman"/>
              </a:rPr>
              <a:t>the district, on such </a:t>
            </a:r>
            <a:r>
              <a:rPr lang="en-US" sz="2800" b="1" dirty="0">
                <a:latin typeface="Times New Roman"/>
                <a:cs typeface="Times New Roman"/>
              </a:rPr>
              <a:t>terms </a:t>
            </a:r>
            <a:r>
              <a:rPr lang="en-US" sz="2800" b="1" spc="-5" dirty="0">
                <a:latin typeface="Times New Roman"/>
                <a:cs typeface="Times New Roman"/>
              </a:rPr>
              <a:t>as </a:t>
            </a:r>
            <a:r>
              <a:rPr lang="en-US" sz="2800" b="1" dirty="0">
                <a:latin typeface="Times New Roman"/>
                <a:cs typeface="Times New Roman"/>
              </a:rPr>
              <a:t>it  </a:t>
            </a:r>
            <a:r>
              <a:rPr lang="en-US" sz="2800" b="1" spc="-5" dirty="0">
                <a:latin typeface="Times New Roman"/>
                <a:cs typeface="Times New Roman"/>
              </a:rPr>
              <a:t>prescribes, </a:t>
            </a:r>
            <a:r>
              <a:rPr lang="en-US" sz="2800" b="1" dirty="0">
                <a:latin typeface="Times New Roman"/>
                <a:cs typeface="Times New Roman"/>
              </a:rPr>
              <a:t>agricultural </a:t>
            </a:r>
            <a:r>
              <a:rPr lang="en-US" sz="2800" b="1" spc="-5" dirty="0">
                <a:latin typeface="Times New Roman"/>
                <a:cs typeface="Times New Roman"/>
              </a:rPr>
              <a:t>and </a:t>
            </a:r>
            <a:r>
              <a:rPr lang="en-US" sz="2800" b="1" dirty="0">
                <a:latin typeface="Times New Roman"/>
                <a:cs typeface="Times New Roman"/>
              </a:rPr>
              <a:t>engineering machinery </a:t>
            </a:r>
            <a:r>
              <a:rPr lang="en-US" sz="2800" b="1" spc="-5" dirty="0">
                <a:latin typeface="Times New Roman"/>
                <a:cs typeface="Times New Roman"/>
              </a:rPr>
              <a:t>and equipment, </a:t>
            </a:r>
            <a:r>
              <a:rPr lang="en-US" sz="2800" b="1" spc="-20" dirty="0">
                <a:latin typeface="Times New Roman"/>
                <a:cs typeface="Times New Roman"/>
              </a:rPr>
              <a:t>fertilizer, </a:t>
            </a:r>
            <a:r>
              <a:rPr lang="en-US" sz="2800" b="1" dirty="0">
                <a:latin typeface="Times New Roman"/>
                <a:cs typeface="Times New Roman"/>
              </a:rPr>
              <a:t>seeds and </a:t>
            </a:r>
            <a:r>
              <a:rPr lang="en-US" sz="2800" b="1" spc="-5" dirty="0">
                <a:latin typeface="Times New Roman"/>
                <a:cs typeface="Times New Roman"/>
              </a:rPr>
              <a:t>seedlings, and  such </a:t>
            </a:r>
            <a:r>
              <a:rPr lang="en-US" sz="2800" b="1" dirty="0">
                <a:latin typeface="Times New Roman"/>
                <a:cs typeface="Times New Roman"/>
              </a:rPr>
              <a:t>other material or </a:t>
            </a:r>
            <a:r>
              <a:rPr lang="en-US" sz="2800" b="1" spc="-5" dirty="0">
                <a:latin typeface="Times New Roman"/>
                <a:cs typeface="Times New Roman"/>
              </a:rPr>
              <a:t>equipment as </a:t>
            </a:r>
            <a:r>
              <a:rPr lang="en-US" sz="2800" b="1" spc="5" dirty="0">
                <a:latin typeface="Times New Roman"/>
                <a:cs typeface="Times New Roman"/>
              </a:rPr>
              <a:t>will </a:t>
            </a:r>
            <a:r>
              <a:rPr lang="en-US" sz="2800" b="1" spc="-5" dirty="0">
                <a:latin typeface="Times New Roman"/>
                <a:cs typeface="Times New Roman"/>
              </a:rPr>
              <a:t>assist such </a:t>
            </a:r>
            <a:r>
              <a:rPr lang="en-US" sz="2800" b="1" dirty="0">
                <a:latin typeface="Times New Roman"/>
                <a:cs typeface="Times New Roman"/>
              </a:rPr>
              <a:t>landowners </a:t>
            </a:r>
            <a:r>
              <a:rPr lang="en-US" sz="2800" dirty="0">
                <a:latin typeface="Times New Roman"/>
                <a:cs typeface="Times New Roman"/>
              </a:rPr>
              <a:t>and occupiers of land to carry on</a:t>
            </a:r>
            <a:r>
              <a:rPr lang="en-US" sz="2800" spc="-105" dirty="0">
                <a:latin typeface="Times New Roman"/>
                <a:cs typeface="Times New Roman"/>
              </a:rPr>
              <a:t> </a:t>
            </a:r>
            <a:r>
              <a:rPr lang="en-US" sz="2800" dirty="0">
                <a:latin typeface="Times New Roman"/>
                <a:cs typeface="Times New Roman"/>
              </a:rPr>
              <a:t>operations  upon their lands for the conservation of </a:t>
            </a:r>
            <a:r>
              <a:rPr lang="en-US" sz="2800" spc="-5" dirty="0">
                <a:latin typeface="Times New Roman"/>
                <a:cs typeface="Times New Roman"/>
              </a:rPr>
              <a:t>soil </a:t>
            </a:r>
            <a:r>
              <a:rPr lang="en-US" sz="2800" dirty="0">
                <a:latin typeface="Times New Roman"/>
                <a:cs typeface="Times New Roman"/>
              </a:rPr>
              <a:t>resources and for the prevention or control of </a:t>
            </a:r>
            <a:r>
              <a:rPr lang="en-US" sz="2800" spc="-5" dirty="0">
                <a:latin typeface="Times New Roman"/>
                <a:cs typeface="Times New Roman"/>
              </a:rPr>
              <a:t>soil</a:t>
            </a:r>
            <a:r>
              <a:rPr lang="en-US" sz="2800" spc="-85" dirty="0">
                <a:latin typeface="Times New Roman"/>
                <a:cs typeface="Times New Roman"/>
              </a:rPr>
              <a:t> </a:t>
            </a:r>
            <a:r>
              <a:rPr lang="en-US" sz="2800" dirty="0">
                <a:latin typeface="Times New Roman"/>
                <a:cs typeface="Times New Roman"/>
              </a:rPr>
              <a:t>erosion;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7768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AE722-24AB-A1E1-4E30-1DF818FF2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spc="-5" dirty="0"/>
              <a:t>District Supervisors’</a:t>
            </a:r>
            <a:r>
              <a:rPr lang="en-US" sz="4400" spc="-285" dirty="0"/>
              <a:t> </a:t>
            </a:r>
            <a:r>
              <a:rPr lang="en-US" sz="4400" spc="-5" dirty="0"/>
              <a:t>Powers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7E4CE7-56C0-13AB-A5E0-8310C50EC7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12700" marR="5080">
              <a:lnSpc>
                <a:spcPts val="1939"/>
              </a:lnSpc>
              <a:spcBef>
                <a:spcPts val="345"/>
              </a:spcBef>
              <a:buFont typeface="Times New Roman"/>
              <a:buAutoNum type="arabicParenBoth" startAt="7"/>
              <a:tabLst>
                <a:tab pos="332740" algn="l"/>
              </a:tabLst>
            </a:pPr>
            <a:r>
              <a:rPr lang="en-US" sz="2800" spc="-60" dirty="0">
                <a:latin typeface="Times New Roman"/>
                <a:cs typeface="Times New Roman"/>
              </a:rPr>
              <a:t>To </a:t>
            </a:r>
            <a:r>
              <a:rPr lang="en-US" sz="2800" b="1" dirty="0">
                <a:latin typeface="Times New Roman"/>
                <a:cs typeface="Times New Roman"/>
              </a:rPr>
              <a:t>construct, </a:t>
            </a:r>
            <a:r>
              <a:rPr lang="en-US" sz="2800" b="1" spc="-5" dirty="0">
                <a:latin typeface="Times New Roman"/>
                <a:cs typeface="Times New Roman"/>
              </a:rPr>
              <a:t>improve, and </a:t>
            </a:r>
            <a:r>
              <a:rPr lang="en-US" sz="2800" b="1" dirty="0">
                <a:latin typeface="Times New Roman"/>
                <a:cs typeface="Times New Roman"/>
              </a:rPr>
              <a:t>maintain </a:t>
            </a:r>
            <a:r>
              <a:rPr lang="en-US" sz="2800" b="1" spc="-5" dirty="0">
                <a:latin typeface="Times New Roman"/>
                <a:cs typeface="Times New Roman"/>
              </a:rPr>
              <a:t>such structures </a:t>
            </a:r>
            <a:r>
              <a:rPr lang="en-US" sz="2800" b="1" dirty="0">
                <a:latin typeface="Times New Roman"/>
                <a:cs typeface="Times New Roman"/>
              </a:rPr>
              <a:t>as may </a:t>
            </a:r>
            <a:r>
              <a:rPr lang="en-US" sz="2800" b="1" spc="-5" dirty="0">
                <a:latin typeface="Times New Roman"/>
                <a:cs typeface="Times New Roman"/>
              </a:rPr>
              <a:t>be </a:t>
            </a:r>
            <a:r>
              <a:rPr lang="en-US" sz="2800" b="1" dirty="0">
                <a:latin typeface="Times New Roman"/>
                <a:cs typeface="Times New Roman"/>
              </a:rPr>
              <a:t>necessary </a:t>
            </a:r>
            <a:r>
              <a:rPr lang="en-US" sz="2800" dirty="0">
                <a:latin typeface="Times New Roman"/>
                <a:cs typeface="Times New Roman"/>
              </a:rPr>
              <a:t>or convenient for the </a:t>
            </a:r>
            <a:r>
              <a:rPr lang="en-US" sz="2800" spc="-5" dirty="0">
                <a:latin typeface="Times New Roman"/>
                <a:cs typeface="Times New Roman"/>
              </a:rPr>
              <a:t>performance </a:t>
            </a:r>
            <a:r>
              <a:rPr lang="en-US" sz="2800" dirty="0">
                <a:latin typeface="Times New Roman"/>
                <a:cs typeface="Times New Roman"/>
              </a:rPr>
              <a:t>of any  of the operations authorized in </a:t>
            </a:r>
            <a:r>
              <a:rPr lang="en-US" sz="2800" spc="-5" dirty="0">
                <a:latin typeface="Times New Roman"/>
                <a:cs typeface="Times New Roman"/>
              </a:rPr>
              <a:t>this</a:t>
            </a:r>
            <a:r>
              <a:rPr lang="en-US" sz="2800" spc="-45" dirty="0">
                <a:latin typeface="Times New Roman"/>
                <a:cs typeface="Times New Roman"/>
              </a:rPr>
              <a:t> </a:t>
            </a:r>
            <a:r>
              <a:rPr lang="en-US" sz="2800" dirty="0">
                <a:latin typeface="Times New Roman"/>
                <a:cs typeface="Times New Roman"/>
              </a:rPr>
              <a:t>article;</a:t>
            </a:r>
          </a:p>
          <a:p>
            <a:pPr marL="12700" marR="73660">
              <a:lnSpc>
                <a:spcPct val="90000"/>
              </a:lnSpc>
              <a:spcBef>
                <a:spcPts val="975"/>
              </a:spcBef>
              <a:buFont typeface="Times New Roman"/>
              <a:buAutoNum type="arabicParenBoth" startAt="7"/>
              <a:tabLst>
                <a:tab pos="332740" algn="l"/>
              </a:tabLst>
            </a:pPr>
            <a:r>
              <a:rPr lang="en-US" sz="2800" spc="-60" dirty="0">
                <a:latin typeface="Times New Roman"/>
                <a:cs typeface="Times New Roman"/>
              </a:rPr>
              <a:t>To </a:t>
            </a:r>
            <a:r>
              <a:rPr lang="en-US" sz="2800" b="1" dirty="0">
                <a:latin typeface="Times New Roman"/>
                <a:cs typeface="Times New Roman"/>
              </a:rPr>
              <a:t>develop </a:t>
            </a:r>
            <a:r>
              <a:rPr lang="en-US" sz="2800" b="1" spc="-5" dirty="0">
                <a:latin typeface="Times New Roman"/>
                <a:cs typeface="Times New Roman"/>
              </a:rPr>
              <a:t>comprehensive </a:t>
            </a:r>
            <a:r>
              <a:rPr lang="en-US" sz="2800" b="1" dirty="0">
                <a:latin typeface="Times New Roman"/>
                <a:cs typeface="Times New Roman"/>
              </a:rPr>
              <a:t>plans for the conservation of soil </a:t>
            </a:r>
            <a:r>
              <a:rPr lang="en-US" sz="2800" b="1" spc="-10" dirty="0">
                <a:latin typeface="Times New Roman"/>
                <a:cs typeface="Times New Roman"/>
              </a:rPr>
              <a:t>resources </a:t>
            </a:r>
            <a:r>
              <a:rPr lang="en-US" sz="2800" b="1" dirty="0">
                <a:latin typeface="Times New Roman"/>
                <a:cs typeface="Times New Roman"/>
              </a:rPr>
              <a:t>and for the </a:t>
            </a:r>
            <a:r>
              <a:rPr lang="en-US" sz="2800" b="1" spc="-5" dirty="0">
                <a:latin typeface="Times New Roman"/>
                <a:cs typeface="Times New Roman"/>
              </a:rPr>
              <a:t>control </a:t>
            </a:r>
            <a:r>
              <a:rPr lang="en-US" sz="2800" b="1" dirty="0">
                <a:latin typeface="Times New Roman"/>
                <a:cs typeface="Times New Roman"/>
              </a:rPr>
              <a:t>and </a:t>
            </a:r>
            <a:r>
              <a:rPr lang="en-US" sz="2800" b="1" spc="-5" dirty="0">
                <a:latin typeface="Times New Roman"/>
                <a:cs typeface="Times New Roman"/>
              </a:rPr>
              <a:t>prevention </a:t>
            </a:r>
            <a:r>
              <a:rPr lang="en-US" sz="2800" b="1" dirty="0">
                <a:latin typeface="Times New Roman"/>
                <a:cs typeface="Times New Roman"/>
              </a:rPr>
              <a:t>of soil  </a:t>
            </a:r>
            <a:r>
              <a:rPr lang="en-US" sz="2800" b="1" spc="-5" dirty="0">
                <a:latin typeface="Times New Roman"/>
                <a:cs typeface="Times New Roman"/>
              </a:rPr>
              <a:t>erosion </a:t>
            </a:r>
            <a:r>
              <a:rPr lang="en-US" sz="2800" b="1" dirty="0">
                <a:latin typeface="Times New Roman"/>
                <a:cs typeface="Times New Roman"/>
              </a:rPr>
              <a:t>within </a:t>
            </a:r>
            <a:r>
              <a:rPr lang="en-US" sz="2800" b="1" spc="-5" dirty="0">
                <a:latin typeface="Times New Roman"/>
                <a:cs typeface="Times New Roman"/>
              </a:rPr>
              <a:t>the </a:t>
            </a:r>
            <a:r>
              <a:rPr lang="en-US" sz="2800" b="1" dirty="0">
                <a:latin typeface="Times New Roman"/>
                <a:cs typeface="Times New Roman"/>
              </a:rPr>
              <a:t>district</a:t>
            </a:r>
            <a:r>
              <a:rPr lang="en-US" sz="2800" dirty="0">
                <a:latin typeface="Times New Roman"/>
                <a:cs typeface="Times New Roman"/>
              </a:rPr>
              <a:t>, which plans shall </a:t>
            </a:r>
            <a:r>
              <a:rPr lang="en-US" sz="2800" spc="-15" dirty="0">
                <a:latin typeface="Times New Roman"/>
                <a:cs typeface="Times New Roman"/>
              </a:rPr>
              <a:t>specify, </a:t>
            </a:r>
            <a:r>
              <a:rPr lang="en-US" sz="2800" dirty="0">
                <a:latin typeface="Times New Roman"/>
                <a:cs typeface="Times New Roman"/>
              </a:rPr>
              <a:t>in </a:t>
            </a:r>
            <a:r>
              <a:rPr lang="en-US" sz="2800" spc="-5" dirty="0">
                <a:latin typeface="Times New Roman"/>
                <a:cs typeface="Times New Roman"/>
              </a:rPr>
              <a:t>such </a:t>
            </a:r>
            <a:r>
              <a:rPr lang="en-US" sz="2800" dirty="0">
                <a:latin typeface="Times New Roman"/>
                <a:cs typeface="Times New Roman"/>
              </a:rPr>
              <a:t>detail </a:t>
            </a:r>
            <a:r>
              <a:rPr lang="en-US" sz="2800" spc="-5" dirty="0">
                <a:latin typeface="Times New Roman"/>
                <a:cs typeface="Times New Roman"/>
              </a:rPr>
              <a:t>as may </a:t>
            </a:r>
            <a:r>
              <a:rPr lang="en-US" sz="2800" dirty="0">
                <a:latin typeface="Times New Roman"/>
                <a:cs typeface="Times New Roman"/>
              </a:rPr>
              <a:t>be </a:t>
            </a:r>
            <a:r>
              <a:rPr lang="en-US" sz="2800" spc="-5" dirty="0">
                <a:latin typeface="Times New Roman"/>
                <a:cs typeface="Times New Roman"/>
              </a:rPr>
              <a:t>possible, </a:t>
            </a:r>
            <a:r>
              <a:rPr lang="en-US" sz="2800" dirty="0">
                <a:latin typeface="Times New Roman"/>
                <a:cs typeface="Times New Roman"/>
              </a:rPr>
              <a:t>the acts, procedures,  </a:t>
            </a:r>
            <a:r>
              <a:rPr lang="en-US" sz="2800" spc="-5" dirty="0">
                <a:latin typeface="Times New Roman"/>
                <a:cs typeface="Times New Roman"/>
              </a:rPr>
              <a:t>performances, </a:t>
            </a:r>
            <a:r>
              <a:rPr lang="en-US" sz="2800" dirty="0">
                <a:latin typeface="Times New Roman"/>
                <a:cs typeface="Times New Roman"/>
              </a:rPr>
              <a:t>and avoidances which are necessary or desirable for the </a:t>
            </a:r>
            <a:r>
              <a:rPr lang="en-US" sz="2800" spc="-5" dirty="0">
                <a:latin typeface="Times New Roman"/>
                <a:cs typeface="Times New Roman"/>
              </a:rPr>
              <a:t>effectuation </a:t>
            </a:r>
            <a:r>
              <a:rPr lang="en-US" sz="2800" dirty="0">
                <a:latin typeface="Times New Roman"/>
                <a:cs typeface="Times New Roman"/>
              </a:rPr>
              <a:t>of such plans, including engineering  operations, </a:t>
            </a:r>
            <a:r>
              <a:rPr lang="en-US" sz="2800" spc="-5" dirty="0">
                <a:latin typeface="Times New Roman"/>
                <a:cs typeface="Times New Roman"/>
              </a:rPr>
              <a:t>methods </a:t>
            </a:r>
            <a:r>
              <a:rPr lang="en-US" sz="2800" dirty="0">
                <a:latin typeface="Times New Roman"/>
                <a:cs typeface="Times New Roman"/>
              </a:rPr>
              <a:t>of cultivation, the growing of vegetation, cropping </a:t>
            </a:r>
            <a:r>
              <a:rPr lang="en-US" sz="2800" spc="-5" dirty="0">
                <a:latin typeface="Times New Roman"/>
                <a:cs typeface="Times New Roman"/>
              </a:rPr>
              <a:t>programs, </a:t>
            </a:r>
            <a:r>
              <a:rPr lang="en-US" sz="2800" dirty="0">
                <a:latin typeface="Times New Roman"/>
                <a:cs typeface="Times New Roman"/>
              </a:rPr>
              <a:t>tillage practices, and changes in the </a:t>
            </a:r>
            <a:r>
              <a:rPr lang="en-US" sz="2800" spc="-5" dirty="0">
                <a:latin typeface="Times New Roman"/>
                <a:cs typeface="Times New Roman"/>
              </a:rPr>
              <a:t>use  </a:t>
            </a:r>
            <a:r>
              <a:rPr lang="en-US" sz="2800" dirty="0">
                <a:latin typeface="Times New Roman"/>
                <a:cs typeface="Times New Roman"/>
              </a:rPr>
              <a:t>of land; and to publish such plans and information and bring them to the attention of </a:t>
            </a:r>
            <a:r>
              <a:rPr lang="en-US" sz="2800" spc="-5" dirty="0">
                <a:latin typeface="Times New Roman"/>
                <a:cs typeface="Times New Roman"/>
              </a:rPr>
              <a:t>owners </a:t>
            </a:r>
            <a:r>
              <a:rPr lang="en-US" sz="2800" dirty="0">
                <a:latin typeface="Times New Roman"/>
                <a:cs typeface="Times New Roman"/>
              </a:rPr>
              <a:t>and occupiers of lands</a:t>
            </a:r>
            <a:r>
              <a:rPr lang="en-US" sz="2800" spc="-130" dirty="0">
                <a:latin typeface="Times New Roman"/>
                <a:cs typeface="Times New Roman"/>
              </a:rPr>
              <a:t> </a:t>
            </a:r>
            <a:r>
              <a:rPr lang="en-US" sz="2800" dirty="0">
                <a:latin typeface="Times New Roman"/>
                <a:cs typeface="Times New Roman"/>
              </a:rPr>
              <a:t>within  the</a:t>
            </a:r>
            <a:r>
              <a:rPr lang="en-US" sz="2800" spc="-10" dirty="0">
                <a:latin typeface="Times New Roman"/>
                <a:cs typeface="Times New Roman"/>
              </a:rPr>
              <a:t> </a:t>
            </a:r>
            <a:r>
              <a:rPr lang="en-US" sz="2800" dirty="0">
                <a:latin typeface="Times New Roman"/>
                <a:cs typeface="Times New Roman"/>
              </a:rPr>
              <a:t>district;</a:t>
            </a:r>
          </a:p>
          <a:p>
            <a:pPr marL="12700" marR="48260">
              <a:lnSpc>
                <a:spcPct val="90000"/>
              </a:lnSpc>
              <a:spcBef>
                <a:spcPts val="1010"/>
              </a:spcBef>
              <a:buFont typeface="Times New Roman"/>
              <a:buAutoNum type="arabicParenBoth" startAt="7"/>
              <a:tabLst>
                <a:tab pos="332740" algn="l"/>
              </a:tabLst>
            </a:pPr>
            <a:r>
              <a:rPr lang="en-US" sz="2800" spc="-60" dirty="0">
                <a:latin typeface="Times New Roman"/>
                <a:cs typeface="Times New Roman"/>
              </a:rPr>
              <a:t>To </a:t>
            </a:r>
            <a:r>
              <a:rPr lang="en-US" sz="2800" dirty="0">
                <a:latin typeface="Times New Roman"/>
                <a:cs typeface="Times New Roman"/>
              </a:rPr>
              <a:t>take </a:t>
            </a:r>
            <a:r>
              <a:rPr lang="en-US" sz="2800" spc="-15" dirty="0">
                <a:latin typeface="Times New Roman"/>
                <a:cs typeface="Times New Roman"/>
              </a:rPr>
              <a:t>over, </a:t>
            </a:r>
            <a:r>
              <a:rPr lang="en-US" sz="2800" dirty="0">
                <a:latin typeface="Times New Roman"/>
                <a:cs typeface="Times New Roman"/>
              </a:rPr>
              <a:t>by purchase, lease, or otherwise, and to </a:t>
            </a:r>
            <a:r>
              <a:rPr lang="en-US" sz="2800" spc="-5" dirty="0">
                <a:latin typeface="Times New Roman"/>
                <a:cs typeface="Times New Roman"/>
              </a:rPr>
              <a:t>administer </a:t>
            </a:r>
            <a:r>
              <a:rPr lang="en-US" sz="2800" dirty="0">
                <a:latin typeface="Times New Roman"/>
                <a:cs typeface="Times New Roman"/>
              </a:rPr>
              <a:t>any </a:t>
            </a:r>
            <a:r>
              <a:rPr lang="en-US" sz="2800" spc="-5" dirty="0">
                <a:latin typeface="Times New Roman"/>
                <a:cs typeface="Times New Roman"/>
              </a:rPr>
              <a:t>soil </a:t>
            </a:r>
            <a:r>
              <a:rPr lang="en-US" sz="2800" dirty="0">
                <a:latin typeface="Times New Roman"/>
                <a:cs typeface="Times New Roman"/>
              </a:rPr>
              <a:t>conservation, erosion control, or erosion  prevention project located within its boundaries which </a:t>
            </a:r>
            <a:r>
              <a:rPr lang="en-US" sz="2800" spc="-5" dirty="0">
                <a:latin typeface="Times New Roman"/>
                <a:cs typeface="Times New Roman"/>
              </a:rPr>
              <a:t>was first </a:t>
            </a:r>
            <a:r>
              <a:rPr lang="en-US" sz="2800" dirty="0">
                <a:latin typeface="Times New Roman"/>
                <a:cs typeface="Times New Roman"/>
              </a:rPr>
              <a:t>undertaken by the United States or any of its agencies or  by this </a:t>
            </a:r>
            <a:r>
              <a:rPr lang="en-US" sz="2800" spc="-5" dirty="0">
                <a:latin typeface="Times New Roman"/>
                <a:cs typeface="Times New Roman"/>
              </a:rPr>
              <a:t>state </a:t>
            </a:r>
            <a:r>
              <a:rPr lang="en-US" sz="2800" dirty="0">
                <a:latin typeface="Times New Roman"/>
                <a:cs typeface="Times New Roman"/>
              </a:rPr>
              <a:t>or any of </a:t>
            </a:r>
            <a:r>
              <a:rPr lang="en-US" sz="2800" spc="-5" dirty="0">
                <a:latin typeface="Times New Roman"/>
                <a:cs typeface="Times New Roman"/>
              </a:rPr>
              <a:t>its </a:t>
            </a:r>
            <a:r>
              <a:rPr lang="en-US" sz="2800" dirty="0">
                <a:latin typeface="Times New Roman"/>
                <a:cs typeface="Times New Roman"/>
              </a:rPr>
              <a:t>agencies; to </a:t>
            </a:r>
            <a:r>
              <a:rPr lang="en-US" sz="2800" spc="-5" dirty="0">
                <a:latin typeface="Times New Roman"/>
                <a:cs typeface="Times New Roman"/>
              </a:rPr>
              <a:t>manage, as </a:t>
            </a:r>
            <a:r>
              <a:rPr lang="en-US" sz="2800" dirty="0">
                <a:latin typeface="Times New Roman"/>
                <a:cs typeface="Times New Roman"/>
              </a:rPr>
              <a:t>agent of the United States or any of </a:t>
            </a:r>
            <a:r>
              <a:rPr lang="en-US" sz="2800" spc="-5" dirty="0">
                <a:latin typeface="Times New Roman"/>
                <a:cs typeface="Times New Roman"/>
              </a:rPr>
              <a:t>its </a:t>
            </a:r>
            <a:r>
              <a:rPr lang="en-US" sz="2800" dirty="0">
                <a:latin typeface="Times New Roman"/>
                <a:cs typeface="Times New Roman"/>
              </a:rPr>
              <a:t>agencies or of this state or any of  its agencies, any </a:t>
            </a:r>
            <a:r>
              <a:rPr lang="en-US" sz="2800" spc="-5" dirty="0">
                <a:latin typeface="Times New Roman"/>
                <a:cs typeface="Times New Roman"/>
              </a:rPr>
              <a:t>soil </a:t>
            </a:r>
            <a:r>
              <a:rPr lang="en-US" sz="2800" dirty="0">
                <a:latin typeface="Times New Roman"/>
                <a:cs typeface="Times New Roman"/>
              </a:rPr>
              <a:t>conservation, erosion control, or erosion prevention project within its boundaries; to act </a:t>
            </a:r>
            <a:r>
              <a:rPr lang="en-US" sz="2800" spc="-5" dirty="0">
                <a:latin typeface="Times New Roman"/>
                <a:cs typeface="Times New Roman"/>
              </a:rPr>
              <a:t>as </a:t>
            </a:r>
            <a:r>
              <a:rPr lang="en-US" sz="2800" dirty="0">
                <a:latin typeface="Times New Roman"/>
                <a:cs typeface="Times New Roman"/>
              </a:rPr>
              <a:t>agent </a:t>
            </a:r>
            <a:r>
              <a:rPr lang="en-US" sz="2800" spc="15" dirty="0">
                <a:latin typeface="Times New Roman"/>
                <a:cs typeface="Times New Roman"/>
              </a:rPr>
              <a:t>for  </a:t>
            </a:r>
            <a:r>
              <a:rPr lang="en-US" sz="2800" dirty="0">
                <a:latin typeface="Times New Roman"/>
                <a:cs typeface="Times New Roman"/>
              </a:rPr>
              <a:t>the United States or any of its agencies or for </a:t>
            </a:r>
            <a:r>
              <a:rPr lang="en-US" sz="2800" spc="-5" dirty="0">
                <a:latin typeface="Times New Roman"/>
                <a:cs typeface="Times New Roman"/>
              </a:rPr>
              <a:t>this </a:t>
            </a:r>
            <a:r>
              <a:rPr lang="en-US" sz="2800" dirty="0">
                <a:latin typeface="Times New Roman"/>
                <a:cs typeface="Times New Roman"/>
              </a:rPr>
              <a:t>state or any of its agencies, in connection with the acquisition,  construction, operation, or administration of any </a:t>
            </a:r>
            <a:r>
              <a:rPr lang="en-US" sz="2800" spc="-5" dirty="0">
                <a:latin typeface="Times New Roman"/>
                <a:cs typeface="Times New Roman"/>
              </a:rPr>
              <a:t>soil </a:t>
            </a:r>
            <a:r>
              <a:rPr lang="en-US" sz="2800" dirty="0">
                <a:latin typeface="Times New Roman"/>
                <a:cs typeface="Times New Roman"/>
              </a:rPr>
              <a:t>conservation, erosion control, or erosion prevention project within</a:t>
            </a:r>
            <a:r>
              <a:rPr lang="en-US" sz="2800" spc="-140" dirty="0">
                <a:latin typeface="Times New Roman"/>
                <a:cs typeface="Times New Roman"/>
              </a:rPr>
              <a:t> </a:t>
            </a:r>
            <a:r>
              <a:rPr lang="en-US" sz="2800" dirty="0">
                <a:latin typeface="Times New Roman"/>
                <a:cs typeface="Times New Roman"/>
              </a:rPr>
              <a:t>its  boundaries; to accept donations, gifts, and contributions in </a:t>
            </a:r>
            <a:r>
              <a:rPr lang="en-US" sz="2800" spc="-20" dirty="0">
                <a:latin typeface="Times New Roman"/>
                <a:cs typeface="Times New Roman"/>
              </a:rPr>
              <a:t>money, </a:t>
            </a:r>
            <a:r>
              <a:rPr lang="en-US" sz="2800" dirty="0">
                <a:latin typeface="Times New Roman"/>
                <a:cs typeface="Times New Roman"/>
              </a:rPr>
              <a:t>services, materials, or otherwise from the United States  or any of </a:t>
            </a:r>
            <a:r>
              <a:rPr lang="en-US" sz="2800" spc="-5" dirty="0">
                <a:latin typeface="Times New Roman"/>
                <a:cs typeface="Times New Roman"/>
              </a:rPr>
              <a:t>its </a:t>
            </a:r>
            <a:r>
              <a:rPr lang="en-US" sz="2800" dirty="0">
                <a:latin typeface="Times New Roman"/>
                <a:cs typeface="Times New Roman"/>
              </a:rPr>
              <a:t>agencies, from this state or</a:t>
            </a:r>
            <a:r>
              <a:rPr lang="en-US" sz="2800" spc="-40" dirty="0">
                <a:latin typeface="Times New Roman"/>
                <a:cs typeface="Times New Roman"/>
              </a:rPr>
              <a:t> </a:t>
            </a:r>
            <a:r>
              <a:rPr lang="en-US" sz="2800" dirty="0">
                <a:latin typeface="Times New Roman"/>
                <a:cs typeface="Times New Roman"/>
              </a:rPr>
              <a:t>(cont.)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5963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53460-3A5F-F638-0E45-B22A1607D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spc="-5" dirty="0"/>
              <a:t>District Supervisors’</a:t>
            </a:r>
            <a:r>
              <a:rPr lang="en-US" sz="4400" spc="-285" dirty="0"/>
              <a:t> </a:t>
            </a:r>
            <a:r>
              <a:rPr lang="en-US" sz="4400" spc="-5" dirty="0"/>
              <a:t>Powers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74E2C8-2726-B009-2C16-EC0793EA1F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2700" marR="761365">
              <a:lnSpc>
                <a:spcPts val="1939"/>
              </a:lnSpc>
              <a:spcBef>
                <a:spcPts val="345"/>
              </a:spcBef>
              <a:buFont typeface="Times New Roman"/>
              <a:buAutoNum type="arabicParenBoth" startAt="9"/>
              <a:tabLst>
                <a:tab pos="394335" algn="l"/>
              </a:tabLst>
            </a:pPr>
            <a:r>
              <a:rPr lang="en-US" sz="2800" dirty="0">
                <a:latin typeface="Times New Roman"/>
                <a:cs typeface="Times New Roman"/>
              </a:rPr>
              <a:t>(cont.) or from others and to </a:t>
            </a:r>
            <a:r>
              <a:rPr lang="en-US" sz="2800" spc="-5" dirty="0">
                <a:latin typeface="Times New Roman"/>
                <a:cs typeface="Times New Roman"/>
              </a:rPr>
              <a:t>use </a:t>
            </a:r>
            <a:r>
              <a:rPr lang="en-US" sz="2800" dirty="0">
                <a:latin typeface="Times New Roman"/>
                <a:cs typeface="Times New Roman"/>
              </a:rPr>
              <a:t>or expend such </a:t>
            </a:r>
            <a:r>
              <a:rPr lang="en-US" sz="2800" spc="-20" dirty="0">
                <a:latin typeface="Times New Roman"/>
                <a:cs typeface="Times New Roman"/>
              </a:rPr>
              <a:t>money, </a:t>
            </a:r>
            <a:r>
              <a:rPr lang="en-US" sz="2800" dirty="0">
                <a:latin typeface="Times New Roman"/>
                <a:cs typeface="Times New Roman"/>
              </a:rPr>
              <a:t>services, materials, or other contributions</a:t>
            </a:r>
            <a:r>
              <a:rPr lang="en-US" sz="2800" spc="-130" dirty="0">
                <a:latin typeface="Times New Roman"/>
                <a:cs typeface="Times New Roman"/>
              </a:rPr>
              <a:t> </a:t>
            </a:r>
            <a:r>
              <a:rPr lang="en-US" sz="2800" dirty="0">
                <a:latin typeface="Times New Roman"/>
                <a:cs typeface="Times New Roman"/>
              </a:rPr>
              <a:t>in  carrying on its operations, including </a:t>
            </a:r>
            <a:r>
              <a:rPr lang="en-US" sz="2800" spc="-5" dirty="0">
                <a:latin typeface="Times New Roman"/>
                <a:cs typeface="Times New Roman"/>
              </a:rPr>
              <a:t>promotion </a:t>
            </a:r>
            <a:r>
              <a:rPr lang="en-US" sz="2800" dirty="0">
                <a:latin typeface="Times New Roman"/>
                <a:cs typeface="Times New Roman"/>
              </a:rPr>
              <a:t>of conservation and conservation</a:t>
            </a:r>
            <a:r>
              <a:rPr lang="en-US" sz="2800" spc="-114" dirty="0">
                <a:latin typeface="Times New Roman"/>
                <a:cs typeface="Times New Roman"/>
              </a:rPr>
              <a:t> </a:t>
            </a:r>
            <a:r>
              <a:rPr lang="en-US" sz="2800" dirty="0">
                <a:latin typeface="Times New Roman"/>
                <a:cs typeface="Times New Roman"/>
              </a:rPr>
              <a:t>education;</a:t>
            </a:r>
          </a:p>
          <a:p>
            <a:pPr marL="12700" marR="5080">
              <a:lnSpc>
                <a:spcPct val="90000"/>
              </a:lnSpc>
              <a:spcBef>
                <a:spcPts val="975"/>
              </a:spcBef>
              <a:buFont typeface="Times New Roman"/>
              <a:buAutoNum type="arabicParenBoth" startAt="9"/>
              <a:tabLst>
                <a:tab pos="447675" algn="l"/>
              </a:tabLst>
            </a:pPr>
            <a:r>
              <a:rPr lang="en-US" sz="2800" spc="-60" dirty="0">
                <a:latin typeface="Times New Roman"/>
                <a:cs typeface="Times New Roman"/>
              </a:rPr>
              <a:t>To </a:t>
            </a:r>
            <a:r>
              <a:rPr lang="en-US" sz="2800" dirty="0">
                <a:latin typeface="Times New Roman"/>
                <a:cs typeface="Times New Roman"/>
              </a:rPr>
              <a:t>have a </a:t>
            </a:r>
            <a:r>
              <a:rPr lang="en-US" sz="2800" spc="-5" dirty="0">
                <a:latin typeface="Times New Roman"/>
                <a:cs typeface="Times New Roman"/>
              </a:rPr>
              <a:t>seal, </a:t>
            </a:r>
            <a:r>
              <a:rPr lang="en-US" sz="2800" dirty="0">
                <a:latin typeface="Times New Roman"/>
                <a:cs typeface="Times New Roman"/>
              </a:rPr>
              <a:t>which </a:t>
            </a:r>
            <a:r>
              <a:rPr lang="en-US" sz="2800" spc="-5" dirty="0">
                <a:latin typeface="Times New Roman"/>
                <a:cs typeface="Times New Roman"/>
              </a:rPr>
              <a:t>shall </a:t>
            </a:r>
            <a:r>
              <a:rPr lang="en-US" sz="2800" dirty="0">
                <a:latin typeface="Times New Roman"/>
                <a:cs typeface="Times New Roman"/>
              </a:rPr>
              <a:t>be judicially noticed; to have perpetual </a:t>
            </a:r>
            <a:r>
              <a:rPr lang="en-US" sz="2800" spc="-5" dirty="0">
                <a:latin typeface="Times New Roman"/>
                <a:cs typeface="Times New Roman"/>
              </a:rPr>
              <a:t>succession </a:t>
            </a:r>
            <a:r>
              <a:rPr lang="en-US" sz="2800" dirty="0">
                <a:latin typeface="Times New Roman"/>
                <a:cs typeface="Times New Roman"/>
              </a:rPr>
              <a:t>unless terminated </a:t>
            </a:r>
            <a:r>
              <a:rPr lang="en-US" sz="2800" spc="-5" dirty="0">
                <a:latin typeface="Times New Roman"/>
                <a:cs typeface="Times New Roman"/>
              </a:rPr>
              <a:t>as </a:t>
            </a:r>
            <a:r>
              <a:rPr lang="en-US" sz="2800" dirty="0">
                <a:latin typeface="Times New Roman"/>
                <a:cs typeface="Times New Roman"/>
              </a:rPr>
              <a:t>provided  in </a:t>
            </a:r>
            <a:r>
              <a:rPr lang="en-US" sz="2800" spc="-5" dirty="0">
                <a:latin typeface="Times New Roman"/>
                <a:cs typeface="Times New Roman"/>
              </a:rPr>
              <a:t>this </a:t>
            </a:r>
            <a:r>
              <a:rPr lang="en-US" sz="2800" dirty="0">
                <a:latin typeface="Times New Roman"/>
                <a:cs typeface="Times New Roman"/>
              </a:rPr>
              <a:t>article; to </a:t>
            </a:r>
            <a:r>
              <a:rPr lang="en-US" sz="2800" spc="-5" dirty="0">
                <a:latin typeface="Times New Roman"/>
                <a:cs typeface="Times New Roman"/>
              </a:rPr>
              <a:t>make </a:t>
            </a:r>
            <a:r>
              <a:rPr lang="en-US" sz="2800" dirty="0">
                <a:latin typeface="Times New Roman"/>
                <a:cs typeface="Times New Roman"/>
              </a:rPr>
              <a:t>and execute contracts and other instruments necessary or convenient to the exercise of its  </a:t>
            </a:r>
            <a:r>
              <a:rPr lang="en-US" sz="2800" spc="-5" dirty="0">
                <a:latin typeface="Times New Roman"/>
                <a:cs typeface="Times New Roman"/>
              </a:rPr>
              <a:t>powers; </a:t>
            </a:r>
            <a:r>
              <a:rPr lang="en-US" sz="2800" dirty="0">
                <a:latin typeface="Times New Roman"/>
                <a:cs typeface="Times New Roman"/>
              </a:rPr>
              <a:t>and to </a:t>
            </a:r>
            <a:r>
              <a:rPr lang="en-US" sz="2800" spc="-5" dirty="0">
                <a:latin typeface="Times New Roman"/>
                <a:cs typeface="Times New Roman"/>
              </a:rPr>
              <a:t>make, amend, </a:t>
            </a:r>
            <a:r>
              <a:rPr lang="en-US" sz="2800" dirty="0">
                <a:latin typeface="Times New Roman"/>
                <a:cs typeface="Times New Roman"/>
              </a:rPr>
              <a:t>and </a:t>
            </a:r>
            <a:r>
              <a:rPr lang="en-US" sz="2800" spc="-5" dirty="0">
                <a:latin typeface="Times New Roman"/>
                <a:cs typeface="Times New Roman"/>
              </a:rPr>
              <a:t>repeal </a:t>
            </a:r>
            <a:r>
              <a:rPr lang="en-US" sz="2800" dirty="0">
                <a:latin typeface="Times New Roman"/>
                <a:cs typeface="Times New Roman"/>
              </a:rPr>
              <a:t>rules and regulations not inconsistent with this article, in order to carry  into </a:t>
            </a:r>
            <a:r>
              <a:rPr lang="en-US" sz="2800" spc="-5" dirty="0">
                <a:latin typeface="Times New Roman"/>
                <a:cs typeface="Times New Roman"/>
              </a:rPr>
              <a:t>effect </a:t>
            </a:r>
            <a:r>
              <a:rPr lang="en-US" sz="2800" dirty="0">
                <a:latin typeface="Times New Roman"/>
                <a:cs typeface="Times New Roman"/>
              </a:rPr>
              <a:t>its purposes and</a:t>
            </a:r>
            <a:r>
              <a:rPr lang="en-US" sz="2800" spc="-50" dirty="0">
                <a:latin typeface="Times New Roman"/>
                <a:cs typeface="Times New Roman"/>
              </a:rPr>
              <a:t> </a:t>
            </a:r>
            <a:r>
              <a:rPr lang="en-US" sz="2800" spc="-5" dirty="0">
                <a:latin typeface="Times New Roman"/>
                <a:cs typeface="Times New Roman"/>
              </a:rPr>
              <a:t>powers.</a:t>
            </a:r>
            <a:endParaRPr lang="en-US" sz="2800" dirty="0">
              <a:latin typeface="Times New Roman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14445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69E20-054A-5186-7492-2263D6416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pc="-10"/>
              <a:t>Georgia </a:t>
            </a:r>
            <a:r>
              <a:rPr lang="en-US"/>
              <a:t>Department of</a:t>
            </a:r>
            <a:r>
              <a:rPr lang="en-US" spc="-110"/>
              <a:t> </a:t>
            </a:r>
            <a:r>
              <a:rPr lang="en-US"/>
              <a:t>Law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0A2A8-6509-95E0-30E7-C91BCB468D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41300" marR="86360" indent="-228600">
              <a:lnSpc>
                <a:spcPct val="80000"/>
              </a:lnSpc>
              <a:spcBef>
                <a:spcPts val="585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lang="en-US" sz="2000" dirty="0">
                <a:latin typeface="Times New Roman"/>
                <a:cs typeface="Times New Roman"/>
              </a:rPr>
              <a:t>The </a:t>
            </a:r>
            <a:r>
              <a:rPr lang="en-US" sz="2000" spc="-5" dirty="0">
                <a:latin typeface="Times New Roman"/>
                <a:cs typeface="Times New Roman"/>
              </a:rPr>
              <a:t>Georgia </a:t>
            </a:r>
            <a:r>
              <a:rPr lang="en-US" sz="2000" dirty="0">
                <a:latin typeface="Times New Roman"/>
                <a:cs typeface="Times New Roman"/>
              </a:rPr>
              <a:t>Attorney </a:t>
            </a:r>
            <a:r>
              <a:rPr lang="en-US" sz="2000" spc="-10" dirty="0">
                <a:latin typeface="Times New Roman"/>
                <a:cs typeface="Times New Roman"/>
              </a:rPr>
              <a:t>General’s </a:t>
            </a:r>
            <a:r>
              <a:rPr lang="en-US" sz="2000" spc="-5" dirty="0">
                <a:latin typeface="Times New Roman"/>
                <a:cs typeface="Times New Roman"/>
              </a:rPr>
              <a:t>Office </a:t>
            </a:r>
            <a:r>
              <a:rPr lang="en-US" sz="2000" dirty="0">
                <a:latin typeface="Times New Roman"/>
                <a:cs typeface="Times New Roman"/>
              </a:rPr>
              <a:t>provides legal advice to the GSWCC and the Soil and</a:t>
            </a:r>
            <a:r>
              <a:rPr lang="en-US" sz="2000" spc="-315" dirty="0">
                <a:latin typeface="Times New Roman"/>
                <a:cs typeface="Times New Roman"/>
              </a:rPr>
              <a:t> </a:t>
            </a:r>
            <a:r>
              <a:rPr lang="en-US" sz="2000" spc="-30" dirty="0">
                <a:latin typeface="Times New Roman"/>
                <a:cs typeface="Times New Roman"/>
              </a:rPr>
              <a:t>Water  </a:t>
            </a:r>
            <a:r>
              <a:rPr lang="en-US" sz="2000" dirty="0">
                <a:latin typeface="Times New Roman"/>
                <a:cs typeface="Times New Roman"/>
              </a:rPr>
              <a:t>Conservation Districts pursuant</a:t>
            </a:r>
            <a:r>
              <a:rPr lang="en-US" sz="2000" spc="-114" dirty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to:</a:t>
            </a:r>
          </a:p>
          <a:p>
            <a:pPr marL="698500" lvl="1" indent="-229235">
              <a:lnSpc>
                <a:spcPts val="2160"/>
              </a:lnSpc>
              <a:spcBef>
                <a:spcPts val="10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lang="en-US" sz="2000" spc="-5" dirty="0">
                <a:latin typeface="Times New Roman"/>
                <a:cs typeface="Times New Roman"/>
              </a:rPr>
              <a:t>the Georgia Constitution, Article </a:t>
            </a:r>
            <a:r>
              <a:rPr lang="en-US" sz="2000" spc="-125" dirty="0">
                <a:latin typeface="Times New Roman"/>
                <a:cs typeface="Times New Roman"/>
              </a:rPr>
              <a:t>V, </a:t>
            </a:r>
            <a:r>
              <a:rPr lang="en-US" sz="2000" dirty="0">
                <a:latin typeface="Times New Roman"/>
                <a:cs typeface="Times New Roman"/>
              </a:rPr>
              <a:t>Section III, Paragraph IV which provides the</a:t>
            </a:r>
            <a:r>
              <a:rPr lang="en-US" sz="2000" spc="-385" dirty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Attorney</a:t>
            </a:r>
          </a:p>
          <a:p>
            <a:pPr marL="698500">
              <a:lnSpc>
                <a:spcPts val="2160"/>
              </a:lnSpc>
            </a:pPr>
            <a:r>
              <a:rPr lang="en-US" sz="2000" dirty="0">
                <a:latin typeface="Times New Roman"/>
                <a:cs typeface="Times New Roman"/>
              </a:rPr>
              <a:t>General is the </a:t>
            </a:r>
            <a:r>
              <a:rPr lang="en-US" sz="2000" spc="-5" dirty="0">
                <a:latin typeface="Times New Roman"/>
                <a:cs typeface="Times New Roman"/>
              </a:rPr>
              <a:t>“legal </a:t>
            </a:r>
            <a:r>
              <a:rPr lang="en-US" sz="2000" dirty="0">
                <a:latin typeface="Times New Roman"/>
                <a:cs typeface="Times New Roman"/>
              </a:rPr>
              <a:t>advisor of the executive</a:t>
            </a:r>
            <a:r>
              <a:rPr lang="en-US" sz="2000" spc="-150" dirty="0">
                <a:latin typeface="Times New Roman"/>
                <a:cs typeface="Times New Roman"/>
              </a:rPr>
              <a:t> </a:t>
            </a:r>
            <a:r>
              <a:rPr lang="en-US" sz="2000" spc="-5" dirty="0">
                <a:latin typeface="Times New Roman"/>
                <a:cs typeface="Times New Roman"/>
              </a:rPr>
              <a:t>department;”</a:t>
            </a:r>
            <a:endParaRPr lang="en-US" sz="2000" dirty="0">
              <a:latin typeface="Times New Roman"/>
              <a:cs typeface="Times New Roman"/>
            </a:endParaRPr>
          </a:p>
          <a:p>
            <a:pPr marL="698500" marR="97790" lvl="1" indent="-228600">
              <a:lnSpc>
                <a:spcPct val="80000"/>
              </a:lnSpc>
              <a:spcBef>
                <a:spcPts val="505"/>
              </a:spcBef>
              <a:buFont typeface="Arial"/>
              <a:buChar char="•"/>
              <a:tabLst>
                <a:tab pos="762635" algn="l"/>
                <a:tab pos="763270" algn="l"/>
              </a:tabLst>
            </a:pPr>
            <a:r>
              <a:rPr lang="en-US" dirty="0"/>
              <a:t>	</a:t>
            </a:r>
            <a:r>
              <a:rPr lang="en-US" sz="2000" dirty="0">
                <a:latin typeface="Times New Roman"/>
                <a:cs typeface="Times New Roman"/>
              </a:rPr>
              <a:t>O.C.G.A. § 45-15-3 which provides, </a:t>
            </a:r>
            <a:r>
              <a:rPr lang="en-US" sz="2000" spc="-5" dirty="0">
                <a:latin typeface="Times New Roman"/>
                <a:cs typeface="Times New Roman"/>
              </a:rPr>
              <a:t>“it </a:t>
            </a:r>
            <a:r>
              <a:rPr lang="en-US" sz="2000" dirty="0">
                <a:latin typeface="Times New Roman"/>
                <a:cs typeface="Times New Roman"/>
              </a:rPr>
              <a:t>is the duty of the</a:t>
            </a:r>
            <a:r>
              <a:rPr lang="en-US" sz="2000" spc="-370" dirty="0">
                <a:latin typeface="Times New Roman"/>
                <a:cs typeface="Times New Roman"/>
              </a:rPr>
              <a:t> </a:t>
            </a:r>
            <a:r>
              <a:rPr lang="en-US" sz="2000" spc="-5" dirty="0">
                <a:latin typeface="Times New Roman"/>
                <a:cs typeface="Times New Roman"/>
              </a:rPr>
              <a:t>Attorney </a:t>
            </a:r>
            <a:r>
              <a:rPr lang="en-US" sz="2000" dirty="0">
                <a:latin typeface="Times New Roman"/>
                <a:cs typeface="Times New Roman"/>
              </a:rPr>
              <a:t>General: … (4) to act as the  </a:t>
            </a:r>
            <a:r>
              <a:rPr lang="en-US" sz="2000" spc="-5" dirty="0">
                <a:latin typeface="Times New Roman"/>
                <a:cs typeface="Times New Roman"/>
              </a:rPr>
              <a:t>legal </a:t>
            </a:r>
            <a:r>
              <a:rPr lang="en-US" sz="2000" dirty="0">
                <a:latin typeface="Times New Roman"/>
                <a:cs typeface="Times New Roman"/>
              </a:rPr>
              <a:t>adviser of the executive branch;”</a:t>
            </a:r>
            <a:r>
              <a:rPr lang="en-US" sz="2000" spc="-140" dirty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and</a:t>
            </a:r>
          </a:p>
          <a:p>
            <a:pPr marL="698500" marR="160020" lvl="1" indent="-228600">
              <a:lnSpc>
                <a:spcPct val="80000"/>
              </a:lnSpc>
              <a:spcBef>
                <a:spcPts val="505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lang="en-US" sz="2000" dirty="0">
                <a:latin typeface="Times New Roman"/>
                <a:cs typeface="Times New Roman"/>
              </a:rPr>
              <a:t>O.C.G.A. § 45-15-34 which provides, “the </a:t>
            </a:r>
            <a:r>
              <a:rPr lang="en-US" sz="2000" spc="-5" dirty="0">
                <a:latin typeface="Times New Roman"/>
                <a:cs typeface="Times New Roman"/>
              </a:rPr>
              <a:t>Department </a:t>
            </a:r>
            <a:r>
              <a:rPr lang="en-US" sz="2000" dirty="0">
                <a:latin typeface="Times New Roman"/>
                <a:cs typeface="Times New Roman"/>
              </a:rPr>
              <a:t>of Law is vested </a:t>
            </a:r>
            <a:r>
              <a:rPr lang="en-US" sz="2000" spc="-5" dirty="0">
                <a:latin typeface="Times New Roman"/>
                <a:cs typeface="Times New Roman"/>
              </a:rPr>
              <a:t>with </a:t>
            </a:r>
            <a:r>
              <a:rPr lang="en-US" sz="2000" dirty="0">
                <a:latin typeface="Times New Roman"/>
                <a:cs typeface="Times New Roman"/>
              </a:rPr>
              <a:t>the </a:t>
            </a:r>
            <a:r>
              <a:rPr lang="en-US" sz="2000" spc="-5" dirty="0">
                <a:latin typeface="Times New Roman"/>
                <a:cs typeface="Times New Roman"/>
              </a:rPr>
              <a:t>complete</a:t>
            </a:r>
            <a:r>
              <a:rPr lang="en-US" sz="2000" spc="-165" dirty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and  exclusive authority and </a:t>
            </a:r>
            <a:r>
              <a:rPr lang="en-US" sz="2000" spc="-5" dirty="0">
                <a:latin typeface="Times New Roman"/>
                <a:cs typeface="Times New Roman"/>
              </a:rPr>
              <a:t>jurisdiction </a:t>
            </a:r>
            <a:r>
              <a:rPr lang="en-US" sz="2000" dirty="0">
                <a:latin typeface="Times New Roman"/>
                <a:cs typeface="Times New Roman"/>
              </a:rPr>
              <a:t>in </a:t>
            </a:r>
            <a:r>
              <a:rPr lang="en-US" sz="2000" spc="-5" dirty="0">
                <a:latin typeface="Times New Roman"/>
                <a:cs typeface="Times New Roman"/>
              </a:rPr>
              <a:t>all matters </a:t>
            </a:r>
            <a:r>
              <a:rPr lang="en-US" sz="2000" dirty="0">
                <a:latin typeface="Times New Roman"/>
                <a:cs typeface="Times New Roman"/>
              </a:rPr>
              <a:t>of </a:t>
            </a:r>
            <a:r>
              <a:rPr lang="en-US" sz="2000" spc="-5" dirty="0">
                <a:latin typeface="Times New Roman"/>
                <a:cs typeface="Times New Roman"/>
              </a:rPr>
              <a:t>law </a:t>
            </a:r>
            <a:r>
              <a:rPr lang="en-US" sz="2000" dirty="0">
                <a:latin typeface="Times New Roman"/>
                <a:cs typeface="Times New Roman"/>
              </a:rPr>
              <a:t>relating to the executive branch of the  </a:t>
            </a:r>
            <a:r>
              <a:rPr lang="en-US" sz="2000" spc="-5" dirty="0">
                <a:latin typeface="Times New Roman"/>
                <a:cs typeface="Times New Roman"/>
              </a:rPr>
              <a:t>government </a:t>
            </a:r>
            <a:r>
              <a:rPr lang="en-US" sz="2000" dirty="0">
                <a:latin typeface="Times New Roman"/>
                <a:cs typeface="Times New Roman"/>
              </a:rPr>
              <a:t>and every </a:t>
            </a:r>
            <a:r>
              <a:rPr lang="en-US" sz="2000" spc="-5" dirty="0">
                <a:latin typeface="Times New Roman"/>
                <a:cs typeface="Times New Roman"/>
              </a:rPr>
              <a:t>department, office, institution, committee, </a:t>
            </a:r>
            <a:r>
              <a:rPr lang="en-US" sz="2000" dirty="0">
                <a:latin typeface="Times New Roman"/>
                <a:cs typeface="Times New Roman"/>
              </a:rPr>
              <a:t>board, and agency thereof.  Every </a:t>
            </a:r>
            <a:r>
              <a:rPr lang="en-US" sz="2000" spc="-5" dirty="0">
                <a:latin typeface="Times New Roman"/>
                <a:cs typeface="Times New Roman"/>
              </a:rPr>
              <a:t>department, office, institution, commission, committee, </a:t>
            </a:r>
            <a:r>
              <a:rPr lang="en-US" sz="2000" dirty="0">
                <a:latin typeface="Times New Roman"/>
                <a:cs typeface="Times New Roman"/>
              </a:rPr>
              <a:t>board, and other agency of the  </a:t>
            </a:r>
            <a:r>
              <a:rPr lang="en-US" sz="2000" spc="-5" dirty="0">
                <a:latin typeface="Times New Roman"/>
                <a:cs typeface="Times New Roman"/>
              </a:rPr>
              <a:t>state government </a:t>
            </a:r>
            <a:r>
              <a:rPr lang="en-US" sz="2000" dirty="0">
                <a:latin typeface="Times New Roman"/>
                <a:cs typeface="Times New Roman"/>
              </a:rPr>
              <a:t>is prohibited from </a:t>
            </a:r>
            <a:r>
              <a:rPr lang="en-US" sz="2000" spc="-5" dirty="0">
                <a:latin typeface="Times New Roman"/>
                <a:cs typeface="Times New Roman"/>
              </a:rPr>
              <a:t>employing </a:t>
            </a:r>
            <a:r>
              <a:rPr lang="en-US" sz="2000" dirty="0">
                <a:latin typeface="Times New Roman"/>
                <a:cs typeface="Times New Roman"/>
              </a:rPr>
              <a:t>counsel in any </a:t>
            </a:r>
            <a:r>
              <a:rPr lang="en-US" sz="2000" spc="-5" dirty="0">
                <a:latin typeface="Times New Roman"/>
                <a:cs typeface="Times New Roman"/>
              </a:rPr>
              <a:t>manner </a:t>
            </a:r>
            <a:r>
              <a:rPr lang="en-US" sz="2000" dirty="0">
                <a:latin typeface="Times New Roman"/>
                <a:cs typeface="Times New Roman"/>
              </a:rPr>
              <a:t>whatsoever unless  otherwise </a:t>
            </a:r>
            <a:r>
              <a:rPr lang="en-US" sz="2000" spc="-5" dirty="0">
                <a:latin typeface="Times New Roman"/>
                <a:cs typeface="Times New Roman"/>
              </a:rPr>
              <a:t>specifically </a:t>
            </a:r>
            <a:r>
              <a:rPr lang="en-US" sz="2000" dirty="0">
                <a:latin typeface="Times New Roman"/>
                <a:cs typeface="Times New Roman"/>
              </a:rPr>
              <a:t>authorized by</a:t>
            </a:r>
            <a:r>
              <a:rPr lang="en-US" sz="2000" spc="-135" dirty="0">
                <a:latin typeface="Times New Roman"/>
                <a:cs typeface="Times New Roman"/>
              </a:rPr>
              <a:t> </a:t>
            </a:r>
            <a:r>
              <a:rPr lang="en-US" sz="2000" spc="-30" dirty="0">
                <a:latin typeface="Times New Roman"/>
                <a:cs typeface="Times New Roman"/>
              </a:rPr>
              <a:t>law.”</a:t>
            </a:r>
            <a:endParaRPr lang="en-US" sz="2000" dirty="0">
              <a:latin typeface="Times New Roman"/>
              <a:cs typeface="Times New Roman"/>
            </a:endParaRPr>
          </a:p>
          <a:p>
            <a:pPr marL="698500" marR="5080" lvl="1" indent="-228600">
              <a:lnSpc>
                <a:spcPct val="80000"/>
              </a:lnSpc>
              <a:spcBef>
                <a:spcPts val="490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lang="en-US" sz="2000" dirty="0">
                <a:latin typeface="Times New Roman"/>
                <a:cs typeface="Times New Roman"/>
              </a:rPr>
              <a:t>O.C.G.A. § 2-6-25, provides that the GSWCC, </a:t>
            </a:r>
            <a:r>
              <a:rPr lang="en-US" sz="2000" spc="-5" dirty="0">
                <a:latin typeface="Times New Roman"/>
                <a:cs typeface="Times New Roman"/>
              </a:rPr>
              <a:t>“may call </a:t>
            </a:r>
            <a:r>
              <a:rPr lang="en-US" sz="2000" dirty="0">
                <a:latin typeface="Times New Roman"/>
                <a:cs typeface="Times New Roman"/>
              </a:rPr>
              <a:t>upon the </a:t>
            </a:r>
            <a:r>
              <a:rPr lang="en-US" sz="2000" spc="-5" dirty="0">
                <a:latin typeface="Times New Roman"/>
                <a:cs typeface="Times New Roman"/>
              </a:rPr>
              <a:t>Attorney </a:t>
            </a:r>
            <a:r>
              <a:rPr lang="en-US" sz="2000" dirty="0">
                <a:latin typeface="Times New Roman"/>
                <a:cs typeface="Times New Roman"/>
              </a:rPr>
              <a:t>General of this</a:t>
            </a:r>
            <a:r>
              <a:rPr lang="en-US" sz="2000" spc="-300" dirty="0">
                <a:latin typeface="Times New Roman"/>
                <a:cs typeface="Times New Roman"/>
              </a:rPr>
              <a:t> </a:t>
            </a:r>
            <a:r>
              <a:rPr lang="en-US" sz="2000" spc="-5" dirty="0">
                <a:latin typeface="Times New Roman"/>
                <a:cs typeface="Times New Roman"/>
              </a:rPr>
              <a:t>state  </a:t>
            </a:r>
            <a:r>
              <a:rPr lang="en-US" sz="2000" dirty="0">
                <a:latin typeface="Times New Roman"/>
                <a:cs typeface="Times New Roman"/>
              </a:rPr>
              <a:t>for such </a:t>
            </a:r>
            <a:r>
              <a:rPr lang="en-US" sz="2000" spc="-5" dirty="0">
                <a:latin typeface="Times New Roman"/>
                <a:cs typeface="Times New Roman"/>
              </a:rPr>
              <a:t>legal services </a:t>
            </a:r>
            <a:r>
              <a:rPr lang="en-US" sz="2000" dirty="0">
                <a:latin typeface="Times New Roman"/>
                <a:cs typeface="Times New Roman"/>
              </a:rPr>
              <a:t>as it </a:t>
            </a:r>
            <a:r>
              <a:rPr lang="en-US" sz="2000" spc="-5" dirty="0">
                <a:latin typeface="Times New Roman"/>
                <a:cs typeface="Times New Roman"/>
              </a:rPr>
              <a:t>may</a:t>
            </a:r>
            <a:r>
              <a:rPr lang="en-US" sz="2000" spc="-100" dirty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require.”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2515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46273" y="626440"/>
            <a:ext cx="629983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0" dirty="0">
                <a:latin typeface="Times New Roman"/>
                <a:cs typeface="Times New Roman"/>
              </a:rPr>
              <a:t>Georgia </a:t>
            </a:r>
            <a:r>
              <a:rPr sz="4400" dirty="0">
                <a:latin typeface="Times New Roman"/>
                <a:cs typeface="Times New Roman"/>
              </a:rPr>
              <a:t>Open Meetings</a:t>
            </a:r>
            <a:r>
              <a:rPr sz="4400" spc="-35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Act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216146" y="1803857"/>
            <a:ext cx="375983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latin typeface="Times New Roman"/>
                <a:cs typeface="Times New Roman"/>
              </a:rPr>
              <a:t>O.C.G.A </a:t>
            </a:r>
            <a:r>
              <a:rPr sz="2800" spc="-5" dirty="0">
                <a:latin typeface="Times New Roman"/>
                <a:cs typeface="Times New Roman"/>
              </a:rPr>
              <a:t>§ </a:t>
            </a:r>
            <a:r>
              <a:rPr sz="2800" dirty="0">
                <a:latin typeface="Times New Roman"/>
                <a:cs typeface="Times New Roman"/>
              </a:rPr>
              <a:t>50-14-1 </a:t>
            </a:r>
            <a:r>
              <a:rPr sz="2800" i="1" spc="-5" dirty="0">
                <a:latin typeface="Times New Roman"/>
                <a:cs typeface="Times New Roman"/>
              </a:rPr>
              <a:t>et</a:t>
            </a:r>
            <a:r>
              <a:rPr sz="2800" i="1" spc="-170" dirty="0">
                <a:latin typeface="Times New Roman"/>
                <a:cs typeface="Times New Roman"/>
              </a:rPr>
              <a:t> </a:t>
            </a:r>
            <a:r>
              <a:rPr sz="2800" i="1" spc="-5" dirty="0">
                <a:latin typeface="Times New Roman"/>
                <a:cs typeface="Times New Roman"/>
              </a:rPr>
              <a:t>seq.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46273" y="626440"/>
            <a:ext cx="629983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Georgia </a:t>
            </a:r>
            <a:r>
              <a:rPr dirty="0"/>
              <a:t>Open Meetings</a:t>
            </a:r>
            <a:r>
              <a:rPr spc="-355" dirty="0"/>
              <a:t> </a:t>
            </a:r>
            <a:r>
              <a:rPr dirty="0"/>
              <a:t>Act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316606"/>
            <a:ext cx="10194925" cy="83566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5080" indent="-228600">
              <a:lnSpc>
                <a:spcPts val="302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</a:t>
            </a:r>
            <a:r>
              <a:rPr sz="2800" dirty="0">
                <a:latin typeface="Times New Roman"/>
                <a:cs typeface="Times New Roman"/>
              </a:rPr>
              <a:t>purpose of the </a:t>
            </a:r>
            <a:r>
              <a:rPr sz="2800" spc="-10" dirty="0">
                <a:latin typeface="Times New Roman"/>
                <a:cs typeface="Times New Roman"/>
              </a:rPr>
              <a:t>Georgia </a:t>
            </a:r>
            <a:r>
              <a:rPr sz="2800" spc="-5" dirty="0">
                <a:latin typeface="Times New Roman"/>
                <a:cs typeface="Times New Roman"/>
              </a:rPr>
              <a:t>Open Meetings Act is to </a:t>
            </a:r>
            <a:r>
              <a:rPr sz="2800" dirty="0">
                <a:latin typeface="Times New Roman"/>
                <a:cs typeface="Times New Roman"/>
              </a:rPr>
              <a:t>give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government  </a:t>
            </a:r>
            <a:r>
              <a:rPr sz="2800" dirty="0">
                <a:latin typeface="Times New Roman"/>
                <a:cs typeface="Times New Roman"/>
              </a:rPr>
              <a:t>decisions </a:t>
            </a:r>
            <a:r>
              <a:rPr sz="2800" spc="-5" dirty="0">
                <a:latin typeface="Times New Roman"/>
                <a:cs typeface="Times New Roman"/>
              </a:rPr>
              <a:t>transparency </a:t>
            </a:r>
            <a:r>
              <a:rPr sz="2800" spc="-10" dirty="0">
                <a:latin typeface="Times New Roman"/>
                <a:cs typeface="Times New Roman"/>
              </a:rPr>
              <a:t>and </a:t>
            </a:r>
            <a:r>
              <a:rPr sz="2800" spc="-5" dirty="0">
                <a:latin typeface="Times New Roman"/>
                <a:cs typeface="Times New Roman"/>
              </a:rPr>
              <a:t>create </a:t>
            </a:r>
            <a:r>
              <a:rPr sz="2800" dirty="0">
                <a:latin typeface="Times New Roman"/>
                <a:cs typeface="Times New Roman"/>
              </a:rPr>
              <a:t>trust </a:t>
            </a:r>
            <a:r>
              <a:rPr sz="2800" spc="-5" dirty="0">
                <a:latin typeface="Times New Roman"/>
                <a:cs typeface="Times New Roman"/>
              </a:rPr>
              <a:t>with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public.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77234" y="626440"/>
            <a:ext cx="463740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What is a</a:t>
            </a:r>
            <a:r>
              <a:rPr spc="-90" dirty="0"/>
              <a:t> </a:t>
            </a:r>
            <a:r>
              <a:rPr dirty="0"/>
              <a:t>“Meeting”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316606"/>
            <a:ext cx="10238105" cy="1604010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241300" marR="5080" indent="-228600">
              <a:lnSpc>
                <a:spcPct val="90000"/>
              </a:lnSpc>
              <a:spcBef>
                <a:spcPts val="430"/>
              </a:spcBef>
              <a:buFont typeface="Arial"/>
              <a:buChar char="•"/>
              <a:tabLst>
                <a:tab pos="241300" algn="l"/>
                <a:tab pos="5401945" algn="l"/>
              </a:tabLst>
            </a:pPr>
            <a:r>
              <a:rPr sz="2800" spc="-5" dirty="0">
                <a:latin typeface="Times New Roman"/>
                <a:cs typeface="Times New Roman"/>
              </a:rPr>
              <a:t>A meeting </a:t>
            </a:r>
            <a:r>
              <a:rPr sz="2800" dirty="0">
                <a:latin typeface="Times New Roman"/>
                <a:cs typeface="Times New Roman"/>
              </a:rPr>
              <a:t>under </a:t>
            </a:r>
            <a:r>
              <a:rPr sz="2800" spc="-5" dirty="0">
                <a:latin typeface="Times New Roman"/>
                <a:cs typeface="Times New Roman"/>
              </a:rPr>
              <a:t>the </a:t>
            </a:r>
            <a:r>
              <a:rPr sz="2800" dirty="0">
                <a:latin typeface="Times New Roman"/>
                <a:cs typeface="Times New Roman"/>
              </a:rPr>
              <a:t>statute </a:t>
            </a:r>
            <a:r>
              <a:rPr sz="2800" spc="-5" dirty="0">
                <a:latin typeface="Times New Roman"/>
                <a:cs typeface="Times New Roman"/>
              </a:rPr>
              <a:t>is a </a:t>
            </a:r>
            <a:r>
              <a:rPr sz="2800" dirty="0">
                <a:latin typeface="Times New Roman"/>
                <a:cs typeface="Times New Roman"/>
              </a:rPr>
              <a:t>gathering of </a:t>
            </a:r>
            <a:r>
              <a:rPr sz="2800" spc="-5" dirty="0">
                <a:latin typeface="Times New Roman"/>
                <a:cs typeface="Times New Roman"/>
              </a:rPr>
              <a:t>a </a:t>
            </a:r>
            <a:r>
              <a:rPr sz="2800" dirty="0">
                <a:latin typeface="Times New Roman"/>
                <a:cs typeface="Times New Roman"/>
              </a:rPr>
              <a:t>quorum </a:t>
            </a:r>
            <a:r>
              <a:rPr sz="2800" spc="-5" dirty="0">
                <a:latin typeface="Times New Roman"/>
                <a:cs typeface="Times New Roman"/>
              </a:rPr>
              <a:t>of </a:t>
            </a:r>
            <a:r>
              <a:rPr sz="2800" dirty="0">
                <a:latin typeface="Times New Roman"/>
                <a:cs typeface="Times New Roman"/>
              </a:rPr>
              <a:t>the  governing board </a:t>
            </a:r>
            <a:r>
              <a:rPr sz="2800" spc="-5" dirty="0">
                <a:latin typeface="Times New Roman"/>
                <a:cs typeface="Times New Roman"/>
              </a:rPr>
              <a:t>of an agency </a:t>
            </a:r>
            <a:r>
              <a:rPr sz="2800" dirty="0">
                <a:latin typeface="Times New Roman"/>
                <a:cs typeface="Times New Roman"/>
              </a:rPr>
              <a:t>(or the </a:t>
            </a:r>
            <a:r>
              <a:rPr sz="2800" spc="-5" dirty="0">
                <a:latin typeface="Times New Roman"/>
                <a:cs typeface="Times New Roman"/>
              </a:rPr>
              <a:t>subcommittee of </a:t>
            </a:r>
            <a:r>
              <a:rPr sz="2800" dirty="0">
                <a:latin typeface="Times New Roman"/>
                <a:cs typeface="Times New Roman"/>
              </a:rPr>
              <a:t>that board) </a:t>
            </a:r>
            <a:r>
              <a:rPr sz="2800" spc="-5" dirty="0">
                <a:latin typeface="Times New Roman"/>
                <a:cs typeface="Times New Roman"/>
              </a:rPr>
              <a:t>at  </a:t>
            </a:r>
            <a:r>
              <a:rPr sz="2800" dirty="0">
                <a:latin typeface="Times New Roman"/>
                <a:cs typeface="Times New Roman"/>
              </a:rPr>
              <a:t>which </a:t>
            </a:r>
            <a:r>
              <a:rPr sz="2800" spc="-5" dirty="0">
                <a:latin typeface="Times New Roman"/>
                <a:cs typeface="Times New Roman"/>
              </a:rPr>
              <a:t>any official </a:t>
            </a:r>
            <a:r>
              <a:rPr sz="2800" dirty="0">
                <a:latin typeface="Times New Roman"/>
                <a:cs typeface="Times New Roman"/>
              </a:rPr>
              <a:t>business, </a:t>
            </a:r>
            <a:r>
              <a:rPr sz="2800" spc="-25" dirty="0">
                <a:latin typeface="Times New Roman"/>
                <a:cs typeface="Times New Roman"/>
              </a:rPr>
              <a:t>policy, </a:t>
            </a:r>
            <a:r>
              <a:rPr sz="2800" spc="-5" dirty="0">
                <a:latin typeface="Times New Roman"/>
                <a:cs typeface="Times New Roman"/>
              </a:rPr>
              <a:t>or </a:t>
            </a:r>
            <a:r>
              <a:rPr sz="2800" dirty="0">
                <a:latin typeface="Times New Roman"/>
                <a:cs typeface="Times New Roman"/>
              </a:rPr>
              <a:t>public </a:t>
            </a:r>
            <a:r>
              <a:rPr sz="2800" spc="-5" dirty="0">
                <a:latin typeface="Times New Roman"/>
                <a:cs typeface="Times New Roman"/>
              </a:rPr>
              <a:t>matter is </a:t>
            </a:r>
            <a:r>
              <a:rPr sz="2800" dirty="0">
                <a:latin typeface="Times New Roman"/>
                <a:cs typeface="Times New Roman"/>
              </a:rPr>
              <a:t>discussed,  </a:t>
            </a:r>
            <a:r>
              <a:rPr sz="2800" spc="-5" dirty="0">
                <a:latin typeface="Times New Roman"/>
                <a:cs typeface="Times New Roman"/>
              </a:rPr>
              <a:t>formulated, presented, or</a:t>
            </a:r>
            <a:r>
              <a:rPr sz="2800" spc="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voted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on.	</a:t>
            </a:r>
            <a:r>
              <a:rPr sz="2800" i="1" spc="-5" dirty="0">
                <a:latin typeface="Times New Roman"/>
                <a:cs typeface="Times New Roman"/>
              </a:rPr>
              <a:t>See </a:t>
            </a:r>
            <a:r>
              <a:rPr sz="2800" spc="-10" dirty="0">
                <a:latin typeface="Times New Roman"/>
                <a:cs typeface="Times New Roman"/>
              </a:rPr>
              <a:t>O.C.G.A. </a:t>
            </a:r>
            <a:r>
              <a:rPr sz="2800" spc="-5" dirty="0">
                <a:latin typeface="Times New Roman"/>
                <a:cs typeface="Times New Roman"/>
              </a:rPr>
              <a:t>§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50-14-1(a)(3)(A).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FF779-40CE-5A31-B594-5E4D39186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8585" y="994853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spc="-5" dirty="0"/>
              <a:t>Overview of the </a:t>
            </a:r>
            <a:r>
              <a:rPr lang="en-US" sz="4400" dirty="0"/>
              <a:t>Soil </a:t>
            </a:r>
            <a:r>
              <a:rPr lang="en-US" sz="4400" spc="-5" dirty="0"/>
              <a:t>and</a:t>
            </a:r>
            <a:r>
              <a:rPr lang="en-US" sz="4400" spc="-105" dirty="0"/>
              <a:t> </a:t>
            </a:r>
            <a:r>
              <a:rPr lang="en-US" sz="4400" spc="-70" dirty="0"/>
              <a:t>Water  </a:t>
            </a:r>
            <a:r>
              <a:rPr lang="en-US" sz="4400" dirty="0"/>
              <a:t>Conservation </a:t>
            </a:r>
            <a:r>
              <a:rPr lang="en-US" sz="4400" spc="-5" dirty="0"/>
              <a:t>Districts Law</a:t>
            </a:r>
            <a:br>
              <a:rPr lang="en-US" sz="4400" spc="-5" dirty="0"/>
            </a:br>
            <a:r>
              <a:rPr lang="en-US" sz="4400" spc="-10" dirty="0">
                <a:latin typeface="Times New Roman"/>
                <a:cs typeface="Times New Roman"/>
              </a:rPr>
              <a:t>O.C.G.A. </a:t>
            </a:r>
            <a:r>
              <a:rPr lang="en-US" sz="4400" dirty="0">
                <a:latin typeface="Times New Roman"/>
                <a:cs typeface="Times New Roman"/>
              </a:rPr>
              <a:t>§§ 2-6-20 </a:t>
            </a:r>
            <a:r>
              <a:rPr lang="en-US" sz="4400" spc="-5" dirty="0">
                <a:latin typeface="Times New Roman"/>
                <a:cs typeface="Times New Roman"/>
              </a:rPr>
              <a:t>through</a:t>
            </a:r>
            <a:r>
              <a:rPr lang="en-US" sz="4400" spc="25" dirty="0">
                <a:latin typeface="Times New Roman"/>
                <a:cs typeface="Times New Roman"/>
              </a:rPr>
              <a:t> </a:t>
            </a:r>
            <a:r>
              <a:rPr lang="en-US" sz="4400" dirty="0">
                <a:latin typeface="Times New Roman"/>
                <a:cs typeface="Times New Roman"/>
              </a:rPr>
              <a:t>2-6-52</a:t>
            </a:r>
            <a:br>
              <a:rPr lang="en-US" sz="4400" dirty="0">
                <a:latin typeface="Times New Roman"/>
                <a:cs typeface="Times New Roman"/>
              </a:rPr>
            </a:br>
            <a:br>
              <a:rPr lang="en-US" sz="4400" spc="-5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E310D1-48FA-7DB7-C940-70EA476268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34916"/>
            <a:ext cx="10515600" cy="4351338"/>
          </a:xfrm>
        </p:spPr>
        <p:txBody>
          <a:bodyPr/>
          <a:lstStyle/>
          <a:p>
            <a:pPr marL="241300" marR="5080" indent="-228600">
              <a:lnSpc>
                <a:spcPts val="3030"/>
              </a:lnSpc>
              <a:spcBef>
                <a:spcPts val="2700"/>
              </a:spcBef>
              <a:buFont typeface="Arial"/>
              <a:buChar char="•"/>
              <a:tabLst>
                <a:tab pos="241300" algn="l"/>
              </a:tabLst>
            </a:pPr>
            <a:r>
              <a:rPr lang="en-US" sz="2800" spc="-5" dirty="0">
                <a:latin typeface="Times New Roman"/>
                <a:cs typeface="Times New Roman"/>
              </a:rPr>
              <a:t>The </a:t>
            </a:r>
            <a:r>
              <a:rPr lang="en-US" sz="2800" dirty="0">
                <a:latin typeface="Times New Roman"/>
                <a:cs typeface="Times New Roman"/>
              </a:rPr>
              <a:t>Soil </a:t>
            </a:r>
            <a:r>
              <a:rPr lang="en-US" sz="2800" spc="-5" dirty="0">
                <a:latin typeface="Times New Roman"/>
                <a:cs typeface="Times New Roman"/>
              </a:rPr>
              <a:t>and </a:t>
            </a:r>
            <a:r>
              <a:rPr lang="en-US" sz="2800" spc="-50" dirty="0">
                <a:latin typeface="Times New Roman"/>
                <a:cs typeface="Times New Roman"/>
              </a:rPr>
              <a:t>Water </a:t>
            </a:r>
            <a:r>
              <a:rPr lang="en-US" sz="2800" dirty="0">
                <a:latin typeface="Times New Roman"/>
                <a:cs typeface="Times New Roman"/>
              </a:rPr>
              <a:t>Conservation Districts </a:t>
            </a:r>
            <a:r>
              <a:rPr lang="en-US" sz="2800" spc="-10" dirty="0">
                <a:latin typeface="Times New Roman"/>
                <a:cs typeface="Times New Roman"/>
              </a:rPr>
              <a:t>Law </a:t>
            </a:r>
            <a:r>
              <a:rPr lang="en-US" sz="2800" spc="-5" dirty="0">
                <a:latin typeface="Times New Roman"/>
                <a:cs typeface="Times New Roman"/>
              </a:rPr>
              <a:t>enumerates </a:t>
            </a:r>
            <a:r>
              <a:rPr lang="en-US" sz="2800" dirty="0">
                <a:latin typeface="Times New Roman"/>
                <a:cs typeface="Times New Roman"/>
              </a:rPr>
              <a:t>the </a:t>
            </a:r>
            <a:r>
              <a:rPr lang="en-US" sz="2800" spc="-5" dirty="0">
                <a:latin typeface="Times New Roman"/>
                <a:cs typeface="Times New Roman"/>
              </a:rPr>
              <a:t>powers  and </a:t>
            </a:r>
            <a:r>
              <a:rPr lang="en-US" sz="2800" dirty="0">
                <a:latin typeface="Times New Roman"/>
                <a:cs typeface="Times New Roman"/>
              </a:rPr>
              <a:t>duties of the </a:t>
            </a:r>
            <a:r>
              <a:rPr lang="en-US" sz="2800" spc="-5" dirty="0">
                <a:latin typeface="Times New Roman"/>
                <a:cs typeface="Times New Roman"/>
              </a:rPr>
              <a:t>GSWCC, SWCDs, and </a:t>
            </a:r>
            <a:r>
              <a:rPr lang="en-US" sz="2800" dirty="0">
                <a:latin typeface="Times New Roman"/>
                <a:cs typeface="Times New Roman"/>
              </a:rPr>
              <a:t>district</a:t>
            </a:r>
            <a:r>
              <a:rPr lang="en-US" sz="2800" spc="5" dirty="0">
                <a:latin typeface="Times New Roman"/>
                <a:cs typeface="Times New Roman"/>
              </a:rPr>
              <a:t> </a:t>
            </a:r>
            <a:r>
              <a:rPr lang="en-US" sz="2800" dirty="0">
                <a:latin typeface="Times New Roman"/>
                <a:cs typeface="Times New Roman"/>
              </a:rPr>
              <a:t>supervisors.</a:t>
            </a:r>
          </a:p>
          <a:p>
            <a:pPr marL="241300" marR="335915" indent="-228600">
              <a:lnSpc>
                <a:spcPts val="3020"/>
              </a:lnSpc>
              <a:spcBef>
                <a:spcPts val="1005"/>
              </a:spcBef>
              <a:buFont typeface="Arial"/>
              <a:buChar char="•"/>
              <a:tabLst>
                <a:tab pos="241300" algn="l"/>
              </a:tabLst>
            </a:pPr>
            <a:r>
              <a:rPr lang="en-US" sz="2800" spc="-20" dirty="0">
                <a:latin typeface="Times New Roman"/>
                <a:cs typeface="Times New Roman"/>
              </a:rPr>
              <a:t>Generally, </a:t>
            </a:r>
            <a:r>
              <a:rPr lang="en-US" sz="2800" dirty="0">
                <a:latin typeface="Times New Roman"/>
                <a:cs typeface="Times New Roman"/>
              </a:rPr>
              <a:t>the Districts </a:t>
            </a:r>
            <a:r>
              <a:rPr lang="en-US" sz="2800" spc="-5" dirty="0">
                <a:latin typeface="Times New Roman"/>
                <a:cs typeface="Times New Roman"/>
              </a:rPr>
              <a:t>Law </a:t>
            </a:r>
            <a:r>
              <a:rPr lang="en-US" sz="2800" dirty="0">
                <a:latin typeface="Times New Roman"/>
                <a:cs typeface="Times New Roman"/>
              </a:rPr>
              <a:t>gives </a:t>
            </a:r>
            <a:r>
              <a:rPr lang="en-US" sz="2800" spc="-5" dirty="0">
                <a:latin typeface="Times New Roman"/>
                <a:cs typeface="Times New Roman"/>
              </a:rPr>
              <a:t>GSWCC </a:t>
            </a:r>
            <a:r>
              <a:rPr lang="en-US" sz="2800" dirty="0">
                <a:latin typeface="Times New Roman"/>
                <a:cs typeface="Times New Roman"/>
              </a:rPr>
              <a:t>broad powers </a:t>
            </a:r>
            <a:r>
              <a:rPr lang="en-US" sz="2800" spc="-5" dirty="0">
                <a:latin typeface="Times New Roman"/>
                <a:cs typeface="Times New Roman"/>
              </a:rPr>
              <a:t>and </a:t>
            </a:r>
            <a:r>
              <a:rPr lang="en-US" sz="2800" dirty="0">
                <a:latin typeface="Times New Roman"/>
                <a:cs typeface="Times New Roman"/>
              </a:rPr>
              <a:t>duties  including oversight responsibility for the</a:t>
            </a:r>
            <a:r>
              <a:rPr lang="en-US" sz="2800" spc="-65" dirty="0">
                <a:latin typeface="Times New Roman"/>
                <a:cs typeface="Times New Roman"/>
              </a:rPr>
              <a:t> </a:t>
            </a:r>
            <a:r>
              <a:rPr lang="en-US" sz="2800" dirty="0">
                <a:latin typeface="Times New Roman"/>
                <a:cs typeface="Times New Roman"/>
              </a:rPr>
              <a:t>districts.</a:t>
            </a:r>
          </a:p>
          <a:p>
            <a:pPr marL="241300" marR="572770" indent="-228600">
              <a:lnSpc>
                <a:spcPts val="3020"/>
              </a:lnSpc>
              <a:spcBef>
                <a:spcPts val="1010"/>
              </a:spcBef>
              <a:buFont typeface="Arial"/>
              <a:buChar char="•"/>
              <a:tabLst>
                <a:tab pos="241300" algn="l"/>
              </a:tabLst>
            </a:pPr>
            <a:r>
              <a:rPr lang="en-US" sz="2800" spc="-5" dirty="0">
                <a:latin typeface="Times New Roman"/>
                <a:cs typeface="Times New Roman"/>
              </a:rPr>
              <a:t>The statute </a:t>
            </a:r>
            <a:r>
              <a:rPr lang="en-US" sz="2800" dirty="0">
                <a:latin typeface="Times New Roman"/>
                <a:cs typeface="Times New Roman"/>
              </a:rPr>
              <a:t>gives districts </a:t>
            </a:r>
            <a:r>
              <a:rPr lang="en-US" sz="2800" spc="-5" dirty="0">
                <a:latin typeface="Times New Roman"/>
                <a:cs typeface="Times New Roman"/>
              </a:rPr>
              <a:t>and </a:t>
            </a:r>
            <a:r>
              <a:rPr lang="en-US" sz="2800" dirty="0">
                <a:latin typeface="Times New Roman"/>
                <a:cs typeface="Times New Roman"/>
              </a:rPr>
              <a:t>supervisors narrower </a:t>
            </a:r>
            <a:r>
              <a:rPr lang="en-US" sz="2800" spc="-5" dirty="0">
                <a:latin typeface="Times New Roman"/>
                <a:cs typeface="Times New Roman"/>
              </a:rPr>
              <a:t>powers and  </a:t>
            </a:r>
            <a:r>
              <a:rPr lang="en-US" sz="2800" dirty="0">
                <a:latin typeface="Times New Roman"/>
                <a:cs typeface="Times New Roman"/>
              </a:rPr>
              <a:t>requires that districts obtain </a:t>
            </a:r>
            <a:r>
              <a:rPr lang="en-US" sz="2800" spc="-5" dirty="0">
                <a:latin typeface="Times New Roman"/>
                <a:cs typeface="Times New Roman"/>
              </a:rPr>
              <a:t>written </a:t>
            </a:r>
            <a:r>
              <a:rPr lang="en-US" sz="2800" dirty="0">
                <a:latin typeface="Times New Roman"/>
                <a:cs typeface="Times New Roman"/>
              </a:rPr>
              <a:t>approval from </a:t>
            </a:r>
            <a:r>
              <a:rPr lang="en-US" sz="2800" spc="-5" dirty="0">
                <a:latin typeface="Times New Roman"/>
                <a:cs typeface="Times New Roman"/>
              </a:rPr>
              <a:t>GSWCC </a:t>
            </a:r>
            <a:r>
              <a:rPr lang="en-US" sz="2800" dirty="0">
                <a:latin typeface="Times New Roman"/>
                <a:cs typeface="Times New Roman"/>
              </a:rPr>
              <a:t>before  exercising </a:t>
            </a:r>
            <a:r>
              <a:rPr lang="en-US" sz="2800" spc="-5" dirty="0">
                <a:latin typeface="Times New Roman"/>
                <a:cs typeface="Times New Roman"/>
              </a:rPr>
              <a:t>their</a:t>
            </a:r>
            <a:r>
              <a:rPr lang="en-US" sz="2800" spc="-20" dirty="0">
                <a:latin typeface="Times New Roman"/>
                <a:cs typeface="Times New Roman"/>
              </a:rPr>
              <a:t> </a:t>
            </a:r>
            <a:r>
              <a:rPr lang="en-US" sz="2800" dirty="0">
                <a:latin typeface="Times New Roman"/>
                <a:cs typeface="Times New Roman"/>
              </a:rPr>
              <a:t>powers.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091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28238" y="626440"/>
            <a:ext cx="533654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What is </a:t>
            </a:r>
            <a:r>
              <a:rPr i="1" dirty="0">
                <a:latin typeface="Times New Roman"/>
                <a:cs typeface="Times New Roman"/>
              </a:rPr>
              <a:t>Not </a:t>
            </a:r>
            <a:r>
              <a:rPr dirty="0"/>
              <a:t>a</a:t>
            </a:r>
            <a:r>
              <a:rPr spc="-95" dirty="0"/>
              <a:t> </a:t>
            </a:r>
            <a:r>
              <a:rPr dirty="0"/>
              <a:t>Meeting?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212975"/>
            <a:ext cx="10117455" cy="3656965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241300" marR="256540" indent="-228600">
              <a:lnSpc>
                <a:spcPct val="80000"/>
              </a:lnSpc>
              <a:spcBef>
                <a:spcPts val="725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“Gatherings involving an agency and </a:t>
            </a:r>
            <a:r>
              <a:rPr sz="2600" spc="5" dirty="0">
                <a:latin typeface="Times New Roman"/>
                <a:cs typeface="Times New Roman"/>
              </a:rPr>
              <a:t>one </a:t>
            </a:r>
            <a:r>
              <a:rPr sz="2600" dirty="0">
                <a:latin typeface="Times New Roman"/>
                <a:cs typeface="Times New Roman"/>
              </a:rPr>
              <a:t>or more neutral third parties</a:t>
            </a:r>
            <a:r>
              <a:rPr sz="2600" spc="-8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in  mediation of a dispute between the agency and any other party” are </a:t>
            </a:r>
            <a:r>
              <a:rPr sz="2600" spc="5" dirty="0">
                <a:latin typeface="Times New Roman"/>
                <a:cs typeface="Times New Roman"/>
              </a:rPr>
              <a:t>not  </a:t>
            </a:r>
            <a:r>
              <a:rPr sz="2600" dirty="0">
                <a:latin typeface="Times New Roman"/>
                <a:cs typeface="Times New Roman"/>
              </a:rPr>
              <a:t>considered meetings. </a:t>
            </a:r>
            <a:r>
              <a:rPr sz="2600" i="1" dirty="0">
                <a:latin typeface="Times New Roman"/>
                <a:cs typeface="Times New Roman"/>
              </a:rPr>
              <a:t>See </a:t>
            </a:r>
            <a:r>
              <a:rPr sz="2600" dirty="0">
                <a:latin typeface="Times New Roman"/>
                <a:cs typeface="Times New Roman"/>
              </a:rPr>
              <a:t>O.C.G.A. §</a:t>
            </a:r>
            <a:r>
              <a:rPr sz="2600" spc="-11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50-14-3(a)(5).</a:t>
            </a:r>
            <a:endParaRPr sz="2600">
              <a:latin typeface="Times New Roman"/>
              <a:cs typeface="Times New Roman"/>
            </a:endParaRPr>
          </a:p>
          <a:p>
            <a:pPr marL="241300" marR="86360" indent="-228600">
              <a:lnSpc>
                <a:spcPts val="2500"/>
              </a:lnSpc>
              <a:spcBef>
                <a:spcPts val="975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Inspecting facilities or property where </a:t>
            </a:r>
            <a:r>
              <a:rPr sz="26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no other </a:t>
            </a:r>
            <a:r>
              <a:rPr sz="2600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official </a:t>
            </a:r>
            <a:r>
              <a:rPr sz="26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action </a:t>
            </a:r>
            <a:r>
              <a:rPr sz="26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is</a:t>
            </a:r>
            <a:r>
              <a:rPr sz="2600" u="heavy" spc="-8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6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discussed  </a:t>
            </a:r>
            <a:r>
              <a:rPr sz="26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or</a:t>
            </a:r>
            <a:r>
              <a:rPr sz="2600" u="heavy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6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taken</a:t>
            </a:r>
            <a:r>
              <a:rPr sz="2600" dirty="0">
                <a:latin typeface="Times New Roman"/>
                <a:cs typeface="Times New Roman"/>
              </a:rPr>
              <a:t>.</a:t>
            </a:r>
            <a:endParaRPr sz="2600">
              <a:latin typeface="Times New Roman"/>
              <a:cs typeface="Times New Roman"/>
            </a:endParaRPr>
          </a:p>
          <a:p>
            <a:pPr marL="241300" marR="153670" indent="-228600">
              <a:lnSpc>
                <a:spcPct val="80000"/>
              </a:lnSpc>
              <a:spcBef>
                <a:spcPts val="1015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Attending statewide or regional meetings or training on </a:t>
            </a:r>
            <a:r>
              <a:rPr sz="2600" spc="-5" dirty="0">
                <a:latin typeface="Times New Roman"/>
                <a:cs typeface="Times New Roman"/>
              </a:rPr>
              <a:t>matters </a:t>
            </a:r>
            <a:r>
              <a:rPr sz="2600" dirty="0">
                <a:latin typeface="Times New Roman"/>
                <a:cs typeface="Times New Roman"/>
              </a:rPr>
              <a:t>related to  the </a:t>
            </a:r>
            <a:r>
              <a:rPr sz="2600" spc="5" dirty="0">
                <a:latin typeface="Times New Roman"/>
                <a:cs typeface="Times New Roman"/>
              </a:rPr>
              <a:t>purpose </a:t>
            </a:r>
            <a:r>
              <a:rPr sz="2600" dirty="0">
                <a:latin typeface="Times New Roman"/>
                <a:cs typeface="Times New Roman"/>
              </a:rPr>
              <a:t>of the agency and </a:t>
            </a:r>
            <a:r>
              <a:rPr sz="2600" spc="5" dirty="0">
                <a:latin typeface="Times New Roman"/>
                <a:cs typeface="Times New Roman"/>
              </a:rPr>
              <a:t>where </a:t>
            </a:r>
            <a:r>
              <a:rPr sz="26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no </a:t>
            </a:r>
            <a:r>
              <a:rPr sz="2600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official </a:t>
            </a:r>
            <a:r>
              <a:rPr sz="26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action </a:t>
            </a:r>
            <a:r>
              <a:rPr sz="26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is taken</a:t>
            </a:r>
            <a:r>
              <a:rPr sz="2600" dirty="0">
                <a:latin typeface="Times New Roman"/>
                <a:cs typeface="Times New Roman"/>
              </a:rPr>
              <a:t>. Ex. This  </a:t>
            </a:r>
            <a:r>
              <a:rPr sz="2600" spc="-5" dirty="0">
                <a:latin typeface="Times New Roman"/>
                <a:cs typeface="Times New Roman"/>
              </a:rPr>
              <a:t>seminar </a:t>
            </a:r>
            <a:r>
              <a:rPr sz="2600" dirty="0">
                <a:latin typeface="Times New Roman"/>
                <a:cs typeface="Times New Roman"/>
              </a:rPr>
              <a:t>is </a:t>
            </a:r>
            <a:r>
              <a:rPr sz="2600" spc="5" dirty="0">
                <a:latin typeface="Times New Roman"/>
                <a:cs typeface="Times New Roman"/>
              </a:rPr>
              <a:t>not </a:t>
            </a:r>
            <a:r>
              <a:rPr sz="2600" dirty="0">
                <a:latin typeface="Times New Roman"/>
                <a:cs typeface="Times New Roman"/>
              </a:rPr>
              <a:t>a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meeting.</a:t>
            </a:r>
            <a:endParaRPr sz="2600">
              <a:latin typeface="Times New Roman"/>
              <a:cs typeface="Times New Roman"/>
            </a:endParaRPr>
          </a:p>
          <a:p>
            <a:pPr marL="241300" marR="5080" indent="-228600">
              <a:lnSpc>
                <a:spcPct val="80000"/>
              </a:lnSpc>
              <a:spcBef>
                <a:spcPts val="1005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Meetings, where </a:t>
            </a:r>
            <a:r>
              <a:rPr sz="26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no </a:t>
            </a:r>
            <a:r>
              <a:rPr sz="2600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official </a:t>
            </a:r>
            <a:r>
              <a:rPr sz="26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action </a:t>
            </a:r>
            <a:r>
              <a:rPr sz="26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is taken</a:t>
            </a:r>
            <a:r>
              <a:rPr sz="2600" dirty="0">
                <a:latin typeface="Times New Roman"/>
                <a:cs typeface="Times New Roman"/>
              </a:rPr>
              <a:t>, with </a:t>
            </a:r>
            <a:r>
              <a:rPr sz="2600" spc="-5" dirty="0">
                <a:latin typeface="Times New Roman"/>
                <a:cs typeface="Times New Roman"/>
              </a:rPr>
              <a:t>state </a:t>
            </a:r>
            <a:r>
              <a:rPr sz="2600" dirty="0">
                <a:latin typeface="Times New Roman"/>
                <a:cs typeface="Times New Roman"/>
              </a:rPr>
              <a:t>or federal </a:t>
            </a:r>
            <a:r>
              <a:rPr sz="2600" spc="-5" dirty="0">
                <a:latin typeface="Times New Roman"/>
                <a:cs typeface="Times New Roman"/>
              </a:rPr>
              <a:t>legislative  </a:t>
            </a:r>
            <a:r>
              <a:rPr sz="2600" dirty="0">
                <a:latin typeface="Times New Roman"/>
                <a:cs typeface="Times New Roman"/>
              </a:rPr>
              <a:t>or executive </a:t>
            </a:r>
            <a:r>
              <a:rPr sz="2600" spc="-5" dirty="0">
                <a:latin typeface="Times New Roman"/>
                <a:cs typeface="Times New Roman"/>
              </a:rPr>
              <a:t>officials </a:t>
            </a:r>
            <a:r>
              <a:rPr sz="2600" dirty="0">
                <a:latin typeface="Times New Roman"/>
                <a:cs typeface="Times New Roman"/>
              </a:rPr>
              <a:t>at state or federal</a:t>
            </a:r>
            <a:r>
              <a:rPr sz="2600" spc="-7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offices.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28238" y="626440"/>
            <a:ext cx="533654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What is </a:t>
            </a:r>
            <a:r>
              <a:rPr i="1" dirty="0">
                <a:latin typeface="Times New Roman"/>
                <a:cs typeface="Times New Roman"/>
              </a:rPr>
              <a:t>Not </a:t>
            </a:r>
            <a:r>
              <a:rPr dirty="0"/>
              <a:t>a</a:t>
            </a:r>
            <a:r>
              <a:rPr spc="-95" dirty="0"/>
              <a:t> </a:t>
            </a:r>
            <a:r>
              <a:rPr dirty="0"/>
              <a:t>Meeting?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316606"/>
            <a:ext cx="10163175" cy="262572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5080" indent="-228600">
              <a:lnSpc>
                <a:spcPts val="302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5" dirty="0">
                <a:latin typeface="Times New Roman"/>
                <a:cs typeface="Times New Roman"/>
              </a:rPr>
              <a:t>Traveling </a:t>
            </a:r>
            <a:r>
              <a:rPr sz="2800" dirty="0">
                <a:latin typeface="Times New Roman"/>
                <a:cs typeface="Times New Roman"/>
              </a:rPr>
              <a:t>together </a:t>
            </a:r>
            <a:r>
              <a:rPr sz="2800" spc="-5" dirty="0">
                <a:latin typeface="Times New Roman"/>
                <a:cs typeface="Times New Roman"/>
              </a:rPr>
              <a:t>where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no </a:t>
            </a:r>
            <a:r>
              <a:rPr sz="2800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official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business, </a:t>
            </a:r>
            <a:r>
              <a:rPr sz="2800" u="heavy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policy,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or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public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matter  is formulated, presented, discussed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or voted</a:t>
            </a:r>
            <a:r>
              <a:rPr sz="2800" u="heavy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on.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"/>
              <a:buChar char="•"/>
            </a:pPr>
            <a:endParaRPr sz="4300">
              <a:latin typeface="Times New Roman"/>
              <a:cs typeface="Times New Roman"/>
            </a:endParaRPr>
          </a:p>
          <a:p>
            <a:pPr marL="241300" marR="497205" indent="-228600">
              <a:lnSpc>
                <a:spcPct val="90000"/>
              </a:lnSpc>
              <a:buFont typeface="Arial"/>
              <a:buChar char="•"/>
              <a:tabLst>
                <a:tab pos="241300" algn="l"/>
              </a:tabLst>
            </a:pPr>
            <a:r>
              <a:rPr sz="2800" dirty="0">
                <a:latin typeface="Times New Roman"/>
                <a:cs typeface="Times New Roman"/>
              </a:rPr>
              <a:t>Attending </a:t>
            </a:r>
            <a:r>
              <a:rPr sz="2800" spc="-5" dirty="0">
                <a:latin typeface="Times New Roman"/>
                <a:cs typeface="Times New Roman"/>
              </a:rPr>
              <a:t>social, civic, ceremonial </a:t>
            </a:r>
            <a:r>
              <a:rPr sz="2800" dirty="0">
                <a:latin typeface="Times New Roman"/>
                <a:cs typeface="Times New Roman"/>
              </a:rPr>
              <a:t>or religious </a:t>
            </a:r>
            <a:r>
              <a:rPr sz="2800" spc="-5" dirty="0">
                <a:latin typeface="Times New Roman"/>
                <a:cs typeface="Times New Roman"/>
              </a:rPr>
              <a:t>events where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no 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official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business, </a:t>
            </a:r>
            <a:r>
              <a:rPr sz="2800" u="heavy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policy,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or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public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matter is formulated,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presented, 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discussed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or voted</a:t>
            </a:r>
            <a:r>
              <a:rPr sz="2800" u="heavy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on</a:t>
            </a:r>
            <a:r>
              <a:rPr sz="2800" spc="-5" dirty="0">
                <a:latin typeface="Times New Roman"/>
                <a:cs typeface="Times New Roman"/>
              </a:rPr>
              <a:t>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34308" y="626440"/>
            <a:ext cx="572262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Open Access to</a:t>
            </a:r>
            <a:r>
              <a:rPr spc="-340" dirty="0"/>
              <a:t> </a:t>
            </a:r>
            <a:r>
              <a:rPr dirty="0"/>
              <a:t>Meetings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67281"/>
            <a:ext cx="10344785" cy="3974465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241300" marR="5080" indent="-228600">
              <a:lnSpc>
                <a:spcPts val="2500"/>
              </a:lnSpc>
              <a:spcBef>
                <a:spcPts val="705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A </a:t>
            </a:r>
            <a:r>
              <a:rPr sz="2600" spc="-5" dirty="0">
                <a:latin typeface="Times New Roman"/>
                <a:cs typeface="Times New Roman"/>
              </a:rPr>
              <a:t>meeting must </a:t>
            </a:r>
            <a:r>
              <a:rPr sz="2600" dirty="0">
                <a:latin typeface="Times New Roman"/>
                <a:cs typeface="Times New Roman"/>
              </a:rPr>
              <a:t>be </a:t>
            </a:r>
            <a:r>
              <a:rPr sz="2600" spc="5" dirty="0">
                <a:latin typeface="Times New Roman"/>
                <a:cs typeface="Times New Roman"/>
              </a:rPr>
              <a:t>open </a:t>
            </a:r>
            <a:r>
              <a:rPr sz="2600" dirty="0">
                <a:latin typeface="Times New Roman"/>
                <a:cs typeface="Times New Roman"/>
              </a:rPr>
              <a:t>to the public, and </a:t>
            </a:r>
            <a:r>
              <a:rPr sz="2600" spc="-5" dirty="0">
                <a:latin typeface="Times New Roman"/>
                <a:cs typeface="Times New Roman"/>
              </a:rPr>
              <a:t>members </a:t>
            </a:r>
            <a:r>
              <a:rPr sz="2600" dirty="0">
                <a:latin typeface="Times New Roman"/>
                <a:cs typeface="Times New Roman"/>
              </a:rPr>
              <a:t>of the public </a:t>
            </a:r>
            <a:r>
              <a:rPr sz="2600" spc="-5" dirty="0">
                <a:latin typeface="Times New Roman"/>
                <a:cs typeface="Times New Roman"/>
              </a:rPr>
              <a:t>may</a:t>
            </a:r>
            <a:r>
              <a:rPr sz="2600" spc="-1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make  visual and </a:t>
            </a:r>
            <a:r>
              <a:rPr sz="2600" spc="5" dirty="0">
                <a:latin typeface="Times New Roman"/>
                <a:cs typeface="Times New Roman"/>
              </a:rPr>
              <a:t>sounds </a:t>
            </a:r>
            <a:r>
              <a:rPr sz="2600" dirty="0">
                <a:latin typeface="Times New Roman"/>
                <a:cs typeface="Times New Roman"/>
              </a:rPr>
              <a:t>recordings of the </a:t>
            </a:r>
            <a:r>
              <a:rPr sz="2600" spc="5" dirty="0">
                <a:latin typeface="Times New Roman"/>
                <a:cs typeface="Times New Roman"/>
              </a:rPr>
              <a:t>open </a:t>
            </a:r>
            <a:r>
              <a:rPr sz="2600" dirty="0">
                <a:latin typeface="Times New Roman"/>
                <a:cs typeface="Times New Roman"/>
              </a:rPr>
              <a:t>portions of any</a:t>
            </a:r>
            <a:r>
              <a:rPr sz="2600" spc="-14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meeting.</a:t>
            </a:r>
            <a:endParaRPr sz="2600">
              <a:latin typeface="Times New Roman"/>
              <a:cs typeface="Times New Roman"/>
            </a:endParaRPr>
          </a:p>
          <a:p>
            <a:pPr marL="241300" marR="261620" indent="-228600">
              <a:lnSpc>
                <a:spcPct val="80000"/>
              </a:lnSpc>
              <a:spcBef>
                <a:spcPts val="1025"/>
              </a:spcBef>
              <a:buFont typeface="Arial"/>
              <a:buChar char="•"/>
              <a:tabLst>
                <a:tab pos="241300" algn="l"/>
              </a:tabLst>
            </a:pPr>
            <a:r>
              <a:rPr sz="2600" spc="5" dirty="0">
                <a:latin typeface="Times New Roman"/>
                <a:cs typeface="Times New Roman"/>
              </a:rPr>
              <a:t>Any </a:t>
            </a:r>
            <a:r>
              <a:rPr sz="2600" dirty="0">
                <a:latin typeface="Times New Roman"/>
                <a:cs typeface="Times New Roman"/>
              </a:rPr>
              <a:t>agency </a:t>
            </a:r>
            <a:r>
              <a:rPr sz="2600" spc="-5" dirty="0">
                <a:latin typeface="Times New Roman"/>
                <a:cs typeface="Times New Roman"/>
              </a:rPr>
              <a:t>may </a:t>
            </a:r>
            <a:r>
              <a:rPr sz="2600" dirty="0">
                <a:latin typeface="Times New Roman"/>
                <a:cs typeface="Times New Roman"/>
              </a:rPr>
              <a:t>designate an area where equipment for visual and sound  recordings can be placed, so that the equipment does </a:t>
            </a:r>
            <a:r>
              <a:rPr sz="2600" spc="5" dirty="0">
                <a:latin typeface="Times New Roman"/>
                <a:cs typeface="Times New Roman"/>
              </a:rPr>
              <a:t>not </a:t>
            </a:r>
            <a:r>
              <a:rPr sz="2600" dirty="0">
                <a:latin typeface="Times New Roman"/>
                <a:cs typeface="Times New Roman"/>
              </a:rPr>
              <a:t>obstruct the</a:t>
            </a:r>
            <a:r>
              <a:rPr sz="2600" spc="-6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view  of </a:t>
            </a:r>
            <a:r>
              <a:rPr sz="2600" spc="-5" dirty="0">
                <a:latin typeface="Times New Roman"/>
                <a:cs typeface="Times New Roman"/>
              </a:rPr>
              <a:t>meeting </a:t>
            </a:r>
            <a:r>
              <a:rPr sz="2600" dirty="0">
                <a:latin typeface="Times New Roman"/>
                <a:cs typeface="Times New Roman"/>
              </a:rPr>
              <a:t>attendees and use of the equipment is </a:t>
            </a:r>
            <a:r>
              <a:rPr sz="2600" spc="5" dirty="0">
                <a:latin typeface="Times New Roman"/>
                <a:cs typeface="Times New Roman"/>
              </a:rPr>
              <a:t>not </a:t>
            </a:r>
            <a:r>
              <a:rPr sz="2600" dirty="0">
                <a:latin typeface="Times New Roman"/>
                <a:cs typeface="Times New Roman"/>
              </a:rPr>
              <a:t>disruptive to the  meeting.</a:t>
            </a:r>
            <a:endParaRPr sz="2600">
              <a:latin typeface="Times New Roman"/>
              <a:cs typeface="Times New Roman"/>
            </a:endParaRPr>
          </a:p>
          <a:p>
            <a:pPr marL="241300" marR="520700" indent="-228600">
              <a:lnSpc>
                <a:spcPct val="80000"/>
              </a:lnSpc>
              <a:spcBef>
                <a:spcPts val="1000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Motions and votes taken during the meeting should be clear and</a:t>
            </a:r>
            <a:r>
              <a:rPr sz="2600" spc="-5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specific  </a:t>
            </a:r>
            <a:r>
              <a:rPr sz="2600" spc="5" dirty="0">
                <a:latin typeface="Times New Roman"/>
                <a:cs typeface="Times New Roman"/>
              </a:rPr>
              <a:t>enough </a:t>
            </a:r>
            <a:r>
              <a:rPr sz="2600" spc="-5" dirty="0">
                <a:latin typeface="Times New Roman"/>
                <a:cs typeface="Times New Roman"/>
              </a:rPr>
              <a:t>that </a:t>
            </a:r>
            <a:r>
              <a:rPr sz="2600" dirty="0">
                <a:latin typeface="Times New Roman"/>
                <a:cs typeface="Times New Roman"/>
              </a:rPr>
              <a:t>the </a:t>
            </a:r>
            <a:r>
              <a:rPr sz="2600" spc="5" dirty="0">
                <a:latin typeface="Times New Roman"/>
                <a:cs typeface="Times New Roman"/>
              </a:rPr>
              <a:t>public knows what </a:t>
            </a:r>
            <a:r>
              <a:rPr sz="2600" dirty="0">
                <a:latin typeface="Times New Roman"/>
                <a:cs typeface="Times New Roman"/>
              </a:rPr>
              <a:t>is being discussed or voted</a:t>
            </a:r>
            <a:r>
              <a:rPr sz="2600" spc="-160" dirty="0">
                <a:latin typeface="Times New Roman"/>
                <a:cs typeface="Times New Roman"/>
              </a:rPr>
              <a:t> </a:t>
            </a:r>
            <a:r>
              <a:rPr sz="2600" spc="5" dirty="0">
                <a:latin typeface="Times New Roman"/>
                <a:cs typeface="Times New Roman"/>
              </a:rPr>
              <a:t>on.</a:t>
            </a:r>
            <a:endParaRPr sz="2600">
              <a:latin typeface="Times New Roman"/>
              <a:cs typeface="Times New Roman"/>
            </a:endParaRPr>
          </a:p>
          <a:p>
            <a:pPr marL="241300" marR="72390" indent="-228600">
              <a:lnSpc>
                <a:spcPct val="8000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sz="2600" i="1" dirty="0">
                <a:latin typeface="Times New Roman"/>
                <a:cs typeface="Times New Roman"/>
              </a:rPr>
              <a:t>Note</a:t>
            </a:r>
            <a:r>
              <a:rPr sz="2600" dirty="0">
                <a:latin typeface="Times New Roman"/>
                <a:cs typeface="Times New Roman"/>
              </a:rPr>
              <a:t>: the </a:t>
            </a:r>
            <a:r>
              <a:rPr sz="2600" spc="-10" dirty="0">
                <a:latin typeface="Times New Roman"/>
                <a:cs typeface="Times New Roman"/>
              </a:rPr>
              <a:t>Governor’s </a:t>
            </a:r>
            <a:r>
              <a:rPr sz="2600" dirty="0">
                <a:latin typeface="Times New Roman"/>
                <a:cs typeface="Times New Roman"/>
              </a:rPr>
              <a:t>COVID-19 Public Health </a:t>
            </a:r>
            <a:r>
              <a:rPr sz="2600" spc="-10" dirty="0">
                <a:latin typeface="Times New Roman"/>
                <a:cs typeface="Times New Roman"/>
              </a:rPr>
              <a:t>Emergency </a:t>
            </a:r>
            <a:r>
              <a:rPr sz="2600" dirty="0">
                <a:latin typeface="Times New Roman"/>
                <a:cs typeface="Times New Roman"/>
              </a:rPr>
              <a:t>Order has </a:t>
            </a:r>
            <a:r>
              <a:rPr sz="2600" spc="-5" dirty="0">
                <a:latin typeface="Times New Roman"/>
                <a:cs typeface="Times New Roman"/>
              </a:rPr>
              <a:t>been  </a:t>
            </a:r>
            <a:r>
              <a:rPr sz="2600" dirty="0">
                <a:latin typeface="Times New Roman"/>
                <a:cs typeface="Times New Roman"/>
              </a:rPr>
              <a:t>lifted and </a:t>
            </a:r>
            <a:r>
              <a:rPr sz="2600" spc="-5" dirty="0">
                <a:latin typeface="Times New Roman"/>
                <a:cs typeface="Times New Roman"/>
              </a:rPr>
              <a:t>meetings </a:t>
            </a:r>
            <a:r>
              <a:rPr sz="2600" dirty="0">
                <a:latin typeface="Times New Roman"/>
                <a:cs typeface="Times New Roman"/>
              </a:rPr>
              <a:t>must again be held in person. </a:t>
            </a:r>
            <a:r>
              <a:rPr sz="2600" spc="-15" dirty="0">
                <a:latin typeface="Times New Roman"/>
                <a:cs typeface="Times New Roman"/>
              </a:rPr>
              <a:t>However, </a:t>
            </a:r>
            <a:r>
              <a:rPr sz="2600" dirty="0">
                <a:latin typeface="Times New Roman"/>
                <a:cs typeface="Times New Roman"/>
              </a:rPr>
              <a:t>Board</a:t>
            </a:r>
            <a:r>
              <a:rPr sz="2600" spc="-8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members  </a:t>
            </a:r>
            <a:r>
              <a:rPr sz="2600" spc="5" dirty="0">
                <a:latin typeface="Times New Roman"/>
                <a:cs typeface="Times New Roman"/>
              </a:rPr>
              <a:t>who </a:t>
            </a:r>
            <a:r>
              <a:rPr sz="2600" dirty="0">
                <a:latin typeface="Times New Roman"/>
                <a:cs typeface="Times New Roman"/>
              </a:rPr>
              <a:t>are unable to attend in person, </a:t>
            </a:r>
            <a:r>
              <a:rPr sz="2600" spc="-5" dirty="0">
                <a:latin typeface="Times New Roman"/>
                <a:cs typeface="Times New Roman"/>
              </a:rPr>
              <a:t>may </a:t>
            </a:r>
            <a:r>
              <a:rPr sz="2600" dirty="0">
                <a:latin typeface="Times New Roman"/>
                <a:cs typeface="Times New Roman"/>
              </a:rPr>
              <a:t>take part</a:t>
            </a:r>
            <a:r>
              <a:rPr sz="2600" spc="-55" dirty="0">
                <a:latin typeface="Times New Roman"/>
                <a:cs typeface="Times New Roman"/>
              </a:rPr>
              <a:t> </a:t>
            </a:r>
            <a:r>
              <a:rPr sz="2600" spc="-15" dirty="0">
                <a:latin typeface="Times New Roman"/>
                <a:cs typeface="Times New Roman"/>
              </a:rPr>
              <a:t>electronically.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466725" marR="5080" indent="946785">
              <a:lnSpc>
                <a:spcPts val="4750"/>
              </a:lnSpc>
              <a:spcBef>
                <a:spcPts val="705"/>
              </a:spcBef>
            </a:pPr>
            <a:r>
              <a:rPr spc="-15" dirty="0"/>
              <a:t>Transparency </a:t>
            </a:r>
            <a:r>
              <a:rPr dirty="0"/>
              <a:t>in  Meetings and</a:t>
            </a:r>
            <a:r>
              <a:rPr spc="-80" dirty="0"/>
              <a:t> </a:t>
            </a:r>
            <a:r>
              <a:rPr dirty="0"/>
              <a:t>Records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316606"/>
            <a:ext cx="10164445" cy="275653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241300" marR="5080" indent="-228600">
              <a:lnSpc>
                <a:spcPct val="90000"/>
              </a:lnSpc>
              <a:spcBef>
                <a:spcPts val="43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O.C.G.A. § </a:t>
            </a:r>
            <a:r>
              <a:rPr sz="2800" dirty="0">
                <a:latin typeface="Times New Roman"/>
                <a:cs typeface="Times New Roman"/>
              </a:rPr>
              <a:t>50-18-70 </a:t>
            </a:r>
            <a:r>
              <a:rPr sz="2800" spc="-5" dirty="0">
                <a:latin typeface="Times New Roman"/>
                <a:cs typeface="Times New Roman"/>
              </a:rPr>
              <a:t>“(a) The General Assembly </a:t>
            </a:r>
            <a:r>
              <a:rPr sz="2800" dirty="0">
                <a:latin typeface="Times New Roman"/>
                <a:cs typeface="Times New Roman"/>
              </a:rPr>
              <a:t>finds </a:t>
            </a:r>
            <a:r>
              <a:rPr sz="2800" spc="-5" dirty="0">
                <a:latin typeface="Times New Roman"/>
                <a:cs typeface="Times New Roman"/>
              </a:rPr>
              <a:t>and declares  </a:t>
            </a:r>
            <a:r>
              <a:rPr sz="2800" dirty="0">
                <a:latin typeface="Times New Roman"/>
                <a:cs typeface="Times New Roman"/>
              </a:rPr>
              <a:t>that the strong public policy </a:t>
            </a:r>
            <a:r>
              <a:rPr sz="2800" spc="-5" dirty="0">
                <a:latin typeface="Times New Roman"/>
                <a:cs typeface="Times New Roman"/>
              </a:rPr>
              <a:t>of </a:t>
            </a:r>
            <a:r>
              <a:rPr sz="2800" dirty="0">
                <a:latin typeface="Times New Roman"/>
                <a:cs typeface="Times New Roman"/>
              </a:rPr>
              <a:t>this </a:t>
            </a:r>
            <a:r>
              <a:rPr sz="2800" spc="-5" dirty="0">
                <a:latin typeface="Times New Roman"/>
                <a:cs typeface="Times New Roman"/>
              </a:rPr>
              <a:t>state is in </a:t>
            </a:r>
            <a:r>
              <a:rPr sz="2800" dirty="0">
                <a:latin typeface="Times New Roman"/>
                <a:cs typeface="Times New Roman"/>
              </a:rPr>
              <a:t>favor of open  </a:t>
            </a:r>
            <a:r>
              <a:rPr sz="2800" spc="-5" dirty="0">
                <a:latin typeface="Times New Roman"/>
                <a:cs typeface="Times New Roman"/>
              </a:rPr>
              <a:t>government; </a:t>
            </a:r>
            <a:r>
              <a:rPr sz="2800" dirty="0">
                <a:latin typeface="Times New Roman"/>
                <a:cs typeface="Times New Roman"/>
              </a:rPr>
              <a:t>that open </a:t>
            </a:r>
            <a:r>
              <a:rPr sz="2800" spc="-5" dirty="0">
                <a:latin typeface="Times New Roman"/>
                <a:cs typeface="Times New Roman"/>
              </a:rPr>
              <a:t>government is </a:t>
            </a:r>
            <a:r>
              <a:rPr sz="2800" dirty="0">
                <a:latin typeface="Times New Roman"/>
                <a:cs typeface="Times New Roman"/>
              </a:rPr>
              <a:t>essential </a:t>
            </a:r>
            <a:r>
              <a:rPr sz="2800" spc="-5" dirty="0">
                <a:latin typeface="Times New Roman"/>
                <a:cs typeface="Times New Roman"/>
              </a:rPr>
              <a:t>to a free, </a:t>
            </a:r>
            <a:r>
              <a:rPr sz="2800" dirty="0">
                <a:latin typeface="Times New Roman"/>
                <a:cs typeface="Times New Roman"/>
              </a:rPr>
              <a:t>open, </a:t>
            </a:r>
            <a:r>
              <a:rPr sz="2800" spc="-5" dirty="0">
                <a:latin typeface="Times New Roman"/>
                <a:cs typeface="Times New Roman"/>
              </a:rPr>
              <a:t>and  democratic </a:t>
            </a:r>
            <a:r>
              <a:rPr sz="2800" dirty="0">
                <a:latin typeface="Times New Roman"/>
                <a:cs typeface="Times New Roman"/>
              </a:rPr>
              <a:t>society; </a:t>
            </a:r>
            <a:r>
              <a:rPr sz="2800" spc="-5" dirty="0">
                <a:latin typeface="Times New Roman"/>
                <a:cs typeface="Times New Roman"/>
              </a:rPr>
              <a:t>and </a:t>
            </a:r>
            <a:r>
              <a:rPr sz="2800" dirty="0">
                <a:latin typeface="Times New Roman"/>
                <a:cs typeface="Times New Roman"/>
              </a:rPr>
              <a:t>that public </a:t>
            </a:r>
            <a:r>
              <a:rPr sz="2800" spc="-5" dirty="0">
                <a:latin typeface="Times New Roman"/>
                <a:cs typeface="Times New Roman"/>
              </a:rPr>
              <a:t>access to </a:t>
            </a:r>
            <a:r>
              <a:rPr sz="2800" dirty="0">
                <a:latin typeface="Times New Roman"/>
                <a:cs typeface="Times New Roman"/>
              </a:rPr>
              <a:t>public records should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be  encourages </a:t>
            </a:r>
            <a:r>
              <a:rPr sz="2800" spc="-5" dirty="0">
                <a:latin typeface="Times New Roman"/>
                <a:cs typeface="Times New Roman"/>
              </a:rPr>
              <a:t>to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foster confidence in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the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government</a:t>
            </a:r>
            <a:r>
              <a:rPr sz="2800" spc="-5" dirty="0">
                <a:latin typeface="Times New Roman"/>
                <a:cs typeface="Times New Roman"/>
              </a:rPr>
              <a:t> and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so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that the  public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can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evaluate the expenditure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public funds </a:t>
            </a:r>
            <a:r>
              <a:rPr sz="2800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and efficient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and 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proper functioning of its</a:t>
            </a:r>
            <a:r>
              <a:rPr sz="2800" u="heavy" spc="-6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institutions</a:t>
            </a:r>
            <a:r>
              <a:rPr sz="2800" spc="-5" dirty="0">
                <a:latin typeface="Times New Roman"/>
                <a:cs typeface="Times New Roman"/>
              </a:rPr>
              <a:t>.”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86605" y="626440"/>
            <a:ext cx="4018279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Public</a:t>
            </a:r>
            <a:r>
              <a:rPr spc="-75" dirty="0"/>
              <a:t> </a:t>
            </a:r>
            <a:r>
              <a:rPr dirty="0"/>
              <a:t>Comments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141347"/>
            <a:ext cx="10313035" cy="3577590"/>
          </a:xfrm>
          <a:prstGeom prst="rect">
            <a:avLst/>
          </a:prstGeom>
        </p:spPr>
        <p:txBody>
          <a:bodyPr vert="horz" wrap="square" lIns="0" tIns="132080" rIns="0" bIns="0" rtlCol="0">
            <a:spAutoFit/>
          </a:bodyPr>
          <a:lstStyle/>
          <a:p>
            <a:pPr marL="241300" marR="227329" indent="-228600">
              <a:lnSpc>
                <a:spcPct val="70000"/>
              </a:lnSpc>
              <a:spcBef>
                <a:spcPts val="1040"/>
              </a:spcBef>
              <a:buFont typeface="Arial"/>
              <a:buChar char="•"/>
              <a:tabLst>
                <a:tab pos="241300" algn="l"/>
              </a:tabLst>
            </a:pPr>
            <a:r>
              <a:rPr sz="2600" spc="5" dirty="0">
                <a:latin typeface="Times New Roman"/>
                <a:cs typeface="Times New Roman"/>
              </a:rPr>
              <a:t>The </a:t>
            </a:r>
            <a:r>
              <a:rPr sz="2600" dirty="0">
                <a:latin typeface="Times New Roman"/>
                <a:cs typeface="Times New Roman"/>
              </a:rPr>
              <a:t>Open Meetings Act </a:t>
            </a:r>
            <a:r>
              <a:rPr sz="26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does </a:t>
            </a:r>
            <a:r>
              <a:rPr sz="2600" u="heavy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not </a:t>
            </a:r>
            <a:r>
              <a:rPr sz="26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require</a:t>
            </a:r>
            <a:r>
              <a:rPr sz="2600" dirty="0">
                <a:latin typeface="Times New Roman"/>
                <a:cs typeface="Times New Roman"/>
              </a:rPr>
              <a:t> boards to </a:t>
            </a:r>
            <a:r>
              <a:rPr sz="2600" spc="-5" dirty="0">
                <a:latin typeface="Times New Roman"/>
                <a:cs typeface="Times New Roman"/>
              </a:rPr>
              <a:t>allow </a:t>
            </a:r>
            <a:r>
              <a:rPr sz="2600" dirty="0">
                <a:latin typeface="Times New Roman"/>
                <a:cs typeface="Times New Roman"/>
              </a:rPr>
              <a:t>public</a:t>
            </a:r>
            <a:r>
              <a:rPr sz="2600" spc="-29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comments  </a:t>
            </a:r>
            <a:r>
              <a:rPr sz="2600" dirty="0">
                <a:latin typeface="Times New Roman"/>
                <a:cs typeface="Times New Roman"/>
              </a:rPr>
              <a:t>during a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meeting.</a:t>
            </a:r>
            <a:endParaRPr sz="2600">
              <a:latin typeface="Times New Roman"/>
              <a:cs typeface="Times New Roman"/>
            </a:endParaRPr>
          </a:p>
          <a:p>
            <a:pPr marL="241300" indent="-228600">
              <a:lnSpc>
                <a:spcPts val="2650"/>
              </a:lnSpc>
              <a:spcBef>
                <a:spcPts val="60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If a board does allow public comments, it is generally most </a:t>
            </a:r>
            <a:r>
              <a:rPr sz="2600" spc="-5" dirty="0">
                <a:latin typeface="Times New Roman"/>
                <a:cs typeface="Times New Roman"/>
              </a:rPr>
              <a:t>efficient </a:t>
            </a:r>
            <a:r>
              <a:rPr sz="2600" dirty="0">
                <a:latin typeface="Times New Roman"/>
                <a:cs typeface="Times New Roman"/>
              </a:rPr>
              <a:t>to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have</a:t>
            </a:r>
            <a:endParaRPr sz="2600">
              <a:latin typeface="Times New Roman"/>
              <a:cs typeface="Times New Roman"/>
            </a:endParaRPr>
          </a:p>
          <a:p>
            <a:pPr marL="241300">
              <a:lnSpc>
                <a:spcPts val="2185"/>
              </a:lnSpc>
            </a:pPr>
            <a:r>
              <a:rPr sz="2600" dirty="0">
                <a:latin typeface="Times New Roman"/>
                <a:cs typeface="Times New Roman"/>
              </a:rPr>
              <a:t>all comments </a:t>
            </a:r>
            <a:r>
              <a:rPr sz="2600" spc="-5" dirty="0">
                <a:latin typeface="Times New Roman"/>
                <a:cs typeface="Times New Roman"/>
              </a:rPr>
              <a:t>made </a:t>
            </a:r>
            <a:r>
              <a:rPr sz="2600" dirty="0">
                <a:latin typeface="Times New Roman"/>
                <a:cs typeface="Times New Roman"/>
              </a:rPr>
              <a:t>at </a:t>
            </a:r>
            <a:r>
              <a:rPr sz="2600" spc="-5" dirty="0">
                <a:latin typeface="Times New Roman"/>
                <a:cs typeface="Times New Roman"/>
              </a:rPr>
              <a:t>the same time, </a:t>
            </a:r>
            <a:r>
              <a:rPr sz="2600" dirty="0">
                <a:latin typeface="Times New Roman"/>
                <a:cs typeface="Times New Roman"/>
              </a:rPr>
              <a:t>either at </a:t>
            </a:r>
            <a:r>
              <a:rPr sz="2600" spc="5" dirty="0">
                <a:latin typeface="Times New Roman"/>
                <a:cs typeface="Times New Roman"/>
              </a:rPr>
              <a:t>the </a:t>
            </a:r>
            <a:r>
              <a:rPr sz="2600" dirty="0">
                <a:latin typeface="Times New Roman"/>
                <a:cs typeface="Times New Roman"/>
              </a:rPr>
              <a:t>beginning or end of</a:t>
            </a:r>
            <a:r>
              <a:rPr sz="2600" spc="1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the</a:t>
            </a:r>
            <a:endParaRPr sz="2600">
              <a:latin typeface="Times New Roman"/>
              <a:cs typeface="Times New Roman"/>
            </a:endParaRPr>
          </a:p>
          <a:p>
            <a:pPr marL="241300" marR="803910">
              <a:lnSpc>
                <a:spcPct val="70000"/>
              </a:lnSpc>
              <a:spcBef>
                <a:spcPts val="470"/>
              </a:spcBef>
            </a:pPr>
            <a:r>
              <a:rPr sz="2600" dirty="0">
                <a:latin typeface="Times New Roman"/>
                <a:cs typeface="Times New Roman"/>
              </a:rPr>
              <a:t>meeting. It is also advisable to place a </a:t>
            </a:r>
            <a:r>
              <a:rPr sz="2600" spc="-5" dirty="0">
                <a:latin typeface="Times New Roman"/>
                <a:cs typeface="Times New Roman"/>
              </a:rPr>
              <a:t>time limit </a:t>
            </a:r>
            <a:r>
              <a:rPr sz="2600" dirty="0">
                <a:latin typeface="Times New Roman"/>
                <a:cs typeface="Times New Roman"/>
              </a:rPr>
              <a:t>on public comments,  otherwise meetings </a:t>
            </a:r>
            <a:r>
              <a:rPr sz="2600" spc="-5" dirty="0">
                <a:latin typeface="Times New Roman"/>
                <a:cs typeface="Times New Roman"/>
              </a:rPr>
              <a:t>may </a:t>
            </a:r>
            <a:r>
              <a:rPr sz="2600" dirty="0">
                <a:latin typeface="Times New Roman"/>
                <a:cs typeface="Times New Roman"/>
              </a:rPr>
              <a:t>become solely public comment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periods.</a:t>
            </a:r>
            <a:endParaRPr sz="2600">
              <a:latin typeface="Times New Roman"/>
              <a:cs typeface="Times New Roman"/>
            </a:endParaRPr>
          </a:p>
          <a:p>
            <a:pPr marL="241300" marR="70485" indent="-228600">
              <a:lnSpc>
                <a:spcPct val="70000"/>
              </a:lnSpc>
              <a:spcBef>
                <a:spcPts val="1005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Boards should avoid allowing pubic comment while the board is discussing  a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motion.</a:t>
            </a:r>
            <a:endParaRPr sz="2600">
              <a:latin typeface="Times New Roman"/>
              <a:cs typeface="Times New Roman"/>
            </a:endParaRPr>
          </a:p>
          <a:p>
            <a:pPr marL="241300" indent="-228600">
              <a:lnSpc>
                <a:spcPts val="2650"/>
              </a:lnSpc>
              <a:spcBef>
                <a:spcPts val="65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Board members </a:t>
            </a:r>
            <a:r>
              <a:rPr sz="2600" spc="5" dirty="0">
                <a:latin typeface="Times New Roman"/>
                <a:cs typeface="Times New Roman"/>
              </a:rPr>
              <a:t>should </a:t>
            </a:r>
            <a:r>
              <a:rPr sz="2600" dirty="0">
                <a:latin typeface="Times New Roman"/>
                <a:cs typeface="Times New Roman"/>
              </a:rPr>
              <a:t>also avoid having </a:t>
            </a:r>
            <a:r>
              <a:rPr sz="2600" spc="-5" dirty="0">
                <a:latin typeface="Times New Roman"/>
                <a:cs typeface="Times New Roman"/>
              </a:rPr>
              <a:t>back-and-forth </a:t>
            </a:r>
            <a:r>
              <a:rPr sz="2600" dirty="0">
                <a:latin typeface="Times New Roman"/>
                <a:cs typeface="Times New Roman"/>
              </a:rPr>
              <a:t>discussions</a:t>
            </a:r>
            <a:r>
              <a:rPr sz="2600" spc="-12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with</a:t>
            </a:r>
            <a:endParaRPr sz="2600">
              <a:latin typeface="Times New Roman"/>
              <a:cs typeface="Times New Roman"/>
            </a:endParaRPr>
          </a:p>
          <a:p>
            <a:pPr marL="241300" marR="1165225">
              <a:lnSpc>
                <a:spcPct val="70000"/>
              </a:lnSpc>
              <a:spcBef>
                <a:spcPts val="465"/>
              </a:spcBef>
            </a:pPr>
            <a:r>
              <a:rPr sz="2600" dirty="0">
                <a:latin typeface="Times New Roman"/>
                <a:cs typeface="Times New Roman"/>
              </a:rPr>
              <a:t>the </a:t>
            </a:r>
            <a:r>
              <a:rPr sz="2600" spc="5" dirty="0">
                <a:latin typeface="Times New Roman"/>
                <a:cs typeface="Times New Roman"/>
              </a:rPr>
              <a:t>people </a:t>
            </a:r>
            <a:r>
              <a:rPr sz="2600" dirty="0">
                <a:latin typeface="Times New Roman"/>
                <a:cs typeface="Times New Roman"/>
              </a:rPr>
              <a:t>making public comments. Public comments can</a:t>
            </a:r>
            <a:r>
              <a:rPr sz="2600" spc="-8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become  disorderly and unmanageable if this</a:t>
            </a:r>
            <a:r>
              <a:rPr sz="2600" spc="-7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occurs.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69489" y="626440"/>
            <a:ext cx="6652259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Notices for Regular</a:t>
            </a:r>
            <a:r>
              <a:rPr spc="-105" dirty="0"/>
              <a:t> </a:t>
            </a:r>
            <a:r>
              <a:rPr dirty="0"/>
              <a:t>Meetings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316606"/>
            <a:ext cx="10354945" cy="324040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5080" indent="-228600">
              <a:lnSpc>
                <a:spcPts val="302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  <a:tab pos="9817735" algn="l"/>
              </a:tabLst>
            </a:pPr>
            <a:r>
              <a:rPr sz="2800" spc="-5" dirty="0">
                <a:latin typeface="Times New Roman"/>
                <a:cs typeface="Times New Roman"/>
              </a:rPr>
              <a:t>An agency </a:t>
            </a:r>
            <a:r>
              <a:rPr sz="2800" spc="-10" dirty="0">
                <a:latin typeface="Times New Roman"/>
                <a:cs typeface="Times New Roman"/>
              </a:rPr>
              <a:t>must </a:t>
            </a:r>
            <a:r>
              <a:rPr sz="2800" dirty="0">
                <a:latin typeface="Times New Roman"/>
                <a:cs typeface="Times New Roman"/>
              </a:rPr>
              <a:t>establish </a:t>
            </a:r>
            <a:r>
              <a:rPr sz="2800" spc="-5" dirty="0">
                <a:latin typeface="Times New Roman"/>
                <a:cs typeface="Times New Roman"/>
              </a:rPr>
              <a:t>a regular meeting schedule </a:t>
            </a:r>
            <a:r>
              <a:rPr sz="2800" dirty="0">
                <a:latin typeface="Times New Roman"/>
                <a:cs typeface="Times New Roman"/>
              </a:rPr>
              <a:t>(such </a:t>
            </a:r>
            <a:r>
              <a:rPr sz="2800" spc="-5" dirty="0">
                <a:latin typeface="Times New Roman"/>
                <a:cs typeface="Times New Roman"/>
              </a:rPr>
              <a:t>as </a:t>
            </a:r>
            <a:r>
              <a:rPr sz="2800" dirty="0">
                <a:latin typeface="Times New Roman"/>
                <a:cs typeface="Times New Roman"/>
              </a:rPr>
              <a:t>“the 2nd  </a:t>
            </a:r>
            <a:r>
              <a:rPr sz="2800" spc="-15" dirty="0">
                <a:latin typeface="Times New Roman"/>
                <a:cs typeface="Times New Roman"/>
              </a:rPr>
              <a:t>Tuesday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every month at </a:t>
            </a:r>
            <a:r>
              <a:rPr sz="2800" dirty="0">
                <a:latin typeface="Times New Roman"/>
                <a:cs typeface="Times New Roman"/>
              </a:rPr>
              <a:t>5:00 </a:t>
            </a:r>
            <a:r>
              <a:rPr sz="2800" spc="-10" dirty="0">
                <a:latin typeface="Times New Roman"/>
                <a:cs typeface="Times New Roman"/>
              </a:rPr>
              <a:t>pm) </a:t>
            </a:r>
            <a:r>
              <a:rPr sz="2800" spc="-5" dirty="0">
                <a:latin typeface="Times New Roman"/>
                <a:cs typeface="Times New Roman"/>
              </a:rPr>
              <a:t>with a </a:t>
            </a:r>
            <a:r>
              <a:rPr sz="2800" dirty="0">
                <a:latin typeface="Times New Roman"/>
                <a:cs typeface="Times New Roman"/>
              </a:rPr>
              <a:t>regular</a:t>
            </a:r>
            <a:r>
              <a:rPr sz="2800" spc="15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meeting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place.	</a:t>
            </a:r>
            <a:r>
              <a:rPr sz="2800" i="1" spc="-5" dirty="0">
                <a:latin typeface="Times New Roman"/>
                <a:cs typeface="Times New Roman"/>
              </a:rPr>
              <a:t>See</a:t>
            </a:r>
            <a:endParaRPr sz="2800">
              <a:latin typeface="Times New Roman"/>
              <a:cs typeface="Times New Roman"/>
            </a:endParaRPr>
          </a:p>
          <a:p>
            <a:pPr marL="241300">
              <a:lnSpc>
                <a:spcPts val="2985"/>
              </a:lnSpc>
            </a:pPr>
            <a:r>
              <a:rPr sz="2800" spc="-5" dirty="0">
                <a:latin typeface="Times New Roman"/>
                <a:cs typeface="Times New Roman"/>
              </a:rPr>
              <a:t>O.C.G.A. §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50-14-1(d)(1).</a:t>
            </a:r>
            <a:endParaRPr sz="28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300" algn="l"/>
              </a:tabLst>
            </a:pPr>
            <a:r>
              <a:rPr sz="2800" dirty="0">
                <a:latin typeface="Times New Roman"/>
                <a:cs typeface="Times New Roman"/>
              </a:rPr>
              <a:t>Information about </a:t>
            </a:r>
            <a:r>
              <a:rPr sz="2800" spc="-5" dirty="0">
                <a:latin typeface="Times New Roman"/>
                <a:cs typeface="Times New Roman"/>
              </a:rPr>
              <a:t>the </a:t>
            </a:r>
            <a:r>
              <a:rPr sz="2800" dirty="0">
                <a:latin typeface="Times New Roman"/>
                <a:cs typeface="Times New Roman"/>
              </a:rPr>
              <a:t>regular </a:t>
            </a:r>
            <a:r>
              <a:rPr sz="2800" spc="-5" dirty="0">
                <a:latin typeface="Times New Roman"/>
                <a:cs typeface="Times New Roman"/>
              </a:rPr>
              <a:t>meeting </a:t>
            </a:r>
            <a:r>
              <a:rPr sz="2800" dirty="0">
                <a:latin typeface="Times New Roman"/>
                <a:cs typeface="Times New Roman"/>
              </a:rPr>
              <a:t>schedule </a:t>
            </a:r>
            <a:r>
              <a:rPr sz="2800" spc="-5" dirty="0">
                <a:latin typeface="Times New Roman"/>
                <a:cs typeface="Times New Roman"/>
              </a:rPr>
              <a:t>must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be:</a:t>
            </a:r>
            <a:endParaRPr sz="2800">
              <a:latin typeface="Times New Roman"/>
              <a:cs typeface="Times New Roman"/>
            </a:endParaRPr>
          </a:p>
          <a:p>
            <a:pPr marL="698500" lvl="1" indent="-229235">
              <a:lnSpc>
                <a:spcPct val="100000"/>
              </a:lnSpc>
              <a:spcBef>
                <a:spcPts val="220"/>
              </a:spcBef>
              <a:buFont typeface="Arial"/>
              <a:buChar char="•"/>
              <a:tabLst>
                <a:tab pos="699135" algn="l"/>
              </a:tabLst>
            </a:pPr>
            <a:r>
              <a:rPr sz="2400" spc="-20" dirty="0">
                <a:latin typeface="Times New Roman"/>
                <a:cs typeface="Times New Roman"/>
              </a:rPr>
              <a:t>Available </a:t>
            </a:r>
            <a:r>
              <a:rPr sz="2400" dirty="0">
                <a:latin typeface="Times New Roman"/>
                <a:cs typeface="Times New Roman"/>
              </a:rPr>
              <a:t>to the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public;</a:t>
            </a:r>
            <a:endParaRPr sz="2400">
              <a:latin typeface="Times New Roman"/>
              <a:cs typeface="Times New Roman"/>
            </a:endParaRPr>
          </a:p>
          <a:p>
            <a:pPr marL="698500" lvl="1" indent="-229235">
              <a:lnSpc>
                <a:spcPts val="2735"/>
              </a:lnSpc>
              <a:spcBef>
                <a:spcPts val="215"/>
              </a:spcBef>
              <a:buFont typeface="Arial"/>
              <a:buChar char="•"/>
              <a:tabLst>
                <a:tab pos="699135" algn="l"/>
              </a:tabLst>
            </a:pPr>
            <a:r>
              <a:rPr sz="2400" dirty="0">
                <a:latin typeface="Times New Roman"/>
                <a:cs typeface="Times New Roman"/>
              </a:rPr>
              <a:t>“Maintained in a conspicuous place available to the public at the regular</a:t>
            </a:r>
            <a:r>
              <a:rPr sz="2400" spc="-25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place</a:t>
            </a:r>
            <a:endParaRPr sz="2400">
              <a:latin typeface="Times New Roman"/>
              <a:cs typeface="Times New Roman"/>
            </a:endParaRPr>
          </a:p>
          <a:p>
            <a:pPr marL="698500">
              <a:lnSpc>
                <a:spcPts val="2735"/>
              </a:lnSpc>
            </a:pPr>
            <a:r>
              <a:rPr sz="2400" dirty="0">
                <a:latin typeface="Times New Roman"/>
                <a:cs typeface="Times New Roman"/>
              </a:rPr>
              <a:t>of the </a:t>
            </a:r>
            <a:r>
              <a:rPr sz="2400" spc="-5" dirty="0">
                <a:latin typeface="Times New Roman"/>
                <a:cs typeface="Times New Roman"/>
              </a:rPr>
              <a:t>meeting;”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endParaRPr sz="2400">
              <a:latin typeface="Times New Roman"/>
              <a:cs typeface="Times New Roman"/>
            </a:endParaRPr>
          </a:p>
          <a:p>
            <a:pPr marL="698500" lvl="1" indent="-229235">
              <a:lnSpc>
                <a:spcPct val="100000"/>
              </a:lnSpc>
              <a:spcBef>
                <a:spcPts val="215"/>
              </a:spcBef>
              <a:buFont typeface="Arial"/>
              <a:buChar char="•"/>
              <a:tabLst>
                <a:tab pos="699135" algn="l"/>
              </a:tabLst>
            </a:pPr>
            <a:r>
              <a:rPr sz="2400" spc="-5" dirty="0">
                <a:latin typeface="Times New Roman"/>
                <a:cs typeface="Times New Roman"/>
              </a:rPr>
              <a:t>Maintained </a:t>
            </a:r>
            <a:r>
              <a:rPr sz="2400" dirty="0">
                <a:latin typeface="Times New Roman"/>
                <a:cs typeface="Times New Roman"/>
              </a:rPr>
              <a:t>on the </a:t>
            </a:r>
            <a:r>
              <a:rPr sz="2400" spc="-15" dirty="0">
                <a:latin typeface="Times New Roman"/>
                <a:cs typeface="Times New Roman"/>
              </a:rPr>
              <a:t>agency’s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website.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30448" y="626440"/>
            <a:ext cx="6528434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Notices for Special</a:t>
            </a:r>
            <a:r>
              <a:rPr spc="-105" dirty="0"/>
              <a:t> </a:t>
            </a:r>
            <a:r>
              <a:rPr dirty="0"/>
              <a:t>Meetings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231262"/>
            <a:ext cx="9949180" cy="3697604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241300" marR="418465" indent="-228600" algn="just">
              <a:lnSpc>
                <a:spcPts val="2690"/>
              </a:lnSpc>
              <a:spcBef>
                <a:spcPts val="74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A special meeting is a meeting </a:t>
            </a:r>
            <a:r>
              <a:rPr sz="2800" dirty="0">
                <a:latin typeface="Times New Roman"/>
                <a:cs typeface="Times New Roman"/>
              </a:rPr>
              <a:t>other than </a:t>
            </a:r>
            <a:r>
              <a:rPr sz="2800" spc="-5" dirty="0">
                <a:latin typeface="Times New Roman"/>
                <a:cs typeface="Times New Roman"/>
              </a:rPr>
              <a:t>the </a:t>
            </a:r>
            <a:r>
              <a:rPr sz="2800" dirty="0">
                <a:latin typeface="Times New Roman"/>
                <a:cs typeface="Times New Roman"/>
              </a:rPr>
              <a:t>regularly</a:t>
            </a:r>
            <a:r>
              <a:rPr sz="2800" spc="-114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scheduled  meeting.</a:t>
            </a:r>
            <a:endParaRPr sz="2800">
              <a:latin typeface="Times New Roman"/>
              <a:cs typeface="Times New Roman"/>
            </a:endParaRPr>
          </a:p>
          <a:p>
            <a:pPr marL="241300" marR="5080" indent="-228600" algn="just">
              <a:lnSpc>
                <a:spcPct val="80000"/>
              </a:lnSpc>
              <a:spcBef>
                <a:spcPts val="1019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5" dirty="0">
                <a:latin typeface="Times New Roman"/>
                <a:cs typeface="Times New Roman"/>
              </a:rPr>
              <a:t>“Written </a:t>
            </a:r>
            <a:r>
              <a:rPr sz="2800" spc="-5" dirty="0">
                <a:latin typeface="Times New Roman"/>
                <a:cs typeface="Times New Roman"/>
              </a:rPr>
              <a:t>or </a:t>
            </a:r>
            <a:r>
              <a:rPr sz="2800" dirty="0">
                <a:latin typeface="Times New Roman"/>
                <a:cs typeface="Times New Roman"/>
              </a:rPr>
              <a:t>oral notice shall </a:t>
            </a:r>
            <a:r>
              <a:rPr sz="2800" spc="-5" dirty="0">
                <a:latin typeface="Times New Roman"/>
                <a:cs typeface="Times New Roman"/>
              </a:rPr>
              <a:t>be </a:t>
            </a:r>
            <a:r>
              <a:rPr sz="2800" dirty="0">
                <a:latin typeface="Times New Roman"/>
                <a:cs typeface="Times New Roman"/>
              </a:rPr>
              <a:t>given </a:t>
            </a:r>
            <a:r>
              <a:rPr sz="2800" spc="-5" dirty="0">
                <a:latin typeface="Times New Roman"/>
                <a:cs typeface="Times New Roman"/>
              </a:rPr>
              <a:t>at least 24 </a:t>
            </a:r>
            <a:r>
              <a:rPr sz="2800" dirty="0">
                <a:latin typeface="Times New Roman"/>
                <a:cs typeface="Times New Roman"/>
              </a:rPr>
              <a:t>hours </a:t>
            </a:r>
            <a:r>
              <a:rPr sz="2800" spc="-5" dirty="0">
                <a:latin typeface="Times New Roman"/>
                <a:cs typeface="Times New Roman"/>
              </a:rPr>
              <a:t>in </a:t>
            </a:r>
            <a:r>
              <a:rPr sz="2800" dirty="0">
                <a:latin typeface="Times New Roman"/>
                <a:cs typeface="Times New Roman"/>
              </a:rPr>
              <a:t>advance </a:t>
            </a:r>
            <a:r>
              <a:rPr sz="2800" spc="-5" dirty="0">
                <a:latin typeface="Times New Roman"/>
                <a:cs typeface="Times New Roman"/>
              </a:rPr>
              <a:t>of 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meeting to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legal </a:t>
            </a:r>
            <a:r>
              <a:rPr sz="2800" spc="-10" dirty="0">
                <a:latin typeface="Times New Roman"/>
                <a:cs typeface="Times New Roman"/>
              </a:rPr>
              <a:t>organ </a:t>
            </a:r>
            <a:r>
              <a:rPr sz="2800" spc="-5" dirty="0">
                <a:latin typeface="Times New Roman"/>
                <a:cs typeface="Times New Roman"/>
              </a:rPr>
              <a:t>in which </a:t>
            </a:r>
            <a:r>
              <a:rPr sz="2800" dirty="0">
                <a:latin typeface="Times New Roman"/>
                <a:cs typeface="Times New Roman"/>
              </a:rPr>
              <a:t>notices of </a:t>
            </a:r>
            <a:r>
              <a:rPr sz="2800" spc="-5" dirty="0">
                <a:latin typeface="Times New Roman"/>
                <a:cs typeface="Times New Roman"/>
              </a:rPr>
              <a:t>sheriff’s </a:t>
            </a:r>
            <a:r>
              <a:rPr sz="2800" spc="-10" dirty="0">
                <a:latin typeface="Times New Roman"/>
                <a:cs typeface="Times New Roman"/>
              </a:rPr>
              <a:t>sales </a:t>
            </a:r>
            <a:r>
              <a:rPr sz="2800" spc="-5" dirty="0">
                <a:latin typeface="Times New Roman"/>
                <a:cs typeface="Times New Roman"/>
              </a:rPr>
              <a:t>are  </a:t>
            </a:r>
            <a:r>
              <a:rPr sz="2800" dirty="0">
                <a:latin typeface="Times New Roman"/>
                <a:cs typeface="Times New Roman"/>
              </a:rPr>
              <a:t>published </a:t>
            </a:r>
            <a:r>
              <a:rPr sz="2800" spc="-5" dirty="0">
                <a:latin typeface="Times New Roman"/>
                <a:cs typeface="Times New Roman"/>
              </a:rPr>
              <a:t>in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county.”</a:t>
            </a:r>
            <a:endParaRPr sz="2800">
              <a:latin typeface="Times New Roman"/>
              <a:cs typeface="Times New Roman"/>
            </a:endParaRPr>
          </a:p>
          <a:p>
            <a:pPr marL="241300" marR="445770" indent="-228600" algn="just">
              <a:lnSpc>
                <a:spcPts val="2690"/>
              </a:lnSpc>
              <a:spcBef>
                <a:spcPts val="969"/>
              </a:spcBef>
              <a:buFont typeface="Arial"/>
              <a:buChar char="•"/>
              <a:tabLst>
                <a:tab pos="241300" algn="l"/>
              </a:tabLst>
            </a:pPr>
            <a:r>
              <a:rPr sz="2800" dirty="0">
                <a:latin typeface="Times New Roman"/>
                <a:cs typeface="Times New Roman"/>
              </a:rPr>
              <a:t>Notice should </a:t>
            </a:r>
            <a:r>
              <a:rPr sz="2800" spc="-5" dirty="0">
                <a:latin typeface="Times New Roman"/>
                <a:cs typeface="Times New Roman"/>
              </a:rPr>
              <a:t>also be </a:t>
            </a:r>
            <a:r>
              <a:rPr sz="2800" dirty="0">
                <a:latin typeface="Times New Roman"/>
                <a:cs typeface="Times New Roman"/>
              </a:rPr>
              <a:t>given </a:t>
            </a:r>
            <a:r>
              <a:rPr sz="2800" spc="-5" dirty="0">
                <a:latin typeface="Times New Roman"/>
                <a:cs typeface="Times New Roman"/>
              </a:rPr>
              <a:t>to any </a:t>
            </a:r>
            <a:r>
              <a:rPr sz="2800" dirty="0">
                <a:latin typeface="Times New Roman"/>
                <a:cs typeface="Times New Roman"/>
              </a:rPr>
              <a:t>local broadcast </a:t>
            </a:r>
            <a:r>
              <a:rPr sz="2800" spc="-5" dirty="0">
                <a:latin typeface="Times New Roman"/>
                <a:cs typeface="Times New Roman"/>
              </a:rPr>
              <a:t>or </a:t>
            </a:r>
            <a:r>
              <a:rPr sz="2800" dirty="0">
                <a:latin typeface="Times New Roman"/>
                <a:cs typeface="Times New Roman"/>
              </a:rPr>
              <a:t>print </a:t>
            </a:r>
            <a:r>
              <a:rPr sz="2800" spc="-5" dirty="0">
                <a:latin typeface="Times New Roman"/>
                <a:cs typeface="Times New Roman"/>
              </a:rPr>
              <a:t>media  </a:t>
            </a:r>
            <a:r>
              <a:rPr sz="2800" dirty="0">
                <a:latin typeface="Times New Roman"/>
                <a:cs typeface="Times New Roman"/>
              </a:rPr>
              <a:t>outlet </a:t>
            </a:r>
            <a:r>
              <a:rPr sz="2800" spc="-5" dirty="0">
                <a:latin typeface="Times New Roman"/>
                <a:cs typeface="Times New Roman"/>
              </a:rPr>
              <a:t>in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county </a:t>
            </a:r>
            <a:r>
              <a:rPr sz="2800" dirty="0">
                <a:latin typeface="Times New Roman"/>
                <a:cs typeface="Times New Roman"/>
              </a:rPr>
              <a:t>that </a:t>
            </a:r>
            <a:r>
              <a:rPr sz="2800" spc="-5" dirty="0">
                <a:latin typeface="Times New Roman"/>
                <a:cs typeface="Times New Roman"/>
              </a:rPr>
              <a:t>had </a:t>
            </a:r>
            <a:r>
              <a:rPr sz="2800" dirty="0">
                <a:latin typeface="Times New Roman"/>
                <a:cs typeface="Times New Roman"/>
              </a:rPr>
              <a:t>previously requested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notice.</a:t>
            </a:r>
            <a:endParaRPr sz="2800">
              <a:latin typeface="Times New Roman"/>
              <a:cs typeface="Times New Roman"/>
            </a:endParaRPr>
          </a:p>
          <a:p>
            <a:pPr marL="698500" marR="59055" lvl="1" indent="-228600" algn="just">
              <a:lnSpc>
                <a:spcPct val="80000"/>
              </a:lnSpc>
              <a:spcBef>
                <a:spcPts val="545"/>
              </a:spcBef>
              <a:buFont typeface="Arial"/>
              <a:buChar char="•"/>
              <a:tabLst>
                <a:tab pos="699135" algn="l"/>
              </a:tabLst>
            </a:pPr>
            <a:r>
              <a:rPr sz="2400" dirty="0">
                <a:latin typeface="Times New Roman"/>
                <a:cs typeface="Times New Roman"/>
              </a:rPr>
              <a:t>In counties where the legal </a:t>
            </a:r>
            <a:r>
              <a:rPr sz="2400" spc="-10" dirty="0">
                <a:latin typeface="Times New Roman"/>
                <a:cs typeface="Times New Roman"/>
              </a:rPr>
              <a:t>organ </a:t>
            </a:r>
            <a:r>
              <a:rPr sz="2400" dirty="0">
                <a:latin typeface="Times New Roman"/>
                <a:cs typeface="Times New Roman"/>
              </a:rPr>
              <a:t>publishes less than 4 </a:t>
            </a:r>
            <a:r>
              <a:rPr sz="2400" spc="-5" dirty="0">
                <a:latin typeface="Times New Roman"/>
                <a:cs typeface="Times New Roman"/>
              </a:rPr>
              <a:t>times </a:t>
            </a:r>
            <a:r>
              <a:rPr sz="2400" dirty="0">
                <a:latin typeface="Times New Roman"/>
                <a:cs typeface="Times New Roman"/>
              </a:rPr>
              <a:t>a week, then</a:t>
            </a:r>
            <a:r>
              <a:rPr sz="2400" spc="-1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  written notice should be posted 24 hours in advance at the </a:t>
            </a:r>
            <a:r>
              <a:rPr sz="2400" spc="-5" dirty="0">
                <a:latin typeface="Times New Roman"/>
                <a:cs typeface="Times New Roman"/>
              </a:rPr>
              <a:t>meeting</a:t>
            </a:r>
            <a:r>
              <a:rPr sz="2400" spc="-1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location  and should be given to any </a:t>
            </a:r>
            <a:r>
              <a:rPr sz="2400" spc="-5" dirty="0">
                <a:latin typeface="Times New Roman"/>
                <a:cs typeface="Times New Roman"/>
              </a:rPr>
              <a:t>media outlet </a:t>
            </a:r>
            <a:r>
              <a:rPr sz="2400" dirty="0">
                <a:latin typeface="Times New Roman"/>
                <a:cs typeface="Times New Roman"/>
              </a:rPr>
              <a:t>that requested such</a:t>
            </a:r>
            <a:r>
              <a:rPr sz="2400" spc="-1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notice.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91305" y="626440"/>
            <a:ext cx="500951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Agenda</a:t>
            </a:r>
            <a:r>
              <a:rPr spc="-80" dirty="0"/>
              <a:t> </a:t>
            </a:r>
            <a:r>
              <a:rPr dirty="0"/>
              <a:t>Requirements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16939" y="2316606"/>
            <a:ext cx="9840595" cy="3348354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138430" indent="-228600">
              <a:lnSpc>
                <a:spcPts val="302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Open Meetings Act </a:t>
            </a:r>
            <a:r>
              <a:rPr sz="2800" dirty="0">
                <a:latin typeface="Times New Roman"/>
                <a:cs typeface="Times New Roman"/>
              </a:rPr>
              <a:t>requires that </a:t>
            </a:r>
            <a:r>
              <a:rPr sz="2800" spc="-5" dirty="0">
                <a:latin typeface="Times New Roman"/>
                <a:cs typeface="Times New Roman"/>
              </a:rPr>
              <a:t>a </a:t>
            </a:r>
            <a:r>
              <a:rPr sz="2800" dirty="0">
                <a:latin typeface="Times New Roman"/>
                <a:cs typeface="Times New Roman"/>
              </a:rPr>
              <a:t>board prepare </a:t>
            </a:r>
            <a:r>
              <a:rPr sz="2800" spc="-5" dirty="0">
                <a:latin typeface="Times New Roman"/>
                <a:cs typeface="Times New Roman"/>
              </a:rPr>
              <a:t>an agenda</a:t>
            </a:r>
            <a:r>
              <a:rPr sz="2800" spc="-114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in  advance of each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meeting.</a:t>
            </a:r>
            <a:endParaRPr sz="2800">
              <a:latin typeface="Times New Roman"/>
              <a:cs typeface="Times New Roman"/>
            </a:endParaRPr>
          </a:p>
          <a:p>
            <a:pPr marL="241300" marR="400685" indent="-228600">
              <a:lnSpc>
                <a:spcPts val="3020"/>
              </a:lnSpc>
              <a:spcBef>
                <a:spcPts val="100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agenda should list “all the matters </a:t>
            </a:r>
            <a:r>
              <a:rPr sz="2800" dirty="0">
                <a:latin typeface="Times New Roman"/>
                <a:cs typeface="Times New Roman"/>
              </a:rPr>
              <a:t>that </a:t>
            </a:r>
            <a:r>
              <a:rPr sz="2800" spc="-5" dirty="0">
                <a:latin typeface="Times New Roman"/>
                <a:cs typeface="Times New Roman"/>
              </a:rPr>
              <a:t>are expected to come  </a:t>
            </a:r>
            <a:r>
              <a:rPr sz="2800" dirty="0">
                <a:latin typeface="Times New Roman"/>
                <a:cs typeface="Times New Roman"/>
              </a:rPr>
              <a:t>before the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agency.”</a:t>
            </a:r>
            <a:endParaRPr sz="2800">
              <a:latin typeface="Times New Roman"/>
              <a:cs typeface="Times New Roman"/>
            </a:endParaRPr>
          </a:p>
          <a:p>
            <a:pPr marL="698500" marR="5080" lvl="1" indent="-228600">
              <a:lnSpc>
                <a:spcPts val="2590"/>
              </a:lnSpc>
              <a:spcBef>
                <a:spcPts val="505"/>
              </a:spcBef>
              <a:buFont typeface="Arial"/>
              <a:buChar char="•"/>
              <a:tabLst>
                <a:tab pos="699135" algn="l"/>
              </a:tabLst>
            </a:pPr>
            <a:r>
              <a:rPr sz="2400" dirty="0">
                <a:latin typeface="Times New Roman"/>
                <a:cs typeface="Times New Roman"/>
              </a:rPr>
              <a:t>This includes all </a:t>
            </a:r>
            <a:r>
              <a:rPr sz="2400" spc="-5" dirty="0">
                <a:latin typeface="Times New Roman"/>
                <a:cs typeface="Times New Roman"/>
              </a:rPr>
              <a:t>matters </a:t>
            </a:r>
            <a:r>
              <a:rPr sz="2400" dirty="0">
                <a:latin typeface="Times New Roman"/>
                <a:cs typeface="Times New Roman"/>
              </a:rPr>
              <a:t>that the board expects to discuss, not </a:t>
            </a:r>
            <a:r>
              <a:rPr sz="2400" spc="-5" dirty="0">
                <a:latin typeface="Times New Roman"/>
                <a:cs typeface="Times New Roman"/>
              </a:rPr>
              <a:t>just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ones  they plan to vote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on.</a:t>
            </a:r>
            <a:endParaRPr sz="2400">
              <a:latin typeface="Times New Roman"/>
              <a:cs typeface="Times New Roman"/>
            </a:endParaRPr>
          </a:p>
          <a:p>
            <a:pPr marL="241300" marR="518795" indent="-228600">
              <a:lnSpc>
                <a:spcPts val="3020"/>
              </a:lnSpc>
              <a:spcBef>
                <a:spcPts val="101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Matters </a:t>
            </a:r>
            <a:r>
              <a:rPr sz="2800" dirty="0">
                <a:latin typeface="Times New Roman"/>
                <a:cs typeface="Times New Roman"/>
              </a:rPr>
              <a:t>outside the </a:t>
            </a:r>
            <a:r>
              <a:rPr sz="2800" spc="-5" dirty="0">
                <a:latin typeface="Times New Roman"/>
                <a:cs typeface="Times New Roman"/>
              </a:rPr>
              <a:t>agenda can </a:t>
            </a:r>
            <a:r>
              <a:rPr sz="2800" dirty="0">
                <a:latin typeface="Times New Roman"/>
                <a:cs typeface="Times New Roman"/>
              </a:rPr>
              <a:t>be discussed </a:t>
            </a:r>
            <a:r>
              <a:rPr sz="2800" spc="-5" dirty="0">
                <a:latin typeface="Times New Roman"/>
                <a:cs typeface="Times New Roman"/>
              </a:rPr>
              <a:t>if </a:t>
            </a:r>
            <a:r>
              <a:rPr sz="2800" dirty="0">
                <a:latin typeface="Times New Roman"/>
                <a:cs typeface="Times New Roman"/>
              </a:rPr>
              <a:t>they </a:t>
            </a:r>
            <a:r>
              <a:rPr sz="2800" spc="-10" dirty="0">
                <a:latin typeface="Times New Roman"/>
                <a:cs typeface="Times New Roman"/>
              </a:rPr>
              <a:t>were </a:t>
            </a:r>
            <a:r>
              <a:rPr sz="2800" dirty="0">
                <a:latin typeface="Times New Roman"/>
                <a:cs typeface="Times New Roman"/>
              </a:rPr>
              <a:t>not  </a:t>
            </a:r>
            <a:r>
              <a:rPr sz="2800" spc="-5" dirty="0">
                <a:latin typeface="Times New Roman"/>
                <a:cs typeface="Times New Roman"/>
              </a:rPr>
              <a:t>anticipated and necessary to </a:t>
            </a:r>
            <a:r>
              <a:rPr sz="2800" dirty="0">
                <a:latin typeface="Times New Roman"/>
                <a:cs typeface="Times New Roman"/>
              </a:rPr>
              <a:t>address. </a:t>
            </a:r>
            <a:r>
              <a:rPr sz="2800" spc="-5" dirty="0">
                <a:latin typeface="Times New Roman"/>
                <a:cs typeface="Times New Roman"/>
              </a:rPr>
              <a:t>O.C.G.A. §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50-14-1(e)(1).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29864" y="626440"/>
            <a:ext cx="672973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Why Use A Detailed</a:t>
            </a:r>
            <a:r>
              <a:rPr spc="-844" dirty="0"/>
              <a:t> </a:t>
            </a:r>
            <a:r>
              <a:rPr dirty="0"/>
              <a:t>Agenda?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316606"/>
            <a:ext cx="10332085" cy="378714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5080" indent="-228600">
              <a:lnSpc>
                <a:spcPts val="302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As a practical </a:t>
            </a:r>
            <a:r>
              <a:rPr sz="2800" spc="-20" dirty="0">
                <a:latin typeface="Times New Roman"/>
                <a:cs typeface="Times New Roman"/>
              </a:rPr>
              <a:t>matter, </a:t>
            </a:r>
            <a:r>
              <a:rPr sz="2800" spc="-5" dirty="0">
                <a:latin typeface="Times New Roman"/>
                <a:cs typeface="Times New Roman"/>
              </a:rPr>
              <a:t>a detailed agenda allows the </a:t>
            </a:r>
            <a:r>
              <a:rPr sz="2800" dirty="0">
                <a:latin typeface="Times New Roman"/>
                <a:cs typeface="Times New Roman"/>
              </a:rPr>
              <a:t>board </a:t>
            </a:r>
            <a:r>
              <a:rPr sz="2800" spc="-5" dirty="0">
                <a:latin typeface="Times New Roman"/>
                <a:cs typeface="Times New Roman"/>
              </a:rPr>
              <a:t>to </a:t>
            </a:r>
            <a:r>
              <a:rPr sz="2800" dirty="0">
                <a:latin typeface="Times New Roman"/>
                <a:cs typeface="Times New Roman"/>
              </a:rPr>
              <a:t>conduct  their </a:t>
            </a:r>
            <a:r>
              <a:rPr sz="2800" spc="-5" dirty="0">
                <a:latin typeface="Times New Roman"/>
                <a:cs typeface="Times New Roman"/>
              </a:rPr>
              <a:t>meeting in an </a:t>
            </a:r>
            <a:r>
              <a:rPr sz="2800" dirty="0">
                <a:latin typeface="Times New Roman"/>
                <a:cs typeface="Times New Roman"/>
              </a:rPr>
              <a:t>orderly </a:t>
            </a:r>
            <a:r>
              <a:rPr sz="2800" spc="-5" dirty="0">
                <a:latin typeface="Times New Roman"/>
                <a:cs typeface="Times New Roman"/>
              </a:rPr>
              <a:t>manner </a:t>
            </a:r>
            <a:r>
              <a:rPr sz="2800" dirty="0">
                <a:latin typeface="Times New Roman"/>
                <a:cs typeface="Times New Roman"/>
              </a:rPr>
              <a:t>by following the order of the topics  </a:t>
            </a:r>
            <a:r>
              <a:rPr sz="2800" spc="-5" dirty="0">
                <a:latin typeface="Times New Roman"/>
                <a:cs typeface="Times New Roman"/>
              </a:rPr>
              <a:t>on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agenda.</a:t>
            </a:r>
            <a:endParaRPr sz="2800">
              <a:latin typeface="Times New Roman"/>
              <a:cs typeface="Times New Roman"/>
            </a:endParaRPr>
          </a:p>
          <a:p>
            <a:pPr marL="241300" marR="500380" indent="-228600" algn="just">
              <a:lnSpc>
                <a:spcPts val="3020"/>
              </a:lnSpc>
              <a:spcBef>
                <a:spcPts val="101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If an agency has an </a:t>
            </a:r>
            <a:r>
              <a:rPr sz="2800" dirty="0">
                <a:latin typeface="Times New Roman"/>
                <a:cs typeface="Times New Roman"/>
              </a:rPr>
              <a:t>executive </a:t>
            </a:r>
            <a:r>
              <a:rPr sz="2800" spc="-5" dirty="0">
                <a:latin typeface="Times New Roman"/>
                <a:cs typeface="Times New Roman"/>
              </a:rPr>
              <a:t>secretary or </a:t>
            </a:r>
            <a:r>
              <a:rPr sz="2800" spc="-15" dirty="0">
                <a:latin typeface="Times New Roman"/>
                <a:cs typeface="Times New Roman"/>
              </a:rPr>
              <a:t>director, </a:t>
            </a:r>
            <a:r>
              <a:rPr sz="2800" spc="-5" dirty="0">
                <a:latin typeface="Times New Roman"/>
                <a:cs typeface="Times New Roman"/>
              </a:rPr>
              <a:t>that </a:t>
            </a:r>
            <a:r>
              <a:rPr sz="2800" dirty="0">
                <a:latin typeface="Times New Roman"/>
                <a:cs typeface="Times New Roman"/>
              </a:rPr>
              <a:t>person </a:t>
            </a:r>
            <a:r>
              <a:rPr sz="2800" spc="-10" dirty="0">
                <a:latin typeface="Times New Roman"/>
                <a:cs typeface="Times New Roman"/>
              </a:rPr>
              <a:t>may  </a:t>
            </a:r>
            <a:r>
              <a:rPr sz="2800" dirty="0">
                <a:latin typeface="Times New Roman"/>
                <a:cs typeface="Times New Roman"/>
              </a:rPr>
              <a:t>introduce the topics on the </a:t>
            </a:r>
            <a:r>
              <a:rPr sz="2800" spc="-5" dirty="0">
                <a:latin typeface="Times New Roman"/>
                <a:cs typeface="Times New Roman"/>
              </a:rPr>
              <a:t>agenda and </a:t>
            </a:r>
            <a:r>
              <a:rPr sz="2800" dirty="0">
                <a:latin typeface="Times New Roman"/>
                <a:cs typeface="Times New Roman"/>
              </a:rPr>
              <a:t>guide the board through the  voting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process.</a:t>
            </a:r>
            <a:endParaRPr sz="2800">
              <a:latin typeface="Times New Roman"/>
              <a:cs typeface="Times New Roman"/>
            </a:endParaRPr>
          </a:p>
          <a:p>
            <a:pPr marL="698500" lvl="1" indent="-229235" algn="just">
              <a:lnSpc>
                <a:spcPct val="100000"/>
              </a:lnSpc>
              <a:spcBef>
                <a:spcPts val="185"/>
              </a:spcBef>
              <a:buFont typeface="Arial"/>
              <a:buChar char="•"/>
              <a:tabLst>
                <a:tab pos="699135" algn="l"/>
              </a:tabLst>
            </a:pPr>
            <a:r>
              <a:rPr sz="2400" dirty="0">
                <a:latin typeface="Times New Roman"/>
                <a:cs typeface="Times New Roman"/>
              </a:rPr>
              <a:t>If no </a:t>
            </a:r>
            <a:r>
              <a:rPr sz="2400" spc="-10" dirty="0">
                <a:latin typeface="Times New Roman"/>
                <a:cs typeface="Times New Roman"/>
              </a:rPr>
              <a:t>secretary/director, </a:t>
            </a:r>
            <a:r>
              <a:rPr sz="2400" dirty="0">
                <a:latin typeface="Times New Roman"/>
                <a:cs typeface="Times New Roman"/>
              </a:rPr>
              <a:t>the chairperson generally takes on that</a:t>
            </a:r>
            <a:r>
              <a:rPr sz="2400" spc="-1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task.</a:t>
            </a:r>
            <a:endParaRPr sz="2400">
              <a:latin typeface="Times New Roman"/>
              <a:cs typeface="Times New Roman"/>
            </a:endParaRPr>
          </a:p>
          <a:p>
            <a:pPr marL="241300" marR="504190" indent="-228600" algn="just">
              <a:lnSpc>
                <a:spcPts val="3020"/>
              </a:lnSpc>
              <a:spcBef>
                <a:spcPts val="104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</a:t>
            </a:r>
            <a:r>
              <a:rPr sz="2800" dirty="0">
                <a:latin typeface="Times New Roman"/>
                <a:cs typeface="Times New Roman"/>
              </a:rPr>
              <a:t>board </a:t>
            </a:r>
            <a:r>
              <a:rPr sz="2800" spc="-5" dirty="0">
                <a:latin typeface="Times New Roman"/>
                <a:cs typeface="Times New Roman"/>
              </a:rPr>
              <a:t>has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ultimate </a:t>
            </a:r>
            <a:r>
              <a:rPr sz="2800" dirty="0">
                <a:latin typeface="Times New Roman"/>
                <a:cs typeface="Times New Roman"/>
              </a:rPr>
              <a:t>authority </a:t>
            </a:r>
            <a:r>
              <a:rPr sz="2800" spc="-5" dirty="0">
                <a:latin typeface="Times New Roman"/>
                <a:cs typeface="Times New Roman"/>
              </a:rPr>
              <a:t>to decide what </a:t>
            </a:r>
            <a:r>
              <a:rPr sz="2800" dirty="0">
                <a:latin typeface="Times New Roman"/>
                <a:cs typeface="Times New Roman"/>
              </a:rPr>
              <a:t>topics go </a:t>
            </a:r>
            <a:r>
              <a:rPr sz="2800" spc="-5" dirty="0">
                <a:latin typeface="Times New Roman"/>
                <a:cs typeface="Times New Roman"/>
              </a:rPr>
              <a:t>on </a:t>
            </a:r>
            <a:r>
              <a:rPr sz="2800" dirty="0">
                <a:latin typeface="Times New Roman"/>
                <a:cs typeface="Times New Roman"/>
              </a:rPr>
              <a:t>its  agenda.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1059815" marR="5080" indent="-106680">
              <a:lnSpc>
                <a:spcPts val="4750"/>
              </a:lnSpc>
              <a:spcBef>
                <a:spcPts val="705"/>
              </a:spcBef>
            </a:pPr>
            <a:r>
              <a:rPr dirty="0"/>
              <a:t>Allowable </a:t>
            </a:r>
            <a:r>
              <a:rPr spc="-55" dirty="0"/>
              <a:t>Topics</a:t>
            </a:r>
            <a:r>
              <a:rPr spc="-160" dirty="0"/>
              <a:t> </a:t>
            </a:r>
            <a:r>
              <a:rPr dirty="0"/>
              <a:t>in  Executive</a:t>
            </a:r>
            <a:r>
              <a:rPr spc="-75" dirty="0"/>
              <a:t> </a:t>
            </a:r>
            <a:r>
              <a:rPr dirty="0"/>
              <a:t>Sessions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292223"/>
            <a:ext cx="10111105" cy="3656965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241300" marR="476884" indent="-228600">
              <a:lnSpc>
                <a:spcPts val="2810"/>
              </a:lnSpc>
              <a:spcBef>
                <a:spcPts val="455"/>
              </a:spcBef>
              <a:buFont typeface="Arial"/>
              <a:buChar char="•"/>
              <a:tabLst>
                <a:tab pos="241300" algn="l"/>
              </a:tabLst>
            </a:pPr>
            <a:r>
              <a:rPr sz="26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There are a </a:t>
            </a:r>
            <a:r>
              <a:rPr sz="26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limited </a:t>
            </a:r>
            <a:r>
              <a:rPr sz="26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number of topics that can be discussed in executive  </a:t>
            </a:r>
            <a:r>
              <a:rPr sz="26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session</a:t>
            </a:r>
            <a:endParaRPr sz="2600">
              <a:latin typeface="Times New Roman"/>
              <a:cs typeface="Times New Roman"/>
            </a:endParaRPr>
          </a:p>
          <a:p>
            <a:pPr marL="241300" marR="69850" indent="-228600">
              <a:lnSpc>
                <a:spcPct val="90000"/>
              </a:lnSpc>
              <a:spcBef>
                <a:spcPts val="950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A discussion of records that are exempt from public inspection under the  Open Records </a:t>
            </a:r>
            <a:r>
              <a:rPr sz="2600" spc="-5" dirty="0">
                <a:latin typeface="Times New Roman"/>
                <a:cs typeface="Times New Roman"/>
              </a:rPr>
              <a:t>Act, </a:t>
            </a:r>
            <a:r>
              <a:rPr sz="2600" dirty="0">
                <a:latin typeface="Times New Roman"/>
                <a:cs typeface="Times New Roman"/>
              </a:rPr>
              <a:t>and there is </a:t>
            </a:r>
            <a:r>
              <a:rPr sz="2600" spc="5" dirty="0">
                <a:latin typeface="Times New Roman"/>
                <a:cs typeface="Times New Roman"/>
              </a:rPr>
              <a:t>no </a:t>
            </a:r>
            <a:r>
              <a:rPr sz="2600" dirty="0">
                <a:latin typeface="Times New Roman"/>
                <a:cs typeface="Times New Roman"/>
              </a:rPr>
              <a:t>other “reasonable means” by which</a:t>
            </a:r>
            <a:r>
              <a:rPr sz="2600" spc="-25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the  agency can discuss those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records.</a:t>
            </a:r>
            <a:endParaRPr sz="2600">
              <a:latin typeface="Times New Roman"/>
              <a:cs typeface="Times New Roman"/>
            </a:endParaRPr>
          </a:p>
          <a:p>
            <a:pPr marL="241300" marR="5080" indent="-228600" algn="just">
              <a:lnSpc>
                <a:spcPct val="9000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Consulting with an attorney about actual </a:t>
            </a:r>
            <a:r>
              <a:rPr sz="2600" spc="5" dirty="0">
                <a:latin typeface="Times New Roman"/>
                <a:cs typeface="Times New Roman"/>
              </a:rPr>
              <a:t>or </a:t>
            </a:r>
            <a:r>
              <a:rPr sz="2600" dirty="0">
                <a:latin typeface="Times New Roman"/>
                <a:cs typeface="Times New Roman"/>
              </a:rPr>
              <a:t>potential litigation, </a:t>
            </a:r>
            <a:r>
              <a:rPr sz="2600" spc="-5" dirty="0">
                <a:latin typeface="Times New Roman"/>
                <a:cs typeface="Times New Roman"/>
              </a:rPr>
              <a:t>settlement,  claims, </a:t>
            </a:r>
            <a:r>
              <a:rPr sz="2600" dirty="0">
                <a:latin typeface="Times New Roman"/>
                <a:cs typeface="Times New Roman"/>
              </a:rPr>
              <a:t>administrative proceedings, or other judicial actions </a:t>
            </a:r>
            <a:r>
              <a:rPr sz="2600" spc="5" dirty="0">
                <a:latin typeface="Times New Roman"/>
                <a:cs typeface="Times New Roman"/>
              </a:rPr>
              <a:t>brought </a:t>
            </a:r>
            <a:r>
              <a:rPr sz="2600" dirty="0">
                <a:latin typeface="Times New Roman"/>
                <a:cs typeface="Times New Roman"/>
              </a:rPr>
              <a:t>by or  against the </a:t>
            </a:r>
            <a:r>
              <a:rPr sz="2600" spc="-25" dirty="0">
                <a:latin typeface="Times New Roman"/>
                <a:cs typeface="Times New Roman"/>
              </a:rPr>
              <a:t>agency, </a:t>
            </a:r>
            <a:r>
              <a:rPr sz="2600" dirty="0">
                <a:latin typeface="Times New Roman"/>
                <a:cs typeface="Times New Roman"/>
              </a:rPr>
              <a:t>or in which the agency is directly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involved.</a:t>
            </a:r>
            <a:endParaRPr sz="2600">
              <a:latin typeface="Times New Roman"/>
              <a:cs typeface="Times New Roman"/>
            </a:endParaRPr>
          </a:p>
          <a:p>
            <a:pPr marL="241300" indent="-228600" algn="just">
              <a:lnSpc>
                <a:spcPct val="100000"/>
              </a:lnSpc>
              <a:spcBef>
                <a:spcPts val="700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Authorizing the </a:t>
            </a:r>
            <a:r>
              <a:rPr sz="2600" spc="-5" dirty="0">
                <a:latin typeface="Times New Roman"/>
                <a:cs typeface="Times New Roman"/>
              </a:rPr>
              <a:t>settlements </a:t>
            </a:r>
            <a:r>
              <a:rPr sz="2600" dirty="0">
                <a:latin typeface="Times New Roman"/>
                <a:cs typeface="Times New Roman"/>
              </a:rPr>
              <a:t>of lawsuits and </a:t>
            </a:r>
            <a:r>
              <a:rPr sz="2600" spc="-5" dirty="0">
                <a:latin typeface="Times New Roman"/>
                <a:cs typeface="Times New Roman"/>
              </a:rPr>
              <a:t>similar</a:t>
            </a:r>
            <a:r>
              <a:rPr sz="2600" spc="1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matters.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CB11E-4B9E-78E1-DF2A-3F982570A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8585" y="908590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spc="-15" dirty="0"/>
              <a:t>Georgia </a:t>
            </a:r>
            <a:r>
              <a:rPr lang="en-US" sz="4400" spc="-5" dirty="0"/>
              <a:t>Soil </a:t>
            </a:r>
            <a:r>
              <a:rPr lang="en-US" sz="4400" dirty="0"/>
              <a:t>and </a:t>
            </a:r>
            <a:r>
              <a:rPr lang="en-US" sz="4400" spc="-70" dirty="0"/>
              <a:t>Water  </a:t>
            </a:r>
            <a:r>
              <a:rPr lang="en-US" sz="4400" dirty="0"/>
              <a:t>Conservation</a:t>
            </a:r>
            <a:r>
              <a:rPr lang="en-US" sz="4400" spc="-105" dirty="0"/>
              <a:t> </a:t>
            </a:r>
            <a:r>
              <a:rPr lang="en-US" sz="4400" dirty="0"/>
              <a:t>Commission</a:t>
            </a:r>
            <a:br>
              <a:rPr lang="en-US" sz="4400" dirty="0"/>
            </a:br>
            <a:br>
              <a:rPr lang="en-US" sz="4400" dirty="0"/>
            </a:br>
            <a:r>
              <a:rPr lang="en-US" sz="4400" dirty="0"/>
              <a:t>O.C.G.A. §</a:t>
            </a:r>
            <a:r>
              <a:rPr lang="en-US" sz="4400" spc="-20" dirty="0"/>
              <a:t> </a:t>
            </a:r>
            <a:r>
              <a:rPr lang="en-US" sz="4400" dirty="0"/>
              <a:t>2-6-23</a:t>
            </a:r>
            <a:br>
              <a:rPr lang="en-US" sz="4400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5A1143-565C-2BFA-A044-86AF3F50B3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60463"/>
            <a:ext cx="10515600" cy="4351338"/>
          </a:xfrm>
        </p:spPr>
        <p:txBody>
          <a:bodyPr/>
          <a:lstStyle/>
          <a:p>
            <a:pPr marL="469900" marR="53975" indent="-457834">
              <a:lnSpc>
                <a:spcPts val="3070"/>
              </a:lnSpc>
              <a:buFont typeface="Arial"/>
              <a:buChar char="•"/>
              <a:tabLst>
                <a:tab pos="469900" algn="l"/>
                <a:tab pos="470534" algn="l"/>
              </a:tabLst>
            </a:pPr>
            <a:r>
              <a:rPr lang="en-US" sz="2800" dirty="0"/>
              <a:t>The General Assembly established the State </a:t>
            </a:r>
            <a:r>
              <a:rPr lang="en-US" sz="2800" spc="-5" dirty="0"/>
              <a:t>Soil </a:t>
            </a:r>
            <a:r>
              <a:rPr lang="en-US" sz="2800" dirty="0"/>
              <a:t>and</a:t>
            </a:r>
            <a:r>
              <a:rPr lang="en-US" sz="2800" spc="-340" dirty="0"/>
              <a:t> </a:t>
            </a:r>
            <a:r>
              <a:rPr lang="en-US" sz="2800" spc="-50" dirty="0"/>
              <a:t>Water  </a:t>
            </a:r>
            <a:r>
              <a:rPr lang="en-US" sz="2800" dirty="0"/>
              <a:t>Conservation Commission, which is administratively  attached to </a:t>
            </a:r>
            <a:r>
              <a:rPr lang="en-US" sz="2800" spc="-5" dirty="0"/>
              <a:t>the </a:t>
            </a:r>
            <a:r>
              <a:rPr lang="en-US" sz="2800" dirty="0"/>
              <a:t>Department of</a:t>
            </a:r>
            <a:r>
              <a:rPr lang="en-US" sz="2800" spc="-250" dirty="0"/>
              <a:t> </a:t>
            </a:r>
            <a:r>
              <a:rPr lang="en-US" sz="2800" dirty="0"/>
              <a:t>Agriculture</a:t>
            </a:r>
          </a:p>
          <a:p>
            <a:pPr marL="469900" marR="5080" indent="-457834">
              <a:lnSpc>
                <a:spcPts val="3070"/>
              </a:lnSpc>
              <a:spcBef>
                <a:spcPts val="1005"/>
              </a:spcBef>
              <a:buFont typeface="Arial"/>
              <a:buChar char="•"/>
              <a:tabLst>
                <a:tab pos="469900" algn="l"/>
                <a:tab pos="470534" algn="l"/>
              </a:tabLst>
            </a:pPr>
            <a:r>
              <a:rPr lang="en-US" sz="2800" dirty="0"/>
              <a:t>The Governor appoints one </a:t>
            </a:r>
            <a:r>
              <a:rPr lang="en-US" sz="2800" spc="-5" dirty="0"/>
              <a:t>at-large </a:t>
            </a:r>
            <a:r>
              <a:rPr lang="en-US" sz="2800" dirty="0"/>
              <a:t>member from each of  the five soil and water conservation district regions to</a:t>
            </a:r>
            <a:r>
              <a:rPr lang="en-US" sz="2800" spc="-125" dirty="0"/>
              <a:t> </a:t>
            </a:r>
            <a:r>
              <a:rPr lang="en-US" sz="2800" dirty="0"/>
              <a:t>serve  on the</a:t>
            </a:r>
            <a:r>
              <a:rPr lang="en-US" sz="2800" spc="-20" dirty="0"/>
              <a:t> </a:t>
            </a:r>
            <a:r>
              <a:rPr lang="en-US" sz="2800" dirty="0"/>
              <a:t>commission.</a:t>
            </a:r>
          </a:p>
          <a:p>
            <a:pPr marL="469900" marR="991869" indent="-457834">
              <a:lnSpc>
                <a:spcPct val="80000"/>
              </a:lnSpc>
              <a:spcBef>
                <a:spcPts val="1040"/>
              </a:spcBef>
              <a:buFont typeface="Arial"/>
              <a:buChar char="•"/>
              <a:tabLst>
                <a:tab pos="469900" algn="l"/>
                <a:tab pos="470534" algn="l"/>
              </a:tabLst>
            </a:pPr>
            <a:r>
              <a:rPr lang="en-US" sz="2800" dirty="0"/>
              <a:t>The Commission serves as a policy-making body</a:t>
            </a:r>
            <a:r>
              <a:rPr lang="en-US" sz="2800" spc="-90" dirty="0"/>
              <a:t> </a:t>
            </a:r>
            <a:r>
              <a:rPr lang="en-US" sz="2800" dirty="0"/>
              <a:t>and  directs funding and programming for the</a:t>
            </a:r>
            <a:r>
              <a:rPr lang="en-US" sz="2800" spc="-120" dirty="0"/>
              <a:t> </a:t>
            </a:r>
            <a:r>
              <a:rPr lang="en-US" sz="2800" dirty="0"/>
              <a:t>State.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90810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96336" y="626440"/>
            <a:ext cx="679767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Executive Sessions</a:t>
            </a:r>
            <a:r>
              <a:rPr spc="-70" dirty="0"/>
              <a:t> </a:t>
            </a:r>
            <a:r>
              <a:rPr dirty="0"/>
              <a:t>Continued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141347"/>
            <a:ext cx="10269855" cy="3874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1300" indent="-228600">
              <a:lnSpc>
                <a:spcPts val="2650"/>
              </a:lnSpc>
              <a:spcBef>
                <a:spcPts val="105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Authorizing negotiations to purchase, dispose of, or </a:t>
            </a:r>
            <a:r>
              <a:rPr sz="2600" spc="-5" dirty="0">
                <a:latin typeface="Times New Roman"/>
                <a:cs typeface="Times New Roman"/>
              </a:rPr>
              <a:t>lease </a:t>
            </a:r>
            <a:r>
              <a:rPr sz="2600" dirty="0">
                <a:latin typeface="Times New Roman"/>
                <a:cs typeface="Times New Roman"/>
              </a:rPr>
              <a:t>real</a:t>
            </a:r>
            <a:r>
              <a:rPr sz="2600" spc="-6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property;</a:t>
            </a:r>
          </a:p>
          <a:p>
            <a:pPr marL="241300" marR="1135380">
              <a:lnSpc>
                <a:spcPct val="70000"/>
              </a:lnSpc>
              <a:spcBef>
                <a:spcPts val="465"/>
              </a:spcBef>
            </a:pPr>
            <a:r>
              <a:rPr sz="2600" dirty="0">
                <a:latin typeface="Times New Roman"/>
                <a:cs typeface="Times New Roman"/>
              </a:rPr>
              <a:t>authorizing an appraisal of real property; entering into a contract</a:t>
            </a:r>
            <a:r>
              <a:rPr sz="2600" spc="-6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to  purchase, </a:t>
            </a:r>
            <a:r>
              <a:rPr sz="2600" spc="-5" dirty="0">
                <a:latin typeface="Times New Roman"/>
                <a:cs typeface="Times New Roman"/>
              </a:rPr>
              <a:t>lease, </a:t>
            </a:r>
            <a:r>
              <a:rPr sz="2600" dirty="0">
                <a:latin typeface="Times New Roman"/>
                <a:cs typeface="Times New Roman"/>
              </a:rPr>
              <a:t>entering into an option to purchase, </a:t>
            </a:r>
            <a:r>
              <a:rPr sz="2600" spc="-5" dirty="0">
                <a:latin typeface="Times New Roman"/>
                <a:cs typeface="Times New Roman"/>
              </a:rPr>
              <a:t>lease,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etc.</a:t>
            </a:r>
          </a:p>
          <a:p>
            <a:pPr marL="241300" indent="-228600">
              <a:lnSpc>
                <a:spcPts val="2655"/>
              </a:lnSpc>
              <a:spcBef>
                <a:spcPts val="60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Discussing or deliberating on the appointment, employment,</a:t>
            </a:r>
            <a:r>
              <a:rPr sz="2600" spc="1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compensation,</a:t>
            </a:r>
          </a:p>
          <a:p>
            <a:pPr marL="241300" marR="74930">
              <a:lnSpc>
                <a:spcPct val="70000"/>
              </a:lnSpc>
              <a:spcBef>
                <a:spcPts val="470"/>
              </a:spcBef>
            </a:pPr>
            <a:r>
              <a:rPr sz="2600" dirty="0">
                <a:latin typeface="Times New Roman"/>
                <a:cs typeface="Times New Roman"/>
              </a:rPr>
              <a:t>hiring, disciplinary action or dismissal, or periodic evaluation or rating of a  public </a:t>
            </a:r>
            <a:r>
              <a:rPr sz="2600" spc="-5" dirty="0">
                <a:latin typeface="Times New Roman"/>
                <a:cs typeface="Times New Roman"/>
              </a:rPr>
              <a:t>officer </a:t>
            </a:r>
            <a:r>
              <a:rPr sz="2600" dirty="0">
                <a:latin typeface="Times New Roman"/>
                <a:cs typeface="Times New Roman"/>
              </a:rPr>
              <a:t>or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employee.</a:t>
            </a:r>
          </a:p>
          <a:p>
            <a:pPr marL="698500" lvl="1" indent="-229235">
              <a:lnSpc>
                <a:spcPts val="1960"/>
              </a:lnSpc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200" spc="-15" dirty="0">
                <a:latin typeface="Times New Roman"/>
                <a:cs typeface="Times New Roman"/>
              </a:rPr>
              <a:t>However, </a:t>
            </a:r>
            <a:r>
              <a:rPr sz="2200" spc="-5" dirty="0">
                <a:latin typeface="Times New Roman"/>
                <a:cs typeface="Times New Roman"/>
              </a:rPr>
              <a:t>an agency should </a:t>
            </a:r>
            <a:r>
              <a:rPr sz="2200" dirty="0">
                <a:latin typeface="Times New Roman"/>
                <a:cs typeface="Times New Roman"/>
              </a:rPr>
              <a:t>not </a:t>
            </a:r>
            <a:r>
              <a:rPr sz="2200" spc="-5" dirty="0">
                <a:latin typeface="Times New Roman"/>
                <a:cs typeface="Times New Roman"/>
              </a:rPr>
              <a:t>receive evidence or hear </a:t>
            </a:r>
            <a:r>
              <a:rPr sz="2200" spc="-10" dirty="0">
                <a:latin typeface="Times New Roman"/>
                <a:cs typeface="Times New Roman"/>
              </a:rPr>
              <a:t>arguments </a:t>
            </a:r>
            <a:r>
              <a:rPr sz="2200" spc="-5" dirty="0">
                <a:latin typeface="Times New Roman"/>
                <a:cs typeface="Times New Roman"/>
              </a:rPr>
              <a:t>on legal</a:t>
            </a:r>
            <a:r>
              <a:rPr sz="2200" spc="12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matters,</a:t>
            </a:r>
            <a:endParaRPr sz="2200" dirty="0">
              <a:latin typeface="Times New Roman"/>
              <a:cs typeface="Times New Roman"/>
            </a:endParaRPr>
          </a:p>
          <a:p>
            <a:pPr marL="698500">
              <a:lnSpc>
                <a:spcPts val="2100"/>
              </a:lnSpc>
            </a:pPr>
            <a:r>
              <a:rPr sz="2200" spc="-5" dirty="0">
                <a:latin typeface="Times New Roman"/>
                <a:cs typeface="Times New Roman"/>
              </a:rPr>
              <a:t>in executive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session.</a:t>
            </a:r>
            <a:endParaRPr sz="2200" dirty="0">
              <a:latin typeface="Times New Roman"/>
              <a:cs typeface="Times New Roman"/>
            </a:endParaRPr>
          </a:p>
          <a:p>
            <a:pPr marL="698500" lvl="1" indent="-229235">
              <a:lnSpc>
                <a:spcPts val="2500"/>
              </a:lnSpc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200" spc="-5" dirty="0">
                <a:latin typeface="Times New Roman"/>
                <a:cs typeface="Times New Roman"/>
              </a:rPr>
              <a:t>Any final votes should be taken in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public</a:t>
            </a:r>
            <a:endParaRPr sz="2200" dirty="0">
              <a:latin typeface="Times New Roman"/>
              <a:cs typeface="Times New Roman"/>
            </a:endParaRPr>
          </a:p>
          <a:p>
            <a:pPr marL="241300" indent="-228600">
              <a:lnSpc>
                <a:spcPts val="2980"/>
              </a:lnSpc>
              <a:spcBef>
                <a:spcPts val="55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Interviewing applicants for the executive head of an</a:t>
            </a:r>
            <a:r>
              <a:rPr sz="2600" spc="-10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agency</a:t>
            </a:r>
          </a:p>
          <a:p>
            <a:pPr marL="698500" lvl="1" indent="-229235">
              <a:lnSpc>
                <a:spcPts val="2500"/>
              </a:lnSpc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200" spc="-5" dirty="0">
                <a:latin typeface="Times New Roman"/>
                <a:cs typeface="Times New Roman"/>
              </a:rPr>
              <a:t>The final votes should be taken in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public.</a:t>
            </a:r>
            <a:endParaRPr sz="2200" dirty="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55"/>
              </a:spcBef>
              <a:buFont typeface="Arial"/>
              <a:buChar char="•"/>
              <a:tabLst>
                <a:tab pos="241300" algn="l"/>
              </a:tabLst>
            </a:pPr>
            <a:r>
              <a:rPr sz="2600" b="1" dirty="0">
                <a:latin typeface="Times New Roman"/>
                <a:cs typeface="Times New Roman"/>
              </a:rPr>
              <a:t>Only a </a:t>
            </a:r>
            <a:r>
              <a:rPr sz="2600" b="1" spc="5" dirty="0">
                <a:latin typeface="Times New Roman"/>
                <a:cs typeface="Times New Roman"/>
              </a:rPr>
              <a:t>vote </a:t>
            </a:r>
            <a:r>
              <a:rPr sz="2600" b="1" dirty="0">
                <a:latin typeface="Times New Roman"/>
                <a:cs typeface="Times New Roman"/>
              </a:rPr>
              <a:t>taken in public is legally</a:t>
            </a:r>
            <a:r>
              <a:rPr sz="2600" b="1" spc="-50" dirty="0">
                <a:latin typeface="Times New Roman"/>
                <a:cs typeface="Times New Roman"/>
              </a:rPr>
              <a:t> </a:t>
            </a:r>
            <a:r>
              <a:rPr sz="2600" b="1" dirty="0">
                <a:latin typeface="Times New Roman"/>
                <a:cs typeface="Times New Roman"/>
              </a:rPr>
              <a:t>binding</a:t>
            </a:r>
            <a:endParaRPr sz="2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25420" y="626440"/>
            <a:ext cx="773747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Procedures for Executive</a:t>
            </a:r>
            <a:r>
              <a:rPr spc="-114" dirty="0"/>
              <a:t> </a:t>
            </a:r>
            <a:r>
              <a:rPr dirty="0"/>
              <a:t>Sessions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03857"/>
            <a:ext cx="10328275" cy="3395979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241300" marR="5080" indent="-228600">
              <a:lnSpc>
                <a:spcPts val="3030"/>
              </a:lnSpc>
              <a:spcBef>
                <a:spcPts val="47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meeting minutes </a:t>
            </a:r>
            <a:r>
              <a:rPr sz="2800" dirty="0">
                <a:latin typeface="Times New Roman"/>
                <a:cs typeface="Times New Roman"/>
              </a:rPr>
              <a:t>should state </a:t>
            </a:r>
            <a:r>
              <a:rPr sz="2800" spc="-5" dirty="0">
                <a:latin typeface="Times New Roman"/>
                <a:cs typeface="Times New Roman"/>
              </a:rPr>
              <a:t>the </a:t>
            </a:r>
            <a:r>
              <a:rPr sz="2800" dirty="0">
                <a:latin typeface="Times New Roman"/>
                <a:cs typeface="Times New Roman"/>
              </a:rPr>
              <a:t>general reasons for the </a:t>
            </a:r>
            <a:r>
              <a:rPr sz="2800" spc="-5" dirty="0">
                <a:latin typeface="Times New Roman"/>
                <a:cs typeface="Times New Roman"/>
              </a:rPr>
              <a:t>executive  </a:t>
            </a:r>
            <a:r>
              <a:rPr sz="2800" dirty="0">
                <a:latin typeface="Times New Roman"/>
                <a:cs typeface="Times New Roman"/>
              </a:rPr>
              <a:t>session</a:t>
            </a:r>
            <a:endParaRPr sz="2800">
              <a:latin typeface="Times New Roman"/>
              <a:cs typeface="Times New Roman"/>
            </a:endParaRPr>
          </a:p>
          <a:p>
            <a:pPr marL="241300" marR="216535" indent="-228600">
              <a:lnSpc>
                <a:spcPts val="303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sz="2800" dirty="0">
                <a:latin typeface="Times New Roman"/>
                <a:cs typeface="Times New Roman"/>
              </a:rPr>
              <a:t>During the </a:t>
            </a:r>
            <a:r>
              <a:rPr sz="2800" spc="-5" dirty="0">
                <a:latin typeface="Times New Roman"/>
                <a:cs typeface="Times New Roman"/>
              </a:rPr>
              <a:t>meeting, </a:t>
            </a:r>
            <a:r>
              <a:rPr sz="2800" dirty="0">
                <a:latin typeface="Times New Roman"/>
                <a:cs typeface="Times New Roman"/>
              </a:rPr>
              <a:t>one </a:t>
            </a:r>
            <a:r>
              <a:rPr sz="2800" spc="-10" dirty="0">
                <a:latin typeface="Times New Roman"/>
                <a:cs typeface="Times New Roman"/>
              </a:rPr>
              <a:t>member </a:t>
            </a:r>
            <a:r>
              <a:rPr sz="2800" dirty="0">
                <a:latin typeface="Times New Roman"/>
                <a:cs typeface="Times New Roman"/>
              </a:rPr>
              <a:t>should </a:t>
            </a:r>
            <a:r>
              <a:rPr sz="2800" spc="-5" dirty="0">
                <a:latin typeface="Times New Roman"/>
                <a:cs typeface="Times New Roman"/>
              </a:rPr>
              <a:t>move </a:t>
            </a:r>
            <a:r>
              <a:rPr sz="2800" dirty="0">
                <a:latin typeface="Times New Roman"/>
                <a:cs typeface="Times New Roman"/>
              </a:rPr>
              <a:t>to </a:t>
            </a:r>
            <a:r>
              <a:rPr sz="2800" spc="-5" dirty="0">
                <a:latin typeface="Times New Roman"/>
                <a:cs typeface="Times New Roman"/>
              </a:rPr>
              <a:t>go </a:t>
            </a:r>
            <a:r>
              <a:rPr sz="2800" dirty="0">
                <a:latin typeface="Times New Roman"/>
                <a:cs typeface="Times New Roman"/>
              </a:rPr>
              <a:t>into executive  session, </a:t>
            </a:r>
            <a:r>
              <a:rPr sz="2800" spc="-5" dirty="0">
                <a:latin typeface="Times New Roman"/>
                <a:cs typeface="Times New Roman"/>
              </a:rPr>
              <a:t>another </a:t>
            </a:r>
            <a:r>
              <a:rPr sz="2800" dirty="0">
                <a:latin typeface="Times New Roman"/>
                <a:cs typeface="Times New Roman"/>
              </a:rPr>
              <a:t>should second </a:t>
            </a:r>
            <a:r>
              <a:rPr sz="2800" spc="-5" dirty="0">
                <a:latin typeface="Times New Roman"/>
                <a:cs typeface="Times New Roman"/>
              </a:rPr>
              <a:t>the motion, and </a:t>
            </a:r>
            <a:r>
              <a:rPr sz="2800" dirty="0">
                <a:latin typeface="Times New Roman"/>
                <a:cs typeface="Times New Roman"/>
              </a:rPr>
              <a:t>then the board should  vote. </a:t>
            </a:r>
            <a:r>
              <a:rPr sz="2800" spc="-5" dirty="0">
                <a:latin typeface="Times New Roman"/>
                <a:cs typeface="Times New Roman"/>
              </a:rPr>
              <a:t>The </a:t>
            </a:r>
            <a:r>
              <a:rPr sz="2800" dirty="0">
                <a:latin typeface="Times New Roman"/>
                <a:cs typeface="Times New Roman"/>
              </a:rPr>
              <a:t>board should </a:t>
            </a:r>
            <a:r>
              <a:rPr sz="2800" spc="-5" dirty="0">
                <a:latin typeface="Times New Roman"/>
                <a:cs typeface="Times New Roman"/>
              </a:rPr>
              <a:t>also </a:t>
            </a:r>
            <a:r>
              <a:rPr sz="2800" dirty="0">
                <a:latin typeface="Times New Roman"/>
                <a:cs typeface="Times New Roman"/>
              </a:rPr>
              <a:t>vote </a:t>
            </a:r>
            <a:r>
              <a:rPr sz="2800" spc="-5" dirty="0">
                <a:latin typeface="Times New Roman"/>
                <a:cs typeface="Times New Roman"/>
              </a:rPr>
              <a:t>to </a:t>
            </a:r>
            <a:r>
              <a:rPr sz="2800" dirty="0">
                <a:latin typeface="Times New Roman"/>
                <a:cs typeface="Times New Roman"/>
              </a:rPr>
              <a:t>adjourn the executive</a:t>
            </a:r>
            <a:r>
              <a:rPr sz="2800" spc="-1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session.</a:t>
            </a:r>
            <a:endParaRPr sz="2800">
              <a:latin typeface="Times New Roman"/>
              <a:cs typeface="Times New Roman"/>
            </a:endParaRPr>
          </a:p>
          <a:p>
            <a:pPr marL="241300" marR="432434" indent="-228600">
              <a:lnSpc>
                <a:spcPct val="90000"/>
              </a:lnSpc>
              <a:spcBef>
                <a:spcPts val="940"/>
              </a:spcBef>
              <a:buFont typeface="Arial"/>
              <a:buChar char="•"/>
              <a:tabLst>
                <a:tab pos="241300" algn="l"/>
              </a:tabLst>
            </a:pPr>
            <a:r>
              <a:rPr sz="2800" dirty="0">
                <a:latin typeface="Times New Roman"/>
                <a:cs typeface="Times New Roman"/>
              </a:rPr>
              <a:t>Only people </a:t>
            </a:r>
            <a:r>
              <a:rPr sz="2800" spc="-5" dirty="0">
                <a:latin typeface="Times New Roman"/>
                <a:cs typeface="Times New Roman"/>
              </a:rPr>
              <a:t>who are necessary </a:t>
            </a:r>
            <a:r>
              <a:rPr sz="2800" dirty="0">
                <a:latin typeface="Times New Roman"/>
                <a:cs typeface="Times New Roman"/>
              </a:rPr>
              <a:t>for the discussion of the executive  session topic should </a:t>
            </a:r>
            <a:r>
              <a:rPr sz="2800" spc="-5" dirty="0">
                <a:latin typeface="Times New Roman"/>
                <a:cs typeface="Times New Roman"/>
              </a:rPr>
              <a:t>be </a:t>
            </a:r>
            <a:r>
              <a:rPr sz="2800" dirty="0">
                <a:latin typeface="Times New Roman"/>
                <a:cs typeface="Times New Roman"/>
              </a:rPr>
              <a:t>present for the discussion. </a:t>
            </a:r>
            <a:r>
              <a:rPr sz="2800" spc="-5" dirty="0">
                <a:latin typeface="Times New Roman"/>
                <a:cs typeface="Times New Roman"/>
              </a:rPr>
              <a:t>This </a:t>
            </a:r>
            <a:r>
              <a:rPr sz="2800" spc="-10" dirty="0">
                <a:latin typeface="Times New Roman"/>
                <a:cs typeface="Times New Roman"/>
              </a:rPr>
              <a:t>may</a:t>
            </a:r>
            <a:r>
              <a:rPr sz="2800" spc="-1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include  the individual </a:t>
            </a:r>
            <a:r>
              <a:rPr sz="2800" spc="-5" dirty="0">
                <a:latin typeface="Times New Roman"/>
                <a:cs typeface="Times New Roman"/>
              </a:rPr>
              <a:t>who takes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minutes.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57880" y="626440"/>
            <a:ext cx="647446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Executive Session</a:t>
            </a:r>
            <a:r>
              <a:rPr spc="-315" dirty="0"/>
              <a:t> </a:t>
            </a:r>
            <a:r>
              <a:rPr spc="-10" dirty="0"/>
              <a:t>Affidavits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316606"/>
            <a:ext cx="10358755" cy="288353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241300" marR="5080" indent="-228600">
              <a:lnSpc>
                <a:spcPct val="90000"/>
              </a:lnSpc>
              <a:spcBef>
                <a:spcPts val="43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An </a:t>
            </a:r>
            <a:r>
              <a:rPr sz="2800" dirty="0">
                <a:latin typeface="Times New Roman"/>
                <a:cs typeface="Times New Roman"/>
              </a:rPr>
              <a:t>“executive </a:t>
            </a:r>
            <a:r>
              <a:rPr sz="2800" spc="-5" dirty="0">
                <a:latin typeface="Times New Roman"/>
                <a:cs typeface="Times New Roman"/>
              </a:rPr>
              <a:t>session affidavit” </a:t>
            </a:r>
            <a:r>
              <a:rPr sz="2800" spc="-10" dirty="0">
                <a:latin typeface="Times New Roman"/>
                <a:cs typeface="Times New Roman"/>
              </a:rPr>
              <a:t>must </a:t>
            </a:r>
            <a:r>
              <a:rPr sz="2800" spc="-5" dirty="0">
                <a:latin typeface="Times New Roman"/>
                <a:cs typeface="Times New Roman"/>
              </a:rPr>
              <a:t>be signed and </a:t>
            </a:r>
            <a:r>
              <a:rPr sz="2800" dirty="0">
                <a:latin typeface="Times New Roman"/>
                <a:cs typeface="Times New Roman"/>
              </a:rPr>
              <a:t>notarized </a:t>
            </a:r>
            <a:r>
              <a:rPr sz="2800" spc="-5" dirty="0">
                <a:latin typeface="Times New Roman"/>
                <a:cs typeface="Times New Roman"/>
              </a:rPr>
              <a:t>after </a:t>
            </a:r>
            <a:r>
              <a:rPr sz="2800" dirty="0">
                <a:latin typeface="Times New Roman"/>
                <a:cs typeface="Times New Roman"/>
              </a:rPr>
              <a:t>the  </a:t>
            </a:r>
            <a:r>
              <a:rPr sz="2800" spc="-5" dirty="0">
                <a:latin typeface="Times New Roman"/>
                <a:cs typeface="Times New Roman"/>
              </a:rPr>
              <a:t>meeting. That affidavit </a:t>
            </a:r>
            <a:r>
              <a:rPr sz="2800" dirty="0">
                <a:latin typeface="Times New Roman"/>
                <a:cs typeface="Times New Roman"/>
              </a:rPr>
              <a:t>requires the board </a:t>
            </a:r>
            <a:r>
              <a:rPr sz="2800" spc="-10" dirty="0">
                <a:latin typeface="Times New Roman"/>
                <a:cs typeface="Times New Roman"/>
              </a:rPr>
              <a:t>members </a:t>
            </a:r>
            <a:r>
              <a:rPr sz="2800" spc="-5" dirty="0">
                <a:latin typeface="Times New Roman"/>
                <a:cs typeface="Times New Roman"/>
              </a:rPr>
              <a:t>to state </a:t>
            </a:r>
            <a:r>
              <a:rPr sz="2800" dirty="0">
                <a:latin typeface="Times New Roman"/>
                <a:cs typeface="Times New Roman"/>
              </a:rPr>
              <a:t>under </a:t>
            </a:r>
            <a:r>
              <a:rPr sz="2800" spc="-5" dirty="0">
                <a:latin typeface="Times New Roman"/>
                <a:cs typeface="Times New Roman"/>
              </a:rPr>
              <a:t>oath  </a:t>
            </a:r>
            <a:r>
              <a:rPr sz="2800" dirty="0">
                <a:latin typeface="Times New Roman"/>
                <a:cs typeface="Times New Roman"/>
              </a:rPr>
              <a:t>“that the </a:t>
            </a:r>
            <a:r>
              <a:rPr sz="2800" spc="-5" dirty="0">
                <a:latin typeface="Times New Roman"/>
                <a:cs typeface="Times New Roman"/>
              </a:rPr>
              <a:t>subject matter of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meeting or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closed </a:t>
            </a:r>
            <a:r>
              <a:rPr sz="2800" dirty="0">
                <a:latin typeface="Times New Roman"/>
                <a:cs typeface="Times New Roman"/>
              </a:rPr>
              <a:t>portion thereof  </a:t>
            </a:r>
            <a:r>
              <a:rPr sz="2800" spc="-10" dirty="0">
                <a:latin typeface="Times New Roman"/>
                <a:cs typeface="Times New Roman"/>
              </a:rPr>
              <a:t>was </a:t>
            </a:r>
            <a:r>
              <a:rPr sz="2800" dirty="0">
                <a:latin typeface="Times New Roman"/>
                <a:cs typeface="Times New Roman"/>
              </a:rPr>
              <a:t>devoted </a:t>
            </a:r>
            <a:r>
              <a:rPr sz="2800" spc="-5" dirty="0">
                <a:latin typeface="Times New Roman"/>
                <a:cs typeface="Times New Roman"/>
              </a:rPr>
              <a:t>to matters within </a:t>
            </a:r>
            <a:r>
              <a:rPr sz="2800" dirty="0">
                <a:latin typeface="Times New Roman"/>
                <a:cs typeface="Times New Roman"/>
              </a:rPr>
              <a:t>the exceptions provided </a:t>
            </a:r>
            <a:r>
              <a:rPr sz="2800" spc="-5" dirty="0">
                <a:latin typeface="Times New Roman"/>
                <a:cs typeface="Times New Roman"/>
              </a:rPr>
              <a:t>by </a:t>
            </a:r>
            <a:r>
              <a:rPr sz="2800" spc="-40" dirty="0">
                <a:latin typeface="Times New Roman"/>
                <a:cs typeface="Times New Roman"/>
              </a:rPr>
              <a:t>law,” </a:t>
            </a:r>
            <a:r>
              <a:rPr sz="2800" dirty="0">
                <a:latin typeface="Times New Roman"/>
                <a:cs typeface="Times New Roman"/>
              </a:rPr>
              <a:t>and  the </a:t>
            </a:r>
            <a:r>
              <a:rPr sz="2800" spc="-10" dirty="0">
                <a:latin typeface="Times New Roman"/>
                <a:cs typeface="Times New Roman"/>
              </a:rPr>
              <a:t>affidavit </a:t>
            </a:r>
            <a:r>
              <a:rPr sz="2800" dirty="0">
                <a:latin typeface="Times New Roman"/>
                <a:cs typeface="Times New Roman"/>
              </a:rPr>
              <a:t>should identify the </a:t>
            </a:r>
            <a:r>
              <a:rPr sz="2800" spc="-5" dirty="0">
                <a:latin typeface="Times New Roman"/>
                <a:cs typeface="Times New Roman"/>
              </a:rPr>
              <a:t>specific relevant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exceptions.</a:t>
            </a:r>
            <a:endParaRPr sz="2800">
              <a:latin typeface="Times New Roman"/>
              <a:cs typeface="Times New Roman"/>
            </a:endParaRPr>
          </a:p>
          <a:p>
            <a:pPr marL="241300" marR="490220" indent="-228600">
              <a:lnSpc>
                <a:spcPts val="3030"/>
              </a:lnSpc>
              <a:spcBef>
                <a:spcPts val="103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This </a:t>
            </a:r>
            <a:r>
              <a:rPr sz="2800" spc="-10" dirty="0">
                <a:latin typeface="Times New Roman"/>
                <a:cs typeface="Times New Roman"/>
              </a:rPr>
              <a:t>affidavit </a:t>
            </a:r>
            <a:r>
              <a:rPr sz="2800" spc="-5" dirty="0">
                <a:latin typeface="Times New Roman"/>
                <a:cs typeface="Times New Roman"/>
              </a:rPr>
              <a:t>must </a:t>
            </a:r>
            <a:r>
              <a:rPr sz="2800" dirty="0">
                <a:latin typeface="Times New Roman"/>
                <a:cs typeface="Times New Roman"/>
              </a:rPr>
              <a:t>be </a:t>
            </a:r>
            <a:r>
              <a:rPr sz="2800" spc="-5" dirty="0">
                <a:latin typeface="Times New Roman"/>
                <a:cs typeface="Times New Roman"/>
              </a:rPr>
              <a:t>attached to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meeting minutes and be made  available to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public.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64329" y="626440"/>
            <a:ext cx="386207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Meeting</a:t>
            </a:r>
            <a:r>
              <a:rPr spc="-80" dirty="0"/>
              <a:t> </a:t>
            </a:r>
            <a:r>
              <a:rPr dirty="0"/>
              <a:t>Minutes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316606"/>
            <a:ext cx="10114280" cy="313055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120650" indent="-228600">
              <a:lnSpc>
                <a:spcPts val="302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</a:tabLst>
            </a:pPr>
            <a:r>
              <a:rPr sz="2800" dirty="0">
                <a:latin typeface="Times New Roman"/>
                <a:cs typeface="Times New Roman"/>
              </a:rPr>
              <a:t>Minutes </a:t>
            </a:r>
            <a:r>
              <a:rPr sz="2800" spc="-5" dirty="0">
                <a:latin typeface="Times New Roman"/>
                <a:cs typeface="Times New Roman"/>
              </a:rPr>
              <a:t>must </a:t>
            </a:r>
            <a:r>
              <a:rPr sz="2800" dirty="0">
                <a:latin typeface="Times New Roman"/>
                <a:cs typeface="Times New Roman"/>
              </a:rPr>
              <a:t>include the following information, </a:t>
            </a:r>
            <a:r>
              <a:rPr sz="2800" spc="-5" dirty="0">
                <a:latin typeface="Times New Roman"/>
                <a:cs typeface="Times New Roman"/>
              </a:rPr>
              <a:t>so </a:t>
            </a:r>
            <a:r>
              <a:rPr sz="2800" dirty="0">
                <a:latin typeface="Times New Roman"/>
                <a:cs typeface="Times New Roman"/>
              </a:rPr>
              <a:t>your  </a:t>
            </a:r>
            <a:r>
              <a:rPr sz="2800" spc="-5" dirty="0">
                <a:latin typeface="Times New Roman"/>
                <a:cs typeface="Times New Roman"/>
              </a:rPr>
              <a:t>parliamentary </a:t>
            </a:r>
            <a:r>
              <a:rPr sz="2800" dirty="0">
                <a:latin typeface="Times New Roman"/>
                <a:cs typeface="Times New Roman"/>
              </a:rPr>
              <a:t>procedures </a:t>
            </a:r>
            <a:r>
              <a:rPr sz="2800" spc="-5" dirty="0">
                <a:latin typeface="Times New Roman"/>
                <a:cs typeface="Times New Roman"/>
              </a:rPr>
              <a:t>must </a:t>
            </a:r>
            <a:r>
              <a:rPr sz="2800" spc="-10" dirty="0">
                <a:latin typeface="Times New Roman"/>
                <a:cs typeface="Times New Roman"/>
              </a:rPr>
              <a:t>make </a:t>
            </a:r>
            <a:r>
              <a:rPr sz="2800" dirty="0">
                <a:latin typeface="Times New Roman"/>
                <a:cs typeface="Times New Roman"/>
              </a:rPr>
              <a:t>sure that these things </a:t>
            </a:r>
            <a:r>
              <a:rPr sz="2800" spc="-5" dirty="0">
                <a:latin typeface="Times New Roman"/>
                <a:cs typeface="Times New Roman"/>
              </a:rPr>
              <a:t>are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clear:</a:t>
            </a:r>
            <a:endParaRPr sz="2800">
              <a:latin typeface="Times New Roman"/>
              <a:cs typeface="Times New Roman"/>
            </a:endParaRPr>
          </a:p>
          <a:p>
            <a:pPr marL="698500" lvl="1" indent="-229235">
              <a:lnSpc>
                <a:spcPct val="100000"/>
              </a:lnSpc>
              <a:spcBef>
                <a:spcPts val="180"/>
              </a:spcBef>
              <a:buFont typeface="Arial"/>
              <a:buChar char="•"/>
              <a:tabLst>
                <a:tab pos="699135" algn="l"/>
              </a:tabLst>
            </a:pPr>
            <a:r>
              <a:rPr sz="2400" spc="-5" dirty="0">
                <a:latin typeface="Times New Roman"/>
                <a:cs typeface="Times New Roman"/>
              </a:rPr>
              <a:t>Names </a:t>
            </a:r>
            <a:r>
              <a:rPr sz="2400" dirty="0">
                <a:latin typeface="Times New Roman"/>
                <a:cs typeface="Times New Roman"/>
              </a:rPr>
              <a:t>of </a:t>
            </a:r>
            <a:r>
              <a:rPr sz="2400" spc="-10" dirty="0">
                <a:latin typeface="Times New Roman"/>
                <a:cs typeface="Times New Roman"/>
              </a:rPr>
              <a:t>members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present.</a:t>
            </a:r>
            <a:endParaRPr sz="2400">
              <a:latin typeface="Times New Roman"/>
              <a:cs typeface="Times New Roman"/>
            </a:endParaRPr>
          </a:p>
          <a:p>
            <a:pPr marL="698500" lvl="1" indent="-229235">
              <a:lnSpc>
                <a:spcPct val="100000"/>
              </a:lnSpc>
              <a:spcBef>
                <a:spcPts val="215"/>
              </a:spcBef>
              <a:buFont typeface="Arial"/>
              <a:buChar char="•"/>
              <a:tabLst>
                <a:tab pos="699135" algn="l"/>
              </a:tabLst>
            </a:pPr>
            <a:r>
              <a:rPr sz="2400" spc="-5" dirty="0">
                <a:latin typeface="Times New Roman"/>
                <a:cs typeface="Times New Roman"/>
              </a:rPr>
              <a:t>A </a:t>
            </a:r>
            <a:r>
              <a:rPr sz="2400" dirty="0">
                <a:latin typeface="Times New Roman"/>
                <a:cs typeface="Times New Roman"/>
              </a:rPr>
              <a:t>description of each </a:t>
            </a:r>
            <a:r>
              <a:rPr sz="2400" spc="-5" dirty="0">
                <a:latin typeface="Times New Roman"/>
                <a:cs typeface="Times New Roman"/>
              </a:rPr>
              <a:t>motion</a:t>
            </a:r>
            <a:r>
              <a:rPr sz="2400" spc="-19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made.</a:t>
            </a:r>
            <a:endParaRPr sz="2400">
              <a:latin typeface="Times New Roman"/>
              <a:cs typeface="Times New Roman"/>
            </a:endParaRPr>
          </a:p>
          <a:p>
            <a:pPr marL="698500" lvl="1" indent="-229235">
              <a:lnSpc>
                <a:spcPct val="100000"/>
              </a:lnSpc>
              <a:spcBef>
                <a:spcPts val="204"/>
              </a:spcBef>
              <a:buFont typeface="Arial"/>
              <a:buChar char="•"/>
              <a:tabLst>
                <a:tab pos="699135" algn="l"/>
              </a:tabLst>
            </a:pPr>
            <a:r>
              <a:rPr sz="2400" spc="-10" dirty="0">
                <a:latin typeface="Times New Roman"/>
                <a:cs typeface="Times New Roman"/>
              </a:rPr>
              <a:t>Names </a:t>
            </a:r>
            <a:r>
              <a:rPr sz="2400" dirty="0">
                <a:latin typeface="Times New Roman"/>
                <a:cs typeface="Times New Roman"/>
              </a:rPr>
              <a:t>of the </a:t>
            </a:r>
            <a:r>
              <a:rPr sz="2400" spc="-5" dirty="0">
                <a:latin typeface="Times New Roman"/>
                <a:cs typeface="Times New Roman"/>
              </a:rPr>
              <a:t>persons </a:t>
            </a:r>
            <a:r>
              <a:rPr sz="2400" dirty="0">
                <a:latin typeface="Times New Roman"/>
                <a:cs typeface="Times New Roman"/>
              </a:rPr>
              <a:t>who </a:t>
            </a:r>
            <a:r>
              <a:rPr sz="2400" spc="-5" dirty="0">
                <a:latin typeface="Times New Roman"/>
                <a:cs typeface="Times New Roman"/>
              </a:rPr>
              <a:t>made </a:t>
            </a: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motion </a:t>
            </a:r>
            <a:r>
              <a:rPr sz="2400" dirty="0">
                <a:latin typeface="Times New Roman"/>
                <a:cs typeface="Times New Roman"/>
              </a:rPr>
              <a:t>and seconded the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motion.</a:t>
            </a:r>
            <a:endParaRPr sz="2400">
              <a:latin typeface="Times New Roman"/>
              <a:cs typeface="Times New Roman"/>
            </a:endParaRPr>
          </a:p>
          <a:p>
            <a:pPr marL="698500" lvl="1" indent="-229235">
              <a:lnSpc>
                <a:spcPct val="100000"/>
              </a:lnSpc>
              <a:spcBef>
                <a:spcPts val="215"/>
              </a:spcBef>
              <a:buFont typeface="Arial"/>
              <a:buChar char="•"/>
              <a:tabLst>
                <a:tab pos="699135" algn="l"/>
              </a:tabLst>
            </a:pPr>
            <a:r>
              <a:rPr sz="2400" dirty="0">
                <a:latin typeface="Times New Roman"/>
                <a:cs typeface="Times New Roman"/>
              </a:rPr>
              <a:t>The result of the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vote.</a:t>
            </a:r>
            <a:endParaRPr sz="2400">
              <a:latin typeface="Times New Roman"/>
              <a:cs typeface="Times New Roman"/>
            </a:endParaRPr>
          </a:p>
          <a:p>
            <a:pPr marL="698500" marR="5080" lvl="1" indent="-228600">
              <a:lnSpc>
                <a:spcPts val="2590"/>
              </a:lnSpc>
              <a:spcBef>
                <a:spcPts val="550"/>
              </a:spcBef>
              <a:buFont typeface="Arial"/>
              <a:buChar char="•"/>
              <a:tabLst>
                <a:tab pos="699135" algn="l"/>
              </a:tabLst>
            </a:pPr>
            <a:r>
              <a:rPr sz="2400" spc="-10" dirty="0">
                <a:latin typeface="Times New Roman"/>
                <a:cs typeface="Times New Roman"/>
              </a:rPr>
              <a:t>Names </a:t>
            </a:r>
            <a:r>
              <a:rPr sz="2400" dirty="0">
                <a:latin typeface="Times New Roman"/>
                <a:cs typeface="Times New Roman"/>
              </a:rPr>
              <a:t>of who voted for or against </a:t>
            </a:r>
            <a:r>
              <a:rPr sz="2400" spc="-5" dirty="0">
                <a:latin typeface="Times New Roman"/>
                <a:cs typeface="Times New Roman"/>
              </a:rPr>
              <a:t>(names </a:t>
            </a:r>
            <a:r>
              <a:rPr sz="2400" dirty="0">
                <a:latin typeface="Times New Roman"/>
                <a:cs typeface="Times New Roman"/>
              </a:rPr>
              <a:t>do not have to be listed if the</a:t>
            </a:r>
            <a:r>
              <a:rPr sz="2400" spc="-1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vote  </a:t>
            </a:r>
            <a:r>
              <a:rPr sz="2400" spc="-5" dirty="0">
                <a:latin typeface="Times New Roman"/>
                <a:cs typeface="Times New Roman"/>
              </a:rPr>
              <a:t>was unanimous).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68192" y="626440"/>
            <a:ext cx="605536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Availability </a:t>
            </a:r>
            <a:r>
              <a:rPr dirty="0"/>
              <a:t>of the</a:t>
            </a:r>
            <a:r>
              <a:rPr spc="-95" dirty="0"/>
              <a:t> </a:t>
            </a:r>
            <a:r>
              <a:rPr dirty="0"/>
              <a:t>Minutes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316606"/>
            <a:ext cx="10341610" cy="16040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8600">
              <a:lnSpc>
                <a:spcPts val="3190"/>
              </a:lnSpc>
              <a:spcBef>
                <a:spcPts val="95"/>
              </a:spcBef>
              <a:buFont typeface="Arial"/>
              <a:buChar char="•"/>
              <a:tabLst>
                <a:tab pos="241300" algn="l"/>
                <a:tab pos="8916035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minutes of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meeting </a:t>
            </a:r>
            <a:r>
              <a:rPr sz="2800" dirty="0">
                <a:latin typeface="Times New Roman"/>
                <a:cs typeface="Times New Roman"/>
              </a:rPr>
              <a:t>should be</a:t>
            </a:r>
            <a:r>
              <a:rPr sz="2800" spc="1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“promptly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recorded.”	The</a:t>
            </a:r>
            <a:endParaRPr sz="2800">
              <a:latin typeface="Times New Roman"/>
              <a:cs typeface="Times New Roman"/>
            </a:endParaRPr>
          </a:p>
          <a:p>
            <a:pPr marL="241300" marR="5080">
              <a:lnSpc>
                <a:spcPts val="3030"/>
              </a:lnSpc>
              <a:spcBef>
                <a:spcPts val="204"/>
              </a:spcBef>
            </a:pPr>
            <a:r>
              <a:rPr sz="2800" spc="-5" dirty="0">
                <a:latin typeface="Times New Roman"/>
                <a:cs typeface="Times New Roman"/>
              </a:rPr>
              <a:t>minutes </a:t>
            </a:r>
            <a:r>
              <a:rPr sz="2800" dirty="0">
                <a:latin typeface="Times New Roman"/>
                <a:cs typeface="Times New Roman"/>
              </a:rPr>
              <a:t>should be “open </a:t>
            </a:r>
            <a:r>
              <a:rPr sz="2800" spc="-5" dirty="0">
                <a:latin typeface="Times New Roman"/>
                <a:cs typeface="Times New Roman"/>
              </a:rPr>
              <a:t>to </a:t>
            </a:r>
            <a:r>
              <a:rPr sz="2800" dirty="0">
                <a:latin typeface="Times New Roman"/>
                <a:cs typeface="Times New Roman"/>
              </a:rPr>
              <a:t>public inspection once approved </a:t>
            </a:r>
            <a:r>
              <a:rPr sz="2800" spc="-10" dirty="0">
                <a:latin typeface="Times New Roman"/>
                <a:cs typeface="Times New Roman"/>
              </a:rPr>
              <a:t>as official  </a:t>
            </a:r>
            <a:r>
              <a:rPr sz="2800" spc="-5" dirty="0">
                <a:latin typeface="Times New Roman"/>
                <a:cs typeface="Times New Roman"/>
              </a:rPr>
              <a:t>by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agency or its committee, </a:t>
            </a:r>
            <a:r>
              <a:rPr sz="2800" dirty="0">
                <a:latin typeface="Times New Roman"/>
                <a:cs typeface="Times New Roman"/>
              </a:rPr>
              <a:t>but </a:t>
            </a:r>
            <a:r>
              <a:rPr sz="2800" spc="-5" dirty="0">
                <a:latin typeface="Times New Roman"/>
                <a:cs typeface="Times New Roman"/>
              </a:rPr>
              <a:t>in no case later </a:t>
            </a:r>
            <a:r>
              <a:rPr sz="2800" dirty="0">
                <a:latin typeface="Times New Roman"/>
                <a:cs typeface="Times New Roman"/>
              </a:rPr>
              <a:t>than </a:t>
            </a:r>
            <a:r>
              <a:rPr sz="2800" spc="-5" dirty="0">
                <a:latin typeface="Times New Roman"/>
                <a:cs typeface="Times New Roman"/>
              </a:rPr>
              <a:t>immediately  </a:t>
            </a:r>
            <a:r>
              <a:rPr sz="2800" dirty="0">
                <a:latin typeface="Times New Roman"/>
                <a:cs typeface="Times New Roman"/>
              </a:rPr>
              <a:t>following its </a:t>
            </a:r>
            <a:r>
              <a:rPr sz="2800" spc="-5" dirty="0">
                <a:latin typeface="Times New Roman"/>
                <a:cs typeface="Times New Roman"/>
              </a:rPr>
              <a:t>next </a:t>
            </a:r>
            <a:r>
              <a:rPr sz="2800" dirty="0">
                <a:latin typeface="Times New Roman"/>
                <a:cs typeface="Times New Roman"/>
              </a:rPr>
              <a:t>regular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meeting.”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42997" y="626440"/>
            <a:ext cx="6903084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Minutes of Executive</a:t>
            </a:r>
            <a:r>
              <a:rPr spc="-100" dirty="0"/>
              <a:t> </a:t>
            </a:r>
            <a:r>
              <a:rPr dirty="0"/>
              <a:t>Sessions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316606"/>
            <a:ext cx="10147935" cy="300990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5080" indent="-228600" algn="just">
              <a:lnSpc>
                <a:spcPts val="302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“Minutes </a:t>
            </a:r>
            <a:r>
              <a:rPr sz="2800" dirty="0">
                <a:latin typeface="Times New Roman"/>
                <a:cs typeface="Times New Roman"/>
              </a:rPr>
              <a:t>of executive </a:t>
            </a:r>
            <a:r>
              <a:rPr sz="2800" spc="-5" dirty="0">
                <a:latin typeface="Times New Roman"/>
                <a:cs typeface="Times New Roman"/>
              </a:rPr>
              <a:t>sessions shall also </a:t>
            </a:r>
            <a:r>
              <a:rPr sz="2800" dirty="0">
                <a:latin typeface="Times New Roman"/>
                <a:cs typeface="Times New Roman"/>
              </a:rPr>
              <a:t>be recorded but shall not </a:t>
            </a:r>
            <a:r>
              <a:rPr sz="2800" spc="-5" dirty="0">
                <a:latin typeface="Times New Roman"/>
                <a:cs typeface="Times New Roman"/>
              </a:rPr>
              <a:t>be  </a:t>
            </a:r>
            <a:r>
              <a:rPr sz="2800" dirty="0">
                <a:latin typeface="Times New Roman"/>
                <a:cs typeface="Times New Roman"/>
              </a:rPr>
              <a:t>open </a:t>
            </a:r>
            <a:r>
              <a:rPr sz="2800" spc="-5" dirty="0">
                <a:latin typeface="Times New Roman"/>
                <a:cs typeface="Times New Roman"/>
              </a:rPr>
              <a:t>to </a:t>
            </a:r>
            <a:r>
              <a:rPr sz="2800" dirty="0">
                <a:latin typeface="Times New Roman"/>
                <a:cs typeface="Times New Roman"/>
              </a:rPr>
              <a:t>the public. Such </a:t>
            </a:r>
            <a:r>
              <a:rPr sz="2800" spc="-5" dirty="0">
                <a:latin typeface="Times New Roman"/>
                <a:cs typeface="Times New Roman"/>
              </a:rPr>
              <a:t>minutes </a:t>
            </a:r>
            <a:r>
              <a:rPr sz="2800" dirty="0">
                <a:latin typeface="Times New Roman"/>
                <a:cs typeface="Times New Roman"/>
              </a:rPr>
              <a:t>shall </a:t>
            </a:r>
            <a:r>
              <a:rPr sz="2800" spc="-5" dirty="0">
                <a:latin typeface="Times New Roman"/>
                <a:cs typeface="Times New Roman"/>
              </a:rPr>
              <a:t>specify each </a:t>
            </a:r>
            <a:r>
              <a:rPr sz="2800" dirty="0">
                <a:latin typeface="Times New Roman"/>
                <a:cs typeface="Times New Roman"/>
              </a:rPr>
              <a:t>issue </a:t>
            </a:r>
            <a:r>
              <a:rPr sz="2800" spc="-5" dirty="0">
                <a:latin typeface="Times New Roman"/>
                <a:cs typeface="Times New Roman"/>
              </a:rPr>
              <a:t>discussed in  executive session. .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.”</a:t>
            </a:r>
            <a:endParaRPr sz="2800">
              <a:latin typeface="Times New Roman"/>
              <a:cs typeface="Times New Roman"/>
            </a:endParaRPr>
          </a:p>
          <a:p>
            <a:pPr marL="241300" marR="43815" indent="-228600" algn="just">
              <a:lnSpc>
                <a:spcPts val="3020"/>
              </a:lnSpc>
              <a:spcBef>
                <a:spcPts val="101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minutes </a:t>
            </a:r>
            <a:r>
              <a:rPr sz="2800" dirty="0">
                <a:latin typeface="Times New Roman"/>
                <a:cs typeface="Times New Roman"/>
              </a:rPr>
              <a:t>shall </a:t>
            </a:r>
            <a:r>
              <a:rPr sz="2800" spc="-5" dirty="0">
                <a:latin typeface="Times New Roman"/>
                <a:cs typeface="Times New Roman"/>
              </a:rPr>
              <a:t>be </a:t>
            </a:r>
            <a:r>
              <a:rPr sz="2800" dirty="0">
                <a:latin typeface="Times New Roman"/>
                <a:cs typeface="Times New Roman"/>
              </a:rPr>
              <a:t>kept </a:t>
            </a:r>
            <a:r>
              <a:rPr sz="2800" spc="-10" dirty="0">
                <a:latin typeface="Times New Roman"/>
                <a:cs typeface="Times New Roman"/>
              </a:rPr>
              <a:t>and </a:t>
            </a:r>
            <a:r>
              <a:rPr sz="2800" dirty="0">
                <a:latin typeface="Times New Roman"/>
                <a:cs typeface="Times New Roman"/>
              </a:rPr>
              <a:t>preserved </a:t>
            </a:r>
            <a:r>
              <a:rPr sz="2800" spc="-5" dirty="0">
                <a:latin typeface="Times New Roman"/>
                <a:cs typeface="Times New Roman"/>
              </a:rPr>
              <a:t>in case </a:t>
            </a:r>
            <a:r>
              <a:rPr sz="2800" dirty="0">
                <a:latin typeface="Times New Roman"/>
                <a:cs typeface="Times New Roman"/>
              </a:rPr>
              <a:t>they are </a:t>
            </a:r>
            <a:r>
              <a:rPr sz="2800" spc="-5" dirty="0">
                <a:latin typeface="Times New Roman"/>
                <a:cs typeface="Times New Roman"/>
              </a:rPr>
              <a:t>necessary in 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future.</a:t>
            </a:r>
            <a:endParaRPr sz="2800">
              <a:latin typeface="Times New Roman"/>
              <a:cs typeface="Times New Roman"/>
            </a:endParaRPr>
          </a:p>
          <a:p>
            <a:pPr marL="241300" marR="403860" indent="-228600" algn="just">
              <a:lnSpc>
                <a:spcPts val="3020"/>
              </a:lnSpc>
              <a:spcBef>
                <a:spcPts val="100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If attorney-client privileged matters are discussed, only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general  </a:t>
            </a:r>
            <a:r>
              <a:rPr sz="2800" dirty="0">
                <a:latin typeface="Times New Roman"/>
                <a:cs typeface="Times New Roman"/>
              </a:rPr>
              <a:t>topic </a:t>
            </a:r>
            <a:r>
              <a:rPr sz="2800" spc="-5" dirty="0">
                <a:latin typeface="Times New Roman"/>
                <a:cs typeface="Times New Roman"/>
              </a:rPr>
              <a:t>needs to </a:t>
            </a:r>
            <a:r>
              <a:rPr sz="2800" dirty="0">
                <a:latin typeface="Times New Roman"/>
                <a:cs typeface="Times New Roman"/>
              </a:rPr>
              <a:t>be recorded, not </a:t>
            </a:r>
            <a:r>
              <a:rPr sz="2800" spc="-5" dirty="0">
                <a:latin typeface="Times New Roman"/>
                <a:cs typeface="Times New Roman"/>
              </a:rPr>
              <a:t>the details of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discussion.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71241" y="626440"/>
            <a:ext cx="605218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0" dirty="0">
                <a:latin typeface="Times New Roman"/>
                <a:cs typeface="Times New Roman"/>
              </a:rPr>
              <a:t>Georgia </a:t>
            </a:r>
            <a:r>
              <a:rPr sz="4400" dirty="0">
                <a:latin typeface="Times New Roman"/>
                <a:cs typeface="Times New Roman"/>
              </a:rPr>
              <a:t>Open Records</a:t>
            </a:r>
            <a:r>
              <a:rPr sz="4400" spc="-35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Act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72890" y="1803857"/>
            <a:ext cx="40462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latin typeface="Times New Roman"/>
                <a:cs typeface="Times New Roman"/>
              </a:rPr>
              <a:t>O.C.G.A. </a:t>
            </a:r>
            <a:r>
              <a:rPr sz="2800" spc="-5" dirty="0">
                <a:latin typeface="Times New Roman"/>
                <a:cs typeface="Times New Roman"/>
              </a:rPr>
              <a:t>§ 50-18-70 </a:t>
            </a:r>
            <a:r>
              <a:rPr sz="2800" i="1" spc="-5" dirty="0">
                <a:latin typeface="Times New Roman"/>
                <a:cs typeface="Times New Roman"/>
              </a:rPr>
              <a:t>et</a:t>
            </a:r>
            <a:r>
              <a:rPr sz="2800" i="1" spc="30" dirty="0">
                <a:latin typeface="Times New Roman"/>
                <a:cs typeface="Times New Roman"/>
              </a:rPr>
              <a:t> </a:t>
            </a:r>
            <a:r>
              <a:rPr sz="2800" i="1" spc="-5" dirty="0">
                <a:latin typeface="Times New Roman"/>
                <a:cs typeface="Times New Roman"/>
              </a:rPr>
              <a:t>seq.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34790" y="626440"/>
            <a:ext cx="412242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Open Records</a:t>
            </a:r>
            <a:r>
              <a:rPr spc="-350" dirty="0"/>
              <a:t> </a:t>
            </a:r>
            <a:r>
              <a:rPr dirty="0"/>
              <a:t>Act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316606"/>
            <a:ext cx="10227310" cy="121983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5080" indent="-228600" algn="just">
              <a:lnSpc>
                <a:spcPts val="302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Similar to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10" dirty="0">
                <a:latin typeface="Times New Roman"/>
                <a:cs typeface="Times New Roman"/>
              </a:rPr>
              <a:t>Georgia </a:t>
            </a:r>
            <a:r>
              <a:rPr sz="2800" spc="-5" dirty="0">
                <a:latin typeface="Times New Roman"/>
                <a:cs typeface="Times New Roman"/>
              </a:rPr>
              <a:t>Open Meetings Act,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10" dirty="0">
                <a:latin typeface="Times New Roman"/>
                <a:cs typeface="Times New Roman"/>
              </a:rPr>
              <a:t>Georgia </a:t>
            </a:r>
            <a:r>
              <a:rPr sz="2800" spc="-5" dirty="0">
                <a:latin typeface="Times New Roman"/>
                <a:cs typeface="Times New Roman"/>
              </a:rPr>
              <a:t>Open Records  Act was enacted to promote government transparency </a:t>
            </a:r>
            <a:r>
              <a:rPr sz="2800" spc="-10" dirty="0">
                <a:latin typeface="Times New Roman"/>
                <a:cs typeface="Times New Roman"/>
              </a:rPr>
              <a:t>and </a:t>
            </a:r>
            <a:r>
              <a:rPr sz="2800" dirty="0">
                <a:latin typeface="Times New Roman"/>
                <a:cs typeface="Times New Roman"/>
              </a:rPr>
              <a:t>foster trust  </a:t>
            </a:r>
            <a:r>
              <a:rPr sz="2800" spc="-5" dirty="0">
                <a:latin typeface="Times New Roman"/>
                <a:cs typeface="Times New Roman"/>
              </a:rPr>
              <a:t>with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public.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91990" y="291214"/>
            <a:ext cx="3208020" cy="136768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dirty="0"/>
              <a:t>Open</a:t>
            </a:r>
            <a:r>
              <a:rPr spc="-90" dirty="0"/>
              <a:t> </a:t>
            </a:r>
            <a:r>
              <a:rPr dirty="0"/>
              <a:t>Records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316606"/>
            <a:ext cx="10308590" cy="360616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909955" indent="-228600" algn="just">
              <a:lnSpc>
                <a:spcPts val="302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All </a:t>
            </a:r>
            <a:r>
              <a:rPr sz="2800" dirty="0">
                <a:latin typeface="Times New Roman"/>
                <a:cs typeface="Times New Roman"/>
              </a:rPr>
              <a:t>public records are open for personal inspection </a:t>
            </a:r>
            <a:r>
              <a:rPr sz="2800" spc="-5" dirty="0">
                <a:latin typeface="Times New Roman"/>
                <a:cs typeface="Times New Roman"/>
              </a:rPr>
              <a:t>and</a:t>
            </a:r>
            <a:r>
              <a:rPr sz="2800" spc="-10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copying,  </a:t>
            </a:r>
            <a:r>
              <a:rPr sz="2800" spc="-5" dirty="0">
                <a:latin typeface="Times New Roman"/>
                <a:cs typeface="Times New Roman"/>
              </a:rPr>
              <a:t>except </a:t>
            </a:r>
            <a:r>
              <a:rPr sz="2800" dirty="0">
                <a:latin typeface="Times New Roman"/>
                <a:cs typeface="Times New Roman"/>
              </a:rPr>
              <a:t>those which by order of </a:t>
            </a:r>
            <a:r>
              <a:rPr sz="2800" spc="-5" dirty="0">
                <a:latin typeface="Times New Roman"/>
                <a:cs typeface="Times New Roman"/>
              </a:rPr>
              <a:t>a court of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state or by law are  </a:t>
            </a:r>
            <a:r>
              <a:rPr sz="2800" dirty="0">
                <a:latin typeface="Times New Roman"/>
                <a:cs typeface="Times New Roman"/>
              </a:rPr>
              <a:t>specifically </a:t>
            </a:r>
            <a:r>
              <a:rPr sz="2800" spc="-5" dirty="0">
                <a:latin typeface="Times New Roman"/>
                <a:cs typeface="Times New Roman"/>
              </a:rPr>
              <a:t>exempted </a:t>
            </a:r>
            <a:r>
              <a:rPr sz="2800" dirty="0">
                <a:latin typeface="Times New Roman"/>
                <a:cs typeface="Times New Roman"/>
              </a:rPr>
              <a:t>from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disclosure.</a:t>
            </a:r>
          </a:p>
          <a:p>
            <a:pPr marL="241300" marR="5080" indent="-228600">
              <a:lnSpc>
                <a:spcPct val="90000"/>
              </a:lnSpc>
              <a:spcBef>
                <a:spcPts val="96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Agencies must </a:t>
            </a:r>
            <a:r>
              <a:rPr sz="2800" dirty="0">
                <a:latin typeface="Times New Roman"/>
                <a:cs typeface="Times New Roman"/>
              </a:rPr>
              <a:t>produce </a:t>
            </a:r>
            <a:r>
              <a:rPr sz="2800" spc="-5" dirty="0">
                <a:latin typeface="Times New Roman"/>
                <a:cs typeface="Times New Roman"/>
              </a:rPr>
              <a:t>all </a:t>
            </a:r>
            <a:r>
              <a:rPr sz="2800" dirty="0">
                <a:latin typeface="Times New Roman"/>
                <a:cs typeface="Times New Roman"/>
              </a:rPr>
              <a:t>records responsive </a:t>
            </a:r>
            <a:r>
              <a:rPr sz="2800" spc="-5" dirty="0">
                <a:latin typeface="Times New Roman"/>
                <a:cs typeface="Times New Roman"/>
              </a:rPr>
              <a:t>to a </a:t>
            </a:r>
            <a:r>
              <a:rPr sz="2800" dirty="0">
                <a:latin typeface="Times New Roman"/>
                <a:cs typeface="Times New Roman"/>
              </a:rPr>
              <a:t>request </a:t>
            </a:r>
            <a:r>
              <a:rPr sz="2800" spc="-5" dirty="0">
                <a:latin typeface="Times New Roman"/>
                <a:cs typeface="Times New Roman"/>
              </a:rPr>
              <a:t>within </a:t>
            </a:r>
            <a:r>
              <a:rPr sz="2800" dirty="0">
                <a:latin typeface="Times New Roman"/>
                <a:cs typeface="Times New Roman"/>
              </a:rPr>
              <a:t>three  business days, unless the records cannot </a:t>
            </a:r>
            <a:r>
              <a:rPr sz="2800" spc="-5" dirty="0">
                <a:latin typeface="Times New Roman"/>
                <a:cs typeface="Times New Roman"/>
              </a:rPr>
              <a:t>be located within 3 </a:t>
            </a:r>
            <a:r>
              <a:rPr sz="2800" dirty="0">
                <a:latin typeface="Times New Roman"/>
                <a:cs typeface="Times New Roman"/>
              </a:rPr>
              <a:t>business  days, then the </a:t>
            </a:r>
            <a:r>
              <a:rPr sz="2800" spc="-5" dirty="0">
                <a:latin typeface="Times New Roman"/>
                <a:cs typeface="Times New Roman"/>
              </a:rPr>
              <a:t>agency must </a:t>
            </a:r>
            <a:r>
              <a:rPr sz="2800" dirty="0">
                <a:latin typeface="Times New Roman"/>
                <a:cs typeface="Times New Roman"/>
              </a:rPr>
              <a:t>provide the requestor </a:t>
            </a:r>
            <a:r>
              <a:rPr sz="2800" spc="-5" dirty="0">
                <a:latin typeface="Times New Roman"/>
                <a:cs typeface="Times New Roman"/>
              </a:rPr>
              <a:t>with a timeline </a:t>
            </a:r>
            <a:r>
              <a:rPr sz="2800" dirty="0">
                <a:latin typeface="Times New Roman"/>
                <a:cs typeface="Times New Roman"/>
              </a:rPr>
              <a:t>for  </a:t>
            </a:r>
            <a:r>
              <a:rPr sz="2800" spc="-5" dirty="0">
                <a:latin typeface="Times New Roman"/>
                <a:cs typeface="Times New Roman"/>
              </a:rPr>
              <a:t>when </a:t>
            </a:r>
            <a:r>
              <a:rPr sz="2800" dirty="0">
                <a:latin typeface="Times New Roman"/>
                <a:cs typeface="Times New Roman"/>
              </a:rPr>
              <a:t>the records </a:t>
            </a:r>
            <a:r>
              <a:rPr sz="2800" spc="-5" dirty="0">
                <a:latin typeface="Times New Roman"/>
                <a:cs typeface="Times New Roman"/>
              </a:rPr>
              <a:t>will be available.</a:t>
            </a:r>
            <a:endParaRPr sz="2800" dirty="0">
              <a:latin typeface="Times New Roman"/>
              <a:cs typeface="Times New Roman"/>
            </a:endParaRPr>
          </a:p>
          <a:p>
            <a:pPr marL="698500" marR="13335" lvl="1" indent="-228600">
              <a:lnSpc>
                <a:spcPts val="2590"/>
              </a:lnSpc>
              <a:spcBef>
                <a:spcPts val="550"/>
              </a:spcBef>
              <a:buFont typeface="Arial"/>
              <a:buChar char="•"/>
              <a:tabLst>
                <a:tab pos="699135" algn="l"/>
              </a:tabLst>
            </a:pPr>
            <a:r>
              <a:rPr sz="2400" dirty="0">
                <a:latin typeface="Times New Roman"/>
                <a:cs typeface="Times New Roman"/>
              </a:rPr>
              <a:t>But in all </a:t>
            </a:r>
            <a:r>
              <a:rPr sz="2400" spc="-5" dirty="0">
                <a:latin typeface="Times New Roman"/>
                <a:cs typeface="Times New Roman"/>
              </a:rPr>
              <a:t>circumstances, </a:t>
            </a:r>
            <a:r>
              <a:rPr sz="2400" dirty="0">
                <a:latin typeface="Times New Roman"/>
                <a:cs typeface="Times New Roman"/>
              </a:rPr>
              <a:t>a response to the Open Records </a:t>
            </a:r>
            <a:r>
              <a:rPr sz="2400" spc="-5" dirty="0">
                <a:latin typeface="Times New Roman"/>
                <a:cs typeface="Times New Roman"/>
              </a:rPr>
              <a:t>Request </a:t>
            </a:r>
            <a:r>
              <a:rPr sz="2400" spc="-10" dirty="0">
                <a:latin typeface="Times New Roman"/>
                <a:cs typeface="Times New Roman"/>
              </a:rPr>
              <a:t>must </a:t>
            </a:r>
            <a:r>
              <a:rPr sz="2400" dirty="0">
                <a:latin typeface="Times New Roman"/>
                <a:cs typeface="Times New Roman"/>
              </a:rPr>
              <a:t>be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sent  to the requestor within </a:t>
            </a:r>
            <a:r>
              <a:rPr sz="2400" b="1" spc="-10" dirty="0">
                <a:latin typeface="Times New Roman"/>
                <a:cs typeface="Times New Roman"/>
              </a:rPr>
              <a:t>three </a:t>
            </a:r>
            <a:r>
              <a:rPr sz="2400" b="1" spc="-5" dirty="0">
                <a:latin typeface="Times New Roman"/>
                <a:cs typeface="Times New Roman"/>
              </a:rPr>
              <a:t>business</a:t>
            </a:r>
            <a:r>
              <a:rPr sz="2400" b="1" spc="-5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days</a:t>
            </a:r>
            <a:r>
              <a:rPr sz="2400" dirty="0">
                <a:latin typeface="Times New Roman"/>
                <a:cs typeface="Times New Roman"/>
              </a:rPr>
              <a:t>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11346" y="291214"/>
            <a:ext cx="4370070" cy="136768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dirty="0"/>
              <a:t>Open Records</a:t>
            </a:r>
            <a:r>
              <a:rPr spc="-105" dirty="0"/>
              <a:t> </a:t>
            </a:r>
            <a:r>
              <a:rPr dirty="0"/>
              <a:t>Fees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316606"/>
            <a:ext cx="10335895" cy="377761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374650" indent="-228600">
              <a:lnSpc>
                <a:spcPts val="302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An agency </a:t>
            </a:r>
            <a:r>
              <a:rPr sz="2800" spc="-10" dirty="0">
                <a:latin typeface="Times New Roman"/>
                <a:cs typeface="Times New Roman"/>
              </a:rPr>
              <a:t>may </a:t>
            </a:r>
            <a:r>
              <a:rPr sz="2800" spc="-5" dirty="0">
                <a:latin typeface="Times New Roman"/>
                <a:cs typeface="Times New Roman"/>
              </a:rPr>
              <a:t>impose a </a:t>
            </a:r>
            <a:r>
              <a:rPr sz="2800" dirty="0">
                <a:latin typeface="Times New Roman"/>
                <a:cs typeface="Times New Roman"/>
              </a:rPr>
              <a:t>reasonable </a:t>
            </a:r>
            <a:r>
              <a:rPr sz="2800" spc="-10" dirty="0">
                <a:latin typeface="Times New Roman"/>
                <a:cs typeface="Times New Roman"/>
              </a:rPr>
              <a:t>charge </a:t>
            </a:r>
            <a:r>
              <a:rPr sz="2800" dirty="0">
                <a:latin typeface="Times New Roman"/>
                <a:cs typeface="Times New Roman"/>
              </a:rPr>
              <a:t>for the </a:t>
            </a:r>
            <a:r>
              <a:rPr sz="2800" spc="-5" dirty="0">
                <a:latin typeface="Times New Roman"/>
                <a:cs typeface="Times New Roman"/>
              </a:rPr>
              <a:t>search, </a:t>
            </a:r>
            <a:r>
              <a:rPr sz="2800" dirty="0">
                <a:latin typeface="Times New Roman"/>
                <a:cs typeface="Times New Roman"/>
              </a:rPr>
              <a:t>retrieval,  redaction, </a:t>
            </a:r>
            <a:r>
              <a:rPr sz="2800" spc="-5" dirty="0">
                <a:latin typeface="Times New Roman"/>
                <a:cs typeface="Times New Roman"/>
              </a:rPr>
              <a:t>and </a:t>
            </a:r>
            <a:r>
              <a:rPr sz="2800" dirty="0">
                <a:latin typeface="Times New Roman"/>
                <a:cs typeface="Times New Roman"/>
              </a:rPr>
              <a:t>production or copying </a:t>
            </a:r>
            <a:r>
              <a:rPr sz="2800" spc="-5" dirty="0">
                <a:latin typeface="Times New Roman"/>
                <a:cs typeface="Times New Roman"/>
              </a:rPr>
              <a:t>costs </a:t>
            </a:r>
            <a:r>
              <a:rPr sz="2800" dirty="0">
                <a:latin typeface="Times New Roman"/>
                <a:cs typeface="Times New Roman"/>
              </a:rPr>
              <a:t>for the production of  records.</a:t>
            </a:r>
            <a:endParaRPr sz="2800">
              <a:latin typeface="Times New Roman"/>
              <a:cs typeface="Times New Roman"/>
            </a:endParaRPr>
          </a:p>
          <a:p>
            <a:pPr marL="241300" marR="6350" indent="-228600">
              <a:lnSpc>
                <a:spcPts val="3020"/>
              </a:lnSpc>
              <a:spcBef>
                <a:spcPts val="101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In </a:t>
            </a:r>
            <a:r>
              <a:rPr sz="2800" dirty="0">
                <a:latin typeface="Times New Roman"/>
                <a:cs typeface="Times New Roman"/>
              </a:rPr>
              <a:t>addition </a:t>
            </a:r>
            <a:r>
              <a:rPr sz="2800" spc="-5" dirty="0">
                <a:latin typeface="Times New Roman"/>
                <a:cs typeface="Times New Roman"/>
              </a:rPr>
              <a:t>to a </a:t>
            </a:r>
            <a:r>
              <a:rPr sz="2800" spc="-10" dirty="0">
                <a:latin typeface="Times New Roman"/>
                <a:cs typeface="Times New Roman"/>
              </a:rPr>
              <a:t>charge </a:t>
            </a:r>
            <a:r>
              <a:rPr sz="2800" dirty="0">
                <a:latin typeface="Times New Roman"/>
                <a:cs typeface="Times New Roman"/>
              </a:rPr>
              <a:t>for the </a:t>
            </a:r>
            <a:r>
              <a:rPr sz="2800" spc="-5" dirty="0">
                <a:latin typeface="Times New Roman"/>
                <a:cs typeface="Times New Roman"/>
              </a:rPr>
              <a:t>search, </a:t>
            </a:r>
            <a:r>
              <a:rPr sz="2800" dirty="0">
                <a:latin typeface="Times New Roman"/>
                <a:cs typeface="Times New Roman"/>
              </a:rPr>
              <a:t>retrieval, or redaction of records,  </a:t>
            </a:r>
            <a:r>
              <a:rPr sz="2800" spc="-5" dirty="0">
                <a:latin typeface="Times New Roman"/>
                <a:cs typeface="Times New Roman"/>
              </a:rPr>
              <a:t>an agency </a:t>
            </a:r>
            <a:r>
              <a:rPr sz="2800" spc="-10" dirty="0">
                <a:latin typeface="Times New Roman"/>
                <a:cs typeface="Times New Roman"/>
              </a:rPr>
              <a:t>may charge </a:t>
            </a:r>
            <a:r>
              <a:rPr sz="2800" spc="-5" dirty="0">
                <a:latin typeface="Times New Roman"/>
                <a:cs typeface="Times New Roman"/>
              </a:rPr>
              <a:t>a </a:t>
            </a:r>
            <a:r>
              <a:rPr sz="2800" dirty="0">
                <a:latin typeface="Times New Roman"/>
                <a:cs typeface="Times New Roman"/>
              </a:rPr>
              <a:t>fee for the copying of records or data, not </a:t>
            </a:r>
            <a:r>
              <a:rPr sz="2800" spc="-5" dirty="0">
                <a:latin typeface="Times New Roman"/>
                <a:cs typeface="Times New Roman"/>
              </a:rPr>
              <a:t>to  exceed </a:t>
            </a:r>
            <a:r>
              <a:rPr sz="2800" dirty="0">
                <a:latin typeface="Times New Roman"/>
                <a:cs typeface="Times New Roman"/>
              </a:rPr>
              <a:t>10 cents </a:t>
            </a:r>
            <a:r>
              <a:rPr sz="2800" spc="-5" dirty="0">
                <a:latin typeface="Times New Roman"/>
                <a:cs typeface="Times New Roman"/>
              </a:rPr>
              <a:t>per </a:t>
            </a:r>
            <a:r>
              <a:rPr sz="2800" dirty="0">
                <a:latin typeface="Times New Roman"/>
                <a:cs typeface="Times New Roman"/>
              </a:rPr>
              <a:t>page.</a:t>
            </a:r>
            <a:endParaRPr sz="2800">
              <a:latin typeface="Times New Roman"/>
              <a:cs typeface="Times New Roman"/>
            </a:endParaRPr>
          </a:p>
          <a:p>
            <a:pPr marL="241300" marR="5080" indent="-228600">
              <a:lnSpc>
                <a:spcPts val="3020"/>
              </a:lnSpc>
              <a:spcBef>
                <a:spcPts val="101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Whenever a </a:t>
            </a:r>
            <a:r>
              <a:rPr sz="2800" dirty="0">
                <a:latin typeface="Times New Roman"/>
                <a:cs typeface="Times New Roman"/>
              </a:rPr>
              <a:t>person </a:t>
            </a:r>
            <a:r>
              <a:rPr sz="2800" spc="-5" dirty="0">
                <a:latin typeface="Times New Roman"/>
                <a:cs typeface="Times New Roman"/>
              </a:rPr>
              <a:t>has </a:t>
            </a:r>
            <a:r>
              <a:rPr sz="2800" dirty="0">
                <a:latin typeface="Times New Roman"/>
                <a:cs typeface="Times New Roman"/>
              </a:rPr>
              <a:t>requested </a:t>
            </a:r>
            <a:r>
              <a:rPr sz="2800" spc="-5" dirty="0">
                <a:latin typeface="Times New Roman"/>
                <a:cs typeface="Times New Roman"/>
              </a:rPr>
              <a:t>to </a:t>
            </a:r>
            <a:r>
              <a:rPr sz="2800" dirty="0">
                <a:latin typeface="Times New Roman"/>
                <a:cs typeface="Times New Roman"/>
              </a:rPr>
              <a:t>inspect or copy </a:t>
            </a:r>
            <a:r>
              <a:rPr sz="2800" spc="-5" dirty="0">
                <a:latin typeface="Times New Roman"/>
                <a:cs typeface="Times New Roman"/>
              </a:rPr>
              <a:t>a </a:t>
            </a:r>
            <a:r>
              <a:rPr sz="2800" dirty="0">
                <a:latin typeface="Times New Roman"/>
                <a:cs typeface="Times New Roman"/>
              </a:rPr>
              <a:t>public </a:t>
            </a:r>
            <a:r>
              <a:rPr sz="2800" spc="-5" dirty="0">
                <a:latin typeface="Times New Roman"/>
                <a:cs typeface="Times New Roman"/>
              </a:rPr>
              <a:t>record  and </a:t>
            </a:r>
            <a:r>
              <a:rPr sz="2800" dirty="0">
                <a:latin typeface="Times New Roman"/>
                <a:cs typeface="Times New Roman"/>
              </a:rPr>
              <a:t>does not </a:t>
            </a:r>
            <a:r>
              <a:rPr sz="2800" spc="-5" dirty="0">
                <a:latin typeface="Times New Roman"/>
                <a:cs typeface="Times New Roman"/>
              </a:rPr>
              <a:t>pay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fee,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agency must </a:t>
            </a:r>
            <a:r>
              <a:rPr sz="2800" spc="-10" dirty="0">
                <a:latin typeface="Times New Roman"/>
                <a:cs typeface="Times New Roman"/>
              </a:rPr>
              <a:t>make </a:t>
            </a:r>
            <a:r>
              <a:rPr sz="2800" dirty="0">
                <a:latin typeface="Times New Roman"/>
                <a:cs typeface="Times New Roman"/>
              </a:rPr>
              <a:t>the records </a:t>
            </a:r>
            <a:r>
              <a:rPr sz="2800" spc="-5" dirty="0">
                <a:latin typeface="Times New Roman"/>
                <a:cs typeface="Times New Roman"/>
              </a:rPr>
              <a:t>available,  </a:t>
            </a:r>
            <a:r>
              <a:rPr sz="2800" dirty="0">
                <a:latin typeface="Times New Roman"/>
                <a:cs typeface="Times New Roman"/>
              </a:rPr>
              <a:t>but </a:t>
            </a:r>
            <a:r>
              <a:rPr sz="2800" spc="-10" dirty="0">
                <a:latin typeface="Times New Roman"/>
                <a:cs typeface="Times New Roman"/>
              </a:rPr>
              <a:t>may </a:t>
            </a:r>
            <a:r>
              <a:rPr sz="2800" dirty="0">
                <a:latin typeface="Times New Roman"/>
                <a:cs typeface="Times New Roman"/>
              </a:rPr>
              <a:t>pursue </a:t>
            </a:r>
            <a:r>
              <a:rPr sz="2800" spc="-5" dirty="0">
                <a:latin typeface="Times New Roman"/>
                <a:cs typeface="Times New Roman"/>
              </a:rPr>
              <a:t>collection of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fees in any manner </a:t>
            </a:r>
            <a:r>
              <a:rPr sz="2800" dirty="0">
                <a:latin typeface="Times New Roman"/>
                <a:cs typeface="Times New Roman"/>
              </a:rPr>
              <a:t>authorized </a:t>
            </a:r>
            <a:r>
              <a:rPr sz="2800" spc="-5" dirty="0">
                <a:latin typeface="Times New Roman"/>
                <a:cs typeface="Times New Roman"/>
              </a:rPr>
              <a:t>by</a:t>
            </a:r>
            <a:r>
              <a:rPr sz="2800" spc="100" dirty="0">
                <a:latin typeface="Times New Roman"/>
                <a:cs typeface="Times New Roman"/>
              </a:rPr>
              <a:t> </a:t>
            </a:r>
            <a:r>
              <a:rPr sz="2800" spc="-50" dirty="0">
                <a:latin typeface="Times New Roman"/>
                <a:cs typeface="Times New Roman"/>
              </a:rPr>
              <a:t>law.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81FAB-725A-F812-06C0-1C335E5AC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pc="-10" dirty="0"/>
              <a:t>Georgia </a:t>
            </a:r>
            <a:r>
              <a:rPr lang="en-US" dirty="0"/>
              <a:t>Soil and </a:t>
            </a:r>
            <a:r>
              <a:rPr lang="en-US" spc="-70" dirty="0"/>
              <a:t>Water  </a:t>
            </a:r>
            <a:r>
              <a:rPr lang="en-US" dirty="0"/>
              <a:t>Conservation</a:t>
            </a:r>
            <a:r>
              <a:rPr lang="en-US" spc="-75" dirty="0"/>
              <a:t> </a:t>
            </a:r>
            <a:r>
              <a:rPr lang="en-US" dirty="0"/>
              <a:t>Commission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459B16-F54A-F223-C24E-96D0C9B3C3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41300" marR="79375" indent="-228600">
              <a:lnSpc>
                <a:spcPct val="80000"/>
              </a:lnSpc>
              <a:spcBef>
                <a:spcPts val="725"/>
              </a:spcBef>
              <a:buFont typeface="Arial"/>
              <a:buChar char="•"/>
              <a:tabLst>
                <a:tab pos="241300" algn="l"/>
              </a:tabLst>
            </a:pPr>
            <a:r>
              <a:rPr lang="en-US" sz="2600" spc="5" dirty="0">
                <a:latin typeface="Times New Roman"/>
                <a:cs typeface="Times New Roman"/>
              </a:rPr>
              <a:t>The </a:t>
            </a:r>
            <a:r>
              <a:rPr lang="en-US" sz="2600" spc="-15" dirty="0">
                <a:latin typeface="Times New Roman"/>
                <a:cs typeface="Times New Roman"/>
              </a:rPr>
              <a:t>agency’s </a:t>
            </a:r>
            <a:r>
              <a:rPr lang="en-US" sz="2600" spc="-5" dirty="0">
                <a:latin typeface="Times New Roman"/>
                <a:cs typeface="Times New Roman"/>
              </a:rPr>
              <a:t>mission </a:t>
            </a:r>
            <a:r>
              <a:rPr lang="en-US" sz="2600" dirty="0">
                <a:latin typeface="Times New Roman"/>
                <a:cs typeface="Times New Roman"/>
              </a:rPr>
              <a:t>is to provide </a:t>
            </a:r>
            <a:r>
              <a:rPr lang="en-US" sz="2600" spc="-5" dirty="0">
                <a:latin typeface="Times New Roman"/>
                <a:cs typeface="Times New Roman"/>
              </a:rPr>
              <a:t>conservation </a:t>
            </a:r>
            <a:r>
              <a:rPr lang="en-US" sz="2600" dirty="0">
                <a:latin typeface="Times New Roman"/>
                <a:cs typeface="Times New Roman"/>
              </a:rPr>
              <a:t>education, financial  </a:t>
            </a:r>
            <a:r>
              <a:rPr lang="en-US" sz="2600" spc="-5" dirty="0">
                <a:latin typeface="Times New Roman"/>
                <a:cs typeface="Times New Roman"/>
              </a:rPr>
              <a:t>assistance to </a:t>
            </a:r>
            <a:r>
              <a:rPr lang="en-US" sz="2600" dirty="0">
                <a:latin typeface="Times New Roman"/>
                <a:cs typeface="Times New Roman"/>
              </a:rPr>
              <a:t>land </a:t>
            </a:r>
            <a:r>
              <a:rPr lang="en-US" sz="2600" spc="-5" dirty="0">
                <a:latin typeface="Times New Roman"/>
                <a:cs typeface="Times New Roman"/>
              </a:rPr>
              <a:t>users, </a:t>
            </a:r>
            <a:r>
              <a:rPr lang="en-US" sz="2600" dirty="0">
                <a:latin typeface="Times New Roman"/>
                <a:cs typeface="Times New Roman"/>
              </a:rPr>
              <a:t>and enhance soil and </a:t>
            </a:r>
            <a:r>
              <a:rPr lang="en-US" sz="2600" spc="-5" dirty="0">
                <a:latin typeface="Times New Roman"/>
                <a:cs typeface="Times New Roman"/>
              </a:rPr>
              <a:t>water resources </a:t>
            </a:r>
            <a:r>
              <a:rPr lang="en-US" sz="2600" dirty="0">
                <a:latin typeface="Times New Roman"/>
                <a:cs typeface="Times New Roman"/>
              </a:rPr>
              <a:t>through </a:t>
            </a:r>
            <a:r>
              <a:rPr lang="en-US" sz="2600" spc="-5" dirty="0">
                <a:latin typeface="Times New Roman"/>
                <a:cs typeface="Times New Roman"/>
              </a:rPr>
              <a:t>local  </a:t>
            </a:r>
            <a:r>
              <a:rPr lang="en-US" sz="2600" dirty="0">
                <a:latin typeface="Times New Roman"/>
                <a:cs typeface="Times New Roman"/>
              </a:rPr>
              <a:t>soil and water conservation districts. </a:t>
            </a:r>
            <a:r>
              <a:rPr lang="en-US" sz="2600" i="1" dirty="0">
                <a:latin typeface="Times New Roman"/>
                <a:cs typeface="Times New Roman"/>
              </a:rPr>
              <a:t>See </a:t>
            </a:r>
            <a:r>
              <a:rPr lang="en-US" sz="2600" dirty="0">
                <a:latin typeface="Times New Roman"/>
                <a:cs typeface="Times New Roman"/>
              </a:rPr>
              <a:t>O.C.G.A. §</a:t>
            </a:r>
            <a:r>
              <a:rPr lang="en-US" sz="2600" spc="-125" dirty="0">
                <a:latin typeface="Times New Roman"/>
                <a:cs typeface="Times New Roman"/>
              </a:rPr>
              <a:t> </a:t>
            </a:r>
            <a:r>
              <a:rPr lang="en-US" sz="2600" dirty="0">
                <a:latin typeface="Times New Roman"/>
                <a:cs typeface="Times New Roman"/>
              </a:rPr>
              <a:t>2-6-23</a:t>
            </a:r>
          </a:p>
          <a:p>
            <a:pPr marL="241300" indent="-228600">
              <a:lnSpc>
                <a:spcPts val="3110"/>
              </a:lnSpc>
              <a:spcBef>
                <a:spcPts val="375"/>
              </a:spcBef>
              <a:buFont typeface="Arial"/>
              <a:buChar char="•"/>
              <a:tabLst>
                <a:tab pos="241300" algn="l"/>
              </a:tabLst>
            </a:pPr>
            <a:r>
              <a:rPr lang="en-US" sz="2600" dirty="0">
                <a:latin typeface="Times New Roman"/>
                <a:cs typeface="Times New Roman"/>
              </a:rPr>
              <a:t>The </a:t>
            </a:r>
            <a:r>
              <a:rPr lang="en-US" sz="2600" spc="-5" dirty="0">
                <a:latin typeface="Times New Roman"/>
                <a:cs typeface="Times New Roman"/>
              </a:rPr>
              <a:t>Commission </a:t>
            </a:r>
            <a:r>
              <a:rPr lang="en-US" sz="2600" dirty="0">
                <a:latin typeface="Times New Roman"/>
                <a:cs typeface="Times New Roman"/>
              </a:rPr>
              <a:t>has the </a:t>
            </a:r>
            <a:r>
              <a:rPr lang="en-US" sz="2600" spc="-5" dirty="0">
                <a:latin typeface="Times New Roman"/>
                <a:cs typeface="Times New Roman"/>
              </a:rPr>
              <a:t>responsibility</a:t>
            </a:r>
            <a:r>
              <a:rPr lang="en-US" sz="2600" spc="-15" dirty="0">
                <a:latin typeface="Times New Roman"/>
                <a:cs typeface="Times New Roman"/>
              </a:rPr>
              <a:t> </a:t>
            </a:r>
            <a:r>
              <a:rPr lang="en-US" sz="2600" dirty="0">
                <a:latin typeface="Times New Roman"/>
                <a:cs typeface="Times New Roman"/>
              </a:rPr>
              <a:t>to</a:t>
            </a:r>
          </a:p>
          <a:p>
            <a:pPr marL="698500" marR="161925" lvl="1" indent="-228600">
              <a:lnSpc>
                <a:spcPts val="2110"/>
              </a:lnSpc>
              <a:spcBef>
                <a:spcPts val="505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lang="en-US" sz="2200" spc="-5" dirty="0">
                <a:latin typeface="Times New Roman"/>
                <a:cs typeface="Times New Roman"/>
              </a:rPr>
              <a:t>Provide for </a:t>
            </a:r>
            <a:r>
              <a:rPr lang="en-US" sz="2200" dirty="0">
                <a:latin typeface="Times New Roman"/>
                <a:cs typeface="Times New Roman"/>
              </a:rPr>
              <a:t>the </a:t>
            </a:r>
            <a:r>
              <a:rPr lang="en-US" sz="2200" spc="-5" dirty="0">
                <a:latin typeface="Times New Roman"/>
                <a:cs typeface="Times New Roman"/>
              </a:rPr>
              <a:t>conservation of the soil, </a:t>
            </a:r>
            <a:r>
              <a:rPr lang="en-US" sz="2200" spc="-20" dirty="0">
                <a:latin typeface="Times New Roman"/>
                <a:cs typeface="Times New Roman"/>
              </a:rPr>
              <a:t>water, </a:t>
            </a:r>
            <a:r>
              <a:rPr lang="en-US" sz="2200" spc="-5" dirty="0">
                <a:latin typeface="Times New Roman"/>
                <a:cs typeface="Times New Roman"/>
              </a:rPr>
              <a:t>and all other related natural resources  in </a:t>
            </a:r>
            <a:r>
              <a:rPr lang="en-US" sz="2200" spc="-10" dirty="0">
                <a:latin typeface="Times New Roman"/>
                <a:cs typeface="Times New Roman"/>
              </a:rPr>
              <a:t>Georgia;</a:t>
            </a:r>
            <a:endParaRPr lang="en-US" sz="2200" dirty="0">
              <a:latin typeface="Times New Roman"/>
              <a:cs typeface="Times New Roman"/>
            </a:endParaRPr>
          </a:p>
          <a:p>
            <a:pPr marL="698500" lvl="1" indent="-229235">
              <a:lnSpc>
                <a:spcPts val="2375"/>
              </a:lnSpc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lang="en-US" sz="2200" spc="-5" dirty="0">
                <a:latin typeface="Times New Roman"/>
                <a:cs typeface="Times New Roman"/>
              </a:rPr>
              <a:t>Provide </a:t>
            </a:r>
            <a:r>
              <a:rPr lang="en-US" sz="2200" dirty="0">
                <a:latin typeface="Times New Roman"/>
                <a:cs typeface="Times New Roman"/>
              </a:rPr>
              <a:t>the </a:t>
            </a:r>
            <a:r>
              <a:rPr lang="en-US" sz="2200" spc="-10" dirty="0">
                <a:latin typeface="Times New Roman"/>
                <a:cs typeface="Times New Roman"/>
              </a:rPr>
              <a:t>mechanisms </a:t>
            </a:r>
            <a:r>
              <a:rPr lang="en-US" sz="2200" spc="-5" dirty="0">
                <a:latin typeface="Times New Roman"/>
                <a:cs typeface="Times New Roman"/>
              </a:rPr>
              <a:t>for maintaining the organization of the </a:t>
            </a:r>
            <a:r>
              <a:rPr lang="en-US" sz="2200" dirty="0">
                <a:latin typeface="Times New Roman"/>
                <a:cs typeface="Times New Roman"/>
              </a:rPr>
              <a:t>Soil </a:t>
            </a:r>
            <a:r>
              <a:rPr lang="en-US" sz="2200" spc="-5" dirty="0">
                <a:latin typeface="Times New Roman"/>
                <a:cs typeface="Times New Roman"/>
              </a:rPr>
              <a:t>and</a:t>
            </a:r>
            <a:r>
              <a:rPr lang="en-US" sz="2200" spc="75" dirty="0">
                <a:latin typeface="Times New Roman"/>
                <a:cs typeface="Times New Roman"/>
              </a:rPr>
              <a:t> </a:t>
            </a:r>
            <a:r>
              <a:rPr lang="en-US" sz="2200" spc="-40" dirty="0">
                <a:latin typeface="Times New Roman"/>
                <a:cs typeface="Times New Roman"/>
              </a:rPr>
              <a:t>Water</a:t>
            </a:r>
            <a:endParaRPr lang="en-US" sz="2200" dirty="0">
              <a:latin typeface="Times New Roman"/>
              <a:cs typeface="Times New Roman"/>
            </a:endParaRPr>
          </a:p>
          <a:p>
            <a:pPr marL="698500">
              <a:lnSpc>
                <a:spcPts val="2365"/>
              </a:lnSpc>
            </a:pPr>
            <a:r>
              <a:rPr lang="en-US" sz="2200" spc="-5" dirty="0">
                <a:latin typeface="Times New Roman"/>
                <a:cs typeface="Times New Roman"/>
              </a:rPr>
              <a:t>Conservation Districts of</a:t>
            </a:r>
            <a:r>
              <a:rPr lang="en-US" sz="2200" spc="10" dirty="0">
                <a:latin typeface="Times New Roman"/>
                <a:cs typeface="Times New Roman"/>
              </a:rPr>
              <a:t> </a:t>
            </a:r>
            <a:r>
              <a:rPr lang="en-US" sz="2200" spc="-10" dirty="0">
                <a:latin typeface="Times New Roman"/>
                <a:cs typeface="Times New Roman"/>
              </a:rPr>
              <a:t>Georgia;</a:t>
            </a:r>
            <a:endParaRPr lang="en-US" sz="2200" dirty="0">
              <a:latin typeface="Times New Roman"/>
              <a:cs typeface="Times New Roman"/>
            </a:endParaRPr>
          </a:p>
          <a:p>
            <a:pPr marL="698500" marR="5080" lvl="1" indent="-228600">
              <a:lnSpc>
                <a:spcPct val="80000"/>
              </a:lnSpc>
              <a:spcBef>
                <a:spcPts val="515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lang="en-US" sz="2200" spc="-5" dirty="0">
                <a:latin typeface="Times New Roman"/>
                <a:cs typeface="Times New Roman"/>
              </a:rPr>
              <a:t>Coordinate the programs of </a:t>
            </a:r>
            <a:r>
              <a:rPr lang="en-US" sz="2200" dirty="0">
                <a:latin typeface="Times New Roman"/>
                <a:cs typeface="Times New Roman"/>
              </a:rPr>
              <a:t>the </a:t>
            </a:r>
            <a:r>
              <a:rPr lang="en-US" sz="2200" spc="-5" dirty="0">
                <a:latin typeface="Times New Roman"/>
                <a:cs typeface="Times New Roman"/>
              </a:rPr>
              <a:t>several districts and to formulate programs which will  strengthen the work of conserving our soil, </a:t>
            </a:r>
            <a:r>
              <a:rPr lang="en-US" sz="2200" spc="-20" dirty="0">
                <a:latin typeface="Times New Roman"/>
                <a:cs typeface="Times New Roman"/>
              </a:rPr>
              <a:t>water, </a:t>
            </a:r>
            <a:r>
              <a:rPr lang="en-US" sz="2200" spc="-5" dirty="0">
                <a:latin typeface="Times New Roman"/>
                <a:cs typeface="Times New Roman"/>
              </a:rPr>
              <a:t>and related</a:t>
            </a:r>
            <a:r>
              <a:rPr lang="en-US" sz="2200" spc="85" dirty="0">
                <a:latin typeface="Times New Roman"/>
                <a:cs typeface="Times New Roman"/>
              </a:rPr>
              <a:t> </a:t>
            </a:r>
            <a:r>
              <a:rPr lang="en-US" sz="2200" spc="-5" dirty="0">
                <a:latin typeface="Times New Roman"/>
                <a:cs typeface="Times New Roman"/>
              </a:rPr>
              <a:t>resources</a:t>
            </a:r>
            <a:endParaRPr lang="en-US" sz="2200" dirty="0">
              <a:latin typeface="Times New Roman"/>
              <a:cs typeface="Times New Roman"/>
            </a:endParaRPr>
          </a:p>
          <a:p>
            <a:pPr marL="698500" marR="189865" lvl="1" indent="-228600">
              <a:lnSpc>
                <a:spcPct val="80000"/>
              </a:lnSpc>
              <a:spcBef>
                <a:spcPts val="490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lang="en-US" sz="2200" spc="-5" dirty="0">
                <a:latin typeface="Times New Roman"/>
                <a:cs typeface="Times New Roman"/>
              </a:rPr>
              <a:t>Furnish an exchange of advice and experience between the </a:t>
            </a:r>
            <a:r>
              <a:rPr lang="en-US" sz="2200" dirty="0">
                <a:latin typeface="Times New Roman"/>
                <a:cs typeface="Times New Roman"/>
              </a:rPr>
              <a:t>various </a:t>
            </a:r>
            <a:r>
              <a:rPr lang="en-US" sz="2200" spc="-5" dirty="0">
                <a:latin typeface="Times New Roman"/>
                <a:cs typeface="Times New Roman"/>
              </a:rPr>
              <a:t>districts that will  promote and advance the conservation of vital</a:t>
            </a:r>
            <a:r>
              <a:rPr lang="en-US" sz="2200" spc="25" dirty="0">
                <a:latin typeface="Times New Roman"/>
                <a:cs typeface="Times New Roman"/>
              </a:rPr>
              <a:t> </a:t>
            </a:r>
            <a:r>
              <a:rPr lang="en-US" sz="2200" spc="-5" dirty="0">
                <a:latin typeface="Times New Roman"/>
                <a:cs typeface="Times New Roman"/>
              </a:rPr>
              <a:t>resources.</a:t>
            </a:r>
            <a:endParaRPr lang="en-US" sz="2200" dirty="0">
              <a:latin typeface="Times New Roman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83805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86480" y="626440"/>
            <a:ext cx="602107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Open Records</a:t>
            </a:r>
            <a:r>
              <a:rPr spc="-80" dirty="0"/>
              <a:t> </a:t>
            </a:r>
            <a:r>
              <a:rPr dirty="0"/>
              <a:t>Exemptions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292223"/>
            <a:ext cx="10343515" cy="3512820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241300" marR="414655" indent="-228600">
              <a:lnSpc>
                <a:spcPts val="2810"/>
              </a:lnSpc>
              <a:spcBef>
                <a:spcPts val="455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O.C.G.A. § 50-18-72 provides a </a:t>
            </a:r>
            <a:r>
              <a:rPr sz="2600" spc="-10" dirty="0">
                <a:latin typeface="Times New Roman"/>
                <a:cs typeface="Times New Roman"/>
              </a:rPr>
              <a:t>list </a:t>
            </a:r>
            <a:r>
              <a:rPr sz="2600" dirty="0">
                <a:latin typeface="Times New Roman"/>
                <a:cs typeface="Times New Roman"/>
              </a:rPr>
              <a:t>of </a:t>
            </a:r>
            <a:r>
              <a:rPr sz="2600" spc="-5" dirty="0">
                <a:latin typeface="Times New Roman"/>
                <a:cs typeface="Times New Roman"/>
              </a:rPr>
              <a:t>circumstances </a:t>
            </a:r>
            <a:r>
              <a:rPr sz="2600" dirty="0">
                <a:latin typeface="Times New Roman"/>
                <a:cs typeface="Times New Roman"/>
              </a:rPr>
              <a:t>under which</a:t>
            </a:r>
            <a:r>
              <a:rPr sz="2600" spc="-7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public  disclosure of records is </a:t>
            </a:r>
            <a:r>
              <a:rPr sz="2600" spc="5" dirty="0">
                <a:latin typeface="Times New Roman"/>
                <a:cs typeface="Times New Roman"/>
              </a:rPr>
              <a:t>not </a:t>
            </a:r>
            <a:r>
              <a:rPr sz="2600" dirty="0">
                <a:latin typeface="Times New Roman"/>
                <a:cs typeface="Times New Roman"/>
              </a:rPr>
              <a:t>required. Below are a </a:t>
            </a:r>
            <a:r>
              <a:rPr sz="2600" spc="-5" dirty="0">
                <a:latin typeface="Times New Roman"/>
                <a:cs typeface="Times New Roman"/>
              </a:rPr>
              <a:t>few</a:t>
            </a:r>
            <a:r>
              <a:rPr sz="2600" spc="-9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examples.</a:t>
            </a:r>
            <a:endParaRPr sz="2600">
              <a:latin typeface="Times New Roman"/>
              <a:cs typeface="Times New Roman"/>
            </a:endParaRPr>
          </a:p>
          <a:p>
            <a:pPr marL="698500" lvl="1" indent="-229235">
              <a:lnSpc>
                <a:spcPct val="100000"/>
              </a:lnSpc>
              <a:spcBef>
                <a:spcPts val="200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200" spc="-5" dirty="0">
                <a:latin typeface="Times New Roman"/>
                <a:cs typeface="Times New Roman"/>
              </a:rPr>
              <a:t>When specifically </a:t>
            </a:r>
            <a:r>
              <a:rPr sz="2200" dirty="0">
                <a:latin typeface="Times New Roman"/>
                <a:cs typeface="Times New Roman"/>
              </a:rPr>
              <a:t>required </a:t>
            </a:r>
            <a:r>
              <a:rPr sz="2200" spc="-5" dirty="0">
                <a:latin typeface="Times New Roman"/>
                <a:cs typeface="Times New Roman"/>
              </a:rPr>
              <a:t>to be kept confidential by federal statute or</a:t>
            </a:r>
            <a:r>
              <a:rPr sz="2200" spc="10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regulation;</a:t>
            </a:r>
            <a:endParaRPr sz="2200">
              <a:latin typeface="Times New Roman"/>
              <a:cs typeface="Times New Roman"/>
            </a:endParaRPr>
          </a:p>
          <a:p>
            <a:pPr marL="698500" lvl="1" indent="-229235">
              <a:lnSpc>
                <a:spcPct val="100000"/>
              </a:lnSpc>
              <a:spcBef>
                <a:spcPts val="240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200" spc="-5" dirty="0">
                <a:latin typeface="Times New Roman"/>
                <a:cs typeface="Times New Roman"/>
              </a:rPr>
              <a:t>Medical records and similar files which would be an invasion of</a:t>
            </a:r>
            <a:r>
              <a:rPr sz="2200" spc="5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privacy;</a:t>
            </a:r>
            <a:endParaRPr sz="2200">
              <a:latin typeface="Times New Roman"/>
              <a:cs typeface="Times New Roman"/>
            </a:endParaRPr>
          </a:p>
          <a:p>
            <a:pPr marL="698500" marR="688975" lvl="1" indent="-228600">
              <a:lnSpc>
                <a:spcPts val="2380"/>
              </a:lnSpc>
              <a:spcBef>
                <a:spcPts val="525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200" spc="-5" dirty="0">
                <a:latin typeface="Times New Roman"/>
                <a:cs typeface="Times New Roman"/>
              </a:rPr>
              <a:t>Records of law enforcement, prosecution, or regulatory agencies in any pending  investigation;</a:t>
            </a:r>
            <a:endParaRPr sz="2200">
              <a:latin typeface="Times New Roman"/>
              <a:cs typeface="Times New Roman"/>
            </a:endParaRPr>
          </a:p>
          <a:p>
            <a:pPr marL="698500" lvl="1" indent="-229235">
              <a:lnSpc>
                <a:spcPts val="2510"/>
              </a:lnSpc>
              <a:spcBef>
                <a:spcPts val="200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200" spc="-5" dirty="0">
                <a:latin typeface="Times New Roman"/>
                <a:cs typeface="Times New Roman"/>
              </a:rPr>
              <a:t>Real estate appraisals, engineering or feasibility </a:t>
            </a:r>
            <a:r>
              <a:rPr sz="2200" spc="-10" dirty="0">
                <a:latin typeface="Times New Roman"/>
                <a:cs typeface="Times New Roman"/>
              </a:rPr>
              <a:t>estimate, </a:t>
            </a:r>
            <a:r>
              <a:rPr sz="2200" spc="-5" dirty="0">
                <a:latin typeface="Times New Roman"/>
                <a:cs typeface="Times New Roman"/>
              </a:rPr>
              <a:t>or </a:t>
            </a:r>
            <a:r>
              <a:rPr sz="2200" dirty="0">
                <a:latin typeface="Times New Roman"/>
                <a:cs typeface="Times New Roman"/>
              </a:rPr>
              <a:t>other </a:t>
            </a:r>
            <a:r>
              <a:rPr sz="2200" spc="-5" dirty="0">
                <a:latin typeface="Times New Roman"/>
                <a:cs typeface="Times New Roman"/>
              </a:rPr>
              <a:t>records </a:t>
            </a:r>
            <a:r>
              <a:rPr sz="2200" spc="-10" dirty="0">
                <a:latin typeface="Times New Roman"/>
                <a:cs typeface="Times New Roman"/>
              </a:rPr>
              <a:t>made </a:t>
            </a:r>
            <a:r>
              <a:rPr sz="2200" spc="-5" dirty="0">
                <a:latin typeface="Times New Roman"/>
                <a:cs typeface="Times New Roman"/>
              </a:rPr>
              <a:t>for</a:t>
            </a:r>
            <a:r>
              <a:rPr sz="2200" spc="27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or</a:t>
            </a:r>
            <a:endParaRPr sz="2200">
              <a:latin typeface="Times New Roman"/>
              <a:cs typeface="Times New Roman"/>
            </a:endParaRPr>
          </a:p>
          <a:p>
            <a:pPr marL="698500">
              <a:lnSpc>
                <a:spcPts val="2510"/>
              </a:lnSpc>
            </a:pPr>
            <a:r>
              <a:rPr sz="2200" spc="-5" dirty="0">
                <a:latin typeface="Times New Roman"/>
                <a:cs typeface="Times New Roman"/>
              </a:rPr>
              <a:t>by the state or a local agency relative to the acquisition of</a:t>
            </a:r>
            <a:r>
              <a:rPr sz="2200" spc="4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property;</a:t>
            </a:r>
            <a:endParaRPr sz="2200">
              <a:latin typeface="Times New Roman"/>
              <a:cs typeface="Times New Roman"/>
            </a:endParaRPr>
          </a:p>
          <a:p>
            <a:pPr marL="698500" marR="391160" lvl="1" indent="-228600">
              <a:lnSpc>
                <a:spcPts val="2380"/>
              </a:lnSpc>
              <a:spcBef>
                <a:spcPts val="535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200" spc="-5" dirty="0">
                <a:latin typeface="Times New Roman"/>
                <a:cs typeface="Times New Roman"/>
              </a:rPr>
              <a:t>Records that reveal an </a:t>
            </a:r>
            <a:r>
              <a:rPr sz="2200" spc="-10" dirty="0">
                <a:latin typeface="Times New Roman"/>
                <a:cs typeface="Times New Roman"/>
              </a:rPr>
              <a:t>individual’s social security </a:t>
            </a:r>
            <a:r>
              <a:rPr sz="2200" spc="-20" dirty="0">
                <a:latin typeface="Times New Roman"/>
                <a:cs typeface="Times New Roman"/>
              </a:rPr>
              <a:t>number, </a:t>
            </a:r>
            <a:r>
              <a:rPr sz="2200" spc="-5" dirty="0">
                <a:latin typeface="Times New Roman"/>
                <a:cs typeface="Times New Roman"/>
              </a:rPr>
              <a:t>credit card information,  bank account information,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etc.</a:t>
            </a:r>
            <a:endParaRPr sz="2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8380" y="114680"/>
            <a:ext cx="6096000" cy="118364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2700" marR="5080" indent="281940">
              <a:lnSpc>
                <a:spcPts val="4320"/>
              </a:lnSpc>
              <a:spcBef>
                <a:spcPts val="640"/>
              </a:spcBef>
            </a:pPr>
            <a:r>
              <a:rPr sz="4000" spc="-5" dirty="0"/>
              <a:t>Erosion </a:t>
            </a:r>
            <a:r>
              <a:rPr sz="4000" dirty="0"/>
              <a:t>and </a:t>
            </a:r>
            <a:r>
              <a:rPr sz="4000" spc="-5" dirty="0"/>
              <a:t>Sedimentation  Act Permits </a:t>
            </a:r>
            <a:r>
              <a:rPr sz="4000" spc="-10" dirty="0"/>
              <a:t>O.C.G.A</a:t>
            </a:r>
            <a:r>
              <a:rPr sz="4000" spc="-170" dirty="0"/>
              <a:t> </a:t>
            </a:r>
            <a:r>
              <a:rPr sz="4000" spc="-5" dirty="0"/>
              <a:t>§12-7-7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16939" y="2129154"/>
            <a:ext cx="10302240" cy="3845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3535">
              <a:lnSpc>
                <a:spcPts val="245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400" spc="-5" dirty="0">
                <a:latin typeface="Times New Roman"/>
                <a:cs typeface="Times New Roman"/>
              </a:rPr>
              <a:t>No </a:t>
            </a:r>
            <a:r>
              <a:rPr sz="2400" dirty="0">
                <a:latin typeface="Times New Roman"/>
                <a:cs typeface="Times New Roman"/>
              </a:rPr>
              <a:t>land-disturbing </a:t>
            </a:r>
            <a:r>
              <a:rPr sz="2400" spc="-5" dirty="0">
                <a:latin typeface="Times New Roman"/>
                <a:cs typeface="Times New Roman"/>
              </a:rPr>
              <a:t>activities </a:t>
            </a:r>
            <a:r>
              <a:rPr sz="2400" dirty="0">
                <a:latin typeface="Times New Roman"/>
                <a:cs typeface="Times New Roman"/>
              </a:rPr>
              <a:t>shall be conducted in this state without the</a:t>
            </a:r>
            <a:r>
              <a:rPr sz="2400" spc="-20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operator</a:t>
            </a:r>
            <a:endParaRPr sz="2400">
              <a:latin typeface="Times New Roman"/>
              <a:cs typeface="Times New Roman"/>
            </a:endParaRPr>
          </a:p>
          <a:p>
            <a:pPr marL="355600">
              <a:lnSpc>
                <a:spcPts val="2014"/>
              </a:lnSpc>
            </a:pPr>
            <a:r>
              <a:rPr sz="2400" spc="-5" dirty="0">
                <a:latin typeface="Times New Roman"/>
                <a:cs typeface="Times New Roman"/>
              </a:rPr>
              <a:t>first </a:t>
            </a:r>
            <a:r>
              <a:rPr sz="2400" dirty="0">
                <a:latin typeface="Times New Roman"/>
                <a:cs typeface="Times New Roman"/>
              </a:rPr>
              <a:t>securing a </a:t>
            </a:r>
            <a:r>
              <a:rPr sz="2400" spc="-5" dirty="0">
                <a:latin typeface="Times New Roman"/>
                <a:cs typeface="Times New Roman"/>
              </a:rPr>
              <a:t>permit </a:t>
            </a:r>
            <a:r>
              <a:rPr sz="2400" dirty="0">
                <a:latin typeface="Times New Roman"/>
                <a:cs typeface="Times New Roman"/>
              </a:rPr>
              <a:t>from a local issuing authority or providing notice of</a:t>
            </a:r>
            <a:r>
              <a:rPr sz="2400" spc="-1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intent</a:t>
            </a:r>
            <a:endParaRPr sz="2400">
              <a:latin typeface="Times New Roman"/>
              <a:cs typeface="Times New Roman"/>
            </a:endParaRPr>
          </a:p>
          <a:p>
            <a:pPr marL="355600">
              <a:lnSpc>
                <a:spcPts val="2014"/>
              </a:lnSpc>
            </a:pPr>
            <a:r>
              <a:rPr sz="2400" dirty="0">
                <a:latin typeface="Times New Roman"/>
                <a:cs typeface="Times New Roman"/>
              </a:rPr>
              <a:t>to the division </a:t>
            </a:r>
            <a:r>
              <a:rPr sz="2400" spc="-5" dirty="0">
                <a:latin typeface="Times New Roman"/>
                <a:cs typeface="Times New Roman"/>
              </a:rPr>
              <a:t>as </a:t>
            </a:r>
            <a:r>
              <a:rPr sz="2400" dirty="0">
                <a:latin typeface="Times New Roman"/>
                <a:cs typeface="Times New Roman"/>
              </a:rPr>
              <a:t>required by the Act. </a:t>
            </a:r>
            <a:r>
              <a:rPr sz="2400" spc="-5" dirty="0">
                <a:latin typeface="Times New Roman"/>
                <a:cs typeface="Times New Roman"/>
              </a:rPr>
              <a:t>No permit </a:t>
            </a:r>
            <a:r>
              <a:rPr sz="2400" dirty="0">
                <a:latin typeface="Times New Roman"/>
                <a:cs typeface="Times New Roman"/>
              </a:rPr>
              <a:t>shall be issued unless there </a:t>
            </a:r>
            <a:r>
              <a:rPr sz="2400" spc="-5" dirty="0">
                <a:latin typeface="Times New Roman"/>
                <a:cs typeface="Times New Roman"/>
              </a:rPr>
              <a:t>is</a:t>
            </a:r>
            <a:r>
              <a:rPr sz="2400" spc="-3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</a:t>
            </a:r>
            <a:endParaRPr sz="2400">
              <a:latin typeface="Times New Roman"/>
              <a:cs typeface="Times New Roman"/>
            </a:endParaRPr>
          </a:p>
          <a:p>
            <a:pPr marL="355600" marR="784225">
              <a:lnSpc>
                <a:spcPct val="70000"/>
              </a:lnSpc>
              <a:spcBef>
                <a:spcPts val="430"/>
              </a:spcBef>
            </a:pPr>
            <a:r>
              <a:rPr sz="2400" dirty="0">
                <a:latin typeface="Times New Roman"/>
                <a:cs typeface="Times New Roman"/>
              </a:rPr>
              <a:t>erosion and </a:t>
            </a:r>
            <a:r>
              <a:rPr sz="2400" spc="-5" dirty="0">
                <a:latin typeface="Times New Roman"/>
                <a:cs typeface="Times New Roman"/>
              </a:rPr>
              <a:t>sediment </a:t>
            </a:r>
            <a:r>
              <a:rPr sz="2400" dirty="0">
                <a:latin typeface="Times New Roman"/>
                <a:cs typeface="Times New Roman"/>
              </a:rPr>
              <a:t>control plan approved by the appropriate district </a:t>
            </a:r>
            <a:r>
              <a:rPr sz="2400" spc="-5" dirty="0">
                <a:latin typeface="Times New Roman"/>
                <a:cs typeface="Times New Roman"/>
              </a:rPr>
              <a:t>as</a:t>
            </a:r>
            <a:r>
              <a:rPr sz="2400" spc="-1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  required by </a:t>
            </a:r>
            <a:r>
              <a:rPr sz="2400" spc="-5" dirty="0">
                <a:latin typeface="Times New Roman"/>
                <a:cs typeface="Times New Roman"/>
              </a:rPr>
              <a:t>O.C.G.A</a:t>
            </a:r>
            <a:r>
              <a:rPr sz="2400" spc="-15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§12-7-10.</a:t>
            </a:r>
            <a:endParaRPr sz="2400">
              <a:latin typeface="Times New Roman"/>
              <a:cs typeface="Times New Roman"/>
            </a:endParaRPr>
          </a:p>
          <a:p>
            <a:pPr marL="355600" indent="-343535">
              <a:lnSpc>
                <a:spcPts val="2450"/>
              </a:lnSpc>
              <a:spcBef>
                <a:spcPts val="14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400" dirty="0">
                <a:latin typeface="Times New Roman"/>
                <a:cs typeface="Times New Roman"/>
              </a:rPr>
              <a:t>If a </a:t>
            </a:r>
            <a:r>
              <a:rPr sz="2400" spc="-5" dirty="0">
                <a:latin typeface="Times New Roman"/>
                <a:cs typeface="Times New Roman"/>
              </a:rPr>
              <a:t>permit </a:t>
            </a:r>
            <a:r>
              <a:rPr sz="2400" dirty="0">
                <a:latin typeface="Times New Roman"/>
                <a:cs typeface="Times New Roman"/>
              </a:rPr>
              <a:t>applicant </a:t>
            </a:r>
            <a:r>
              <a:rPr sz="2400" spc="-5" dirty="0">
                <a:latin typeface="Times New Roman"/>
                <a:cs typeface="Times New Roman"/>
              </a:rPr>
              <a:t>has </a:t>
            </a:r>
            <a:r>
              <a:rPr sz="2400" dirty="0">
                <a:latin typeface="Times New Roman"/>
                <a:cs typeface="Times New Roman"/>
              </a:rPr>
              <a:t>had </a:t>
            </a:r>
            <a:r>
              <a:rPr sz="2400" spc="-5" dirty="0">
                <a:latin typeface="Times New Roman"/>
                <a:cs typeface="Times New Roman"/>
              </a:rPr>
              <a:t>two </a:t>
            </a:r>
            <a:r>
              <a:rPr sz="2400" dirty="0">
                <a:latin typeface="Times New Roman"/>
                <a:cs typeface="Times New Roman"/>
              </a:rPr>
              <a:t>or </a:t>
            </a:r>
            <a:r>
              <a:rPr sz="2400" spc="-5" dirty="0">
                <a:latin typeface="Times New Roman"/>
                <a:cs typeface="Times New Roman"/>
              </a:rPr>
              <a:t>more </a:t>
            </a:r>
            <a:r>
              <a:rPr sz="2400" dirty="0">
                <a:latin typeface="Times New Roman"/>
                <a:cs typeface="Times New Roman"/>
              </a:rPr>
              <a:t>violations of previous </a:t>
            </a:r>
            <a:r>
              <a:rPr sz="2400" spc="-5" dirty="0">
                <a:latin typeface="Times New Roman"/>
                <a:cs typeface="Times New Roman"/>
              </a:rPr>
              <a:t>permits </a:t>
            </a:r>
            <a:r>
              <a:rPr sz="2400" dirty="0">
                <a:latin typeface="Times New Roman"/>
                <a:cs typeface="Times New Roman"/>
              </a:rPr>
              <a:t>or</a:t>
            </a:r>
            <a:r>
              <a:rPr sz="2400" spc="-1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endParaRPr sz="2400">
              <a:latin typeface="Times New Roman"/>
              <a:cs typeface="Times New Roman"/>
            </a:endParaRPr>
          </a:p>
          <a:p>
            <a:pPr marL="355600" marR="902335">
              <a:lnSpc>
                <a:spcPct val="70000"/>
              </a:lnSpc>
              <a:spcBef>
                <a:spcPts val="434"/>
              </a:spcBef>
            </a:pPr>
            <a:r>
              <a:rPr sz="2400" spc="-5" dirty="0">
                <a:latin typeface="Times New Roman"/>
                <a:cs typeface="Times New Roman"/>
              </a:rPr>
              <a:t>Act within </a:t>
            </a:r>
            <a:r>
              <a:rPr sz="2400" dirty="0">
                <a:latin typeface="Times New Roman"/>
                <a:cs typeface="Times New Roman"/>
              </a:rPr>
              <a:t>three years prior to the date of </a:t>
            </a:r>
            <a:r>
              <a:rPr sz="2400" spc="-5" dirty="0">
                <a:latin typeface="Times New Roman"/>
                <a:cs typeface="Times New Roman"/>
              </a:rPr>
              <a:t>filing </a:t>
            </a:r>
            <a:r>
              <a:rPr sz="2400" dirty="0">
                <a:latin typeface="Times New Roman"/>
                <a:cs typeface="Times New Roman"/>
              </a:rPr>
              <a:t>the application under  consideration, the local issuing authority </a:t>
            </a:r>
            <a:r>
              <a:rPr sz="2400" spc="-10" dirty="0">
                <a:latin typeface="Times New Roman"/>
                <a:cs typeface="Times New Roman"/>
              </a:rPr>
              <a:t>may </a:t>
            </a:r>
            <a:r>
              <a:rPr sz="2400" dirty="0">
                <a:latin typeface="Times New Roman"/>
                <a:cs typeface="Times New Roman"/>
              </a:rPr>
              <a:t>deny the </a:t>
            </a:r>
            <a:r>
              <a:rPr sz="2400" spc="-5" dirty="0">
                <a:latin typeface="Times New Roman"/>
                <a:cs typeface="Times New Roman"/>
              </a:rPr>
              <a:t>permit</a:t>
            </a:r>
            <a:r>
              <a:rPr sz="2400" spc="-1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application.</a:t>
            </a:r>
            <a:endParaRPr sz="2400">
              <a:latin typeface="Times New Roman"/>
              <a:cs typeface="Times New Roman"/>
            </a:endParaRPr>
          </a:p>
          <a:p>
            <a:pPr marL="355600" indent="-343535">
              <a:lnSpc>
                <a:spcPts val="2450"/>
              </a:lnSpc>
              <a:spcBef>
                <a:spcPts val="13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400" spc="-5" dirty="0">
                <a:latin typeface="Times New Roman"/>
                <a:cs typeface="Times New Roman"/>
              </a:rPr>
              <a:t>Permits </a:t>
            </a:r>
            <a:r>
              <a:rPr sz="2400" dirty="0">
                <a:latin typeface="Times New Roman"/>
                <a:cs typeface="Times New Roman"/>
              </a:rPr>
              <a:t>shall be issued </a:t>
            </a:r>
            <a:r>
              <a:rPr sz="2400" spc="-5" dirty="0">
                <a:latin typeface="Times New Roman"/>
                <a:cs typeface="Times New Roman"/>
              </a:rPr>
              <a:t>or </a:t>
            </a:r>
            <a:r>
              <a:rPr sz="2400" dirty="0">
                <a:latin typeface="Times New Roman"/>
                <a:cs typeface="Times New Roman"/>
              </a:rPr>
              <a:t>denied as soon as practicable after the</a:t>
            </a:r>
            <a:r>
              <a:rPr sz="2400" spc="-1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application</a:t>
            </a:r>
            <a:endParaRPr sz="2400">
              <a:latin typeface="Times New Roman"/>
              <a:cs typeface="Times New Roman"/>
            </a:endParaRPr>
          </a:p>
          <a:p>
            <a:pPr marL="355600" marR="194310">
              <a:lnSpc>
                <a:spcPct val="70000"/>
              </a:lnSpc>
              <a:spcBef>
                <a:spcPts val="434"/>
              </a:spcBef>
            </a:pPr>
            <a:r>
              <a:rPr sz="2400" dirty="0">
                <a:latin typeface="Times New Roman"/>
                <a:cs typeface="Times New Roman"/>
              </a:rPr>
              <a:t>therefor </a:t>
            </a:r>
            <a:r>
              <a:rPr sz="2400" spc="-5" dirty="0">
                <a:latin typeface="Times New Roman"/>
                <a:cs typeface="Times New Roman"/>
              </a:rPr>
              <a:t>has </a:t>
            </a:r>
            <a:r>
              <a:rPr sz="2400" dirty="0">
                <a:latin typeface="Times New Roman"/>
                <a:cs typeface="Times New Roman"/>
              </a:rPr>
              <a:t>been filed with the local issuing </a:t>
            </a:r>
            <a:r>
              <a:rPr sz="2400" spc="-15" dirty="0">
                <a:latin typeface="Times New Roman"/>
                <a:cs typeface="Times New Roman"/>
              </a:rPr>
              <a:t>authority, </a:t>
            </a:r>
            <a:r>
              <a:rPr sz="2400" dirty="0">
                <a:latin typeface="Times New Roman"/>
                <a:cs typeface="Times New Roman"/>
              </a:rPr>
              <a:t>but in any event not</a:t>
            </a:r>
            <a:r>
              <a:rPr sz="2400" spc="-2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later  than 45 days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thereafter.</a:t>
            </a:r>
            <a:endParaRPr sz="2400">
              <a:latin typeface="Times New Roman"/>
              <a:cs typeface="Times New Roman"/>
            </a:endParaRPr>
          </a:p>
          <a:p>
            <a:pPr marL="355600" marR="5080" indent="-343535">
              <a:lnSpc>
                <a:spcPct val="70000"/>
              </a:lnSpc>
              <a:spcBef>
                <a:spcPts val="994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400" dirty="0">
                <a:latin typeface="Times New Roman"/>
                <a:cs typeface="Times New Roman"/>
              </a:rPr>
              <a:t>The local issuing </a:t>
            </a:r>
            <a:r>
              <a:rPr sz="2400" spc="-20" dirty="0">
                <a:latin typeface="Times New Roman"/>
                <a:cs typeface="Times New Roman"/>
              </a:rPr>
              <a:t>authority, </a:t>
            </a:r>
            <a:r>
              <a:rPr sz="2400" dirty="0">
                <a:latin typeface="Times New Roman"/>
                <a:cs typeface="Times New Roman"/>
              </a:rPr>
              <a:t>upon denial of a </a:t>
            </a:r>
            <a:r>
              <a:rPr sz="2400" spc="-5" dirty="0">
                <a:latin typeface="Times New Roman"/>
                <a:cs typeface="Times New Roman"/>
              </a:rPr>
              <a:t>permit, </a:t>
            </a:r>
            <a:r>
              <a:rPr sz="2400" dirty="0">
                <a:latin typeface="Times New Roman"/>
                <a:cs typeface="Times New Roman"/>
              </a:rPr>
              <a:t>shall state its reasons for the  denial, setting </a:t>
            </a:r>
            <a:r>
              <a:rPr sz="2400" spc="-5" dirty="0">
                <a:latin typeface="Times New Roman"/>
                <a:cs typeface="Times New Roman"/>
              </a:rPr>
              <a:t>forth specifically </a:t>
            </a:r>
            <a:r>
              <a:rPr sz="2400" dirty="0">
                <a:latin typeface="Times New Roman"/>
                <a:cs typeface="Times New Roman"/>
              </a:rPr>
              <a:t>wherein such application is </a:t>
            </a:r>
            <a:r>
              <a:rPr sz="2400" spc="-5" dirty="0">
                <a:latin typeface="Times New Roman"/>
                <a:cs typeface="Times New Roman"/>
              </a:rPr>
              <a:t>found </a:t>
            </a:r>
            <a:r>
              <a:rPr sz="2400" dirty="0">
                <a:latin typeface="Times New Roman"/>
                <a:cs typeface="Times New Roman"/>
              </a:rPr>
              <a:t>to be</a:t>
            </a:r>
            <a:r>
              <a:rPr sz="2400" spc="-1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deficient.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60215" y="128036"/>
            <a:ext cx="5669280" cy="124328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Best Management</a:t>
            </a:r>
            <a:r>
              <a:rPr sz="4000" spc="5" dirty="0"/>
              <a:t> </a:t>
            </a:r>
            <a:r>
              <a:rPr sz="4000" spc="-5" dirty="0"/>
              <a:t>Practices</a:t>
            </a:r>
            <a:endParaRPr sz="4000" dirty="0"/>
          </a:p>
        </p:txBody>
      </p:sp>
      <p:sp>
        <p:nvSpPr>
          <p:cNvPr id="3" name="object 3"/>
          <p:cNvSpPr txBox="1"/>
          <p:nvPr/>
        </p:nvSpPr>
        <p:spPr>
          <a:xfrm>
            <a:off x="4317490" y="1526465"/>
            <a:ext cx="3554729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latin typeface="Times New Roman"/>
                <a:cs typeface="Times New Roman"/>
              </a:rPr>
              <a:t>O.C.G.A</a:t>
            </a:r>
            <a:r>
              <a:rPr sz="4000" spc="-260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§12-7-6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16939" y="2316606"/>
            <a:ext cx="10293350" cy="378904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2700" marR="430530">
              <a:lnSpc>
                <a:spcPts val="3020"/>
              </a:lnSpc>
              <a:spcBef>
                <a:spcPts val="480"/>
              </a:spcBef>
            </a:pPr>
            <a:r>
              <a:rPr sz="2800" spc="-5" dirty="0">
                <a:latin typeface="Times New Roman"/>
                <a:cs typeface="Times New Roman"/>
              </a:rPr>
              <a:t>The E &amp; S Act </a:t>
            </a:r>
            <a:r>
              <a:rPr sz="2800" dirty="0">
                <a:latin typeface="Times New Roman"/>
                <a:cs typeface="Times New Roman"/>
              </a:rPr>
              <a:t>provides the </a:t>
            </a:r>
            <a:r>
              <a:rPr sz="2800" spc="-5" dirty="0">
                <a:latin typeface="Times New Roman"/>
                <a:cs typeface="Times New Roman"/>
              </a:rPr>
              <a:t>best </a:t>
            </a:r>
            <a:r>
              <a:rPr sz="2800" spc="-10" dirty="0">
                <a:latin typeface="Times New Roman"/>
                <a:cs typeface="Times New Roman"/>
              </a:rPr>
              <a:t>management </a:t>
            </a:r>
            <a:r>
              <a:rPr sz="2800" spc="-5" dirty="0">
                <a:latin typeface="Times New Roman"/>
                <a:cs typeface="Times New Roman"/>
              </a:rPr>
              <a:t>practices necessary to  prevent and minimize erosion and resultant sedimentation,</a:t>
            </a:r>
            <a:r>
              <a:rPr sz="2800" spc="6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including:</a:t>
            </a:r>
            <a:endParaRPr sz="2800">
              <a:latin typeface="Times New Roman"/>
              <a:cs typeface="Times New Roman"/>
            </a:endParaRPr>
          </a:p>
          <a:p>
            <a:pPr marL="698500" indent="-229235">
              <a:lnSpc>
                <a:spcPts val="2735"/>
              </a:lnSpc>
              <a:spcBef>
                <a:spcPts val="180"/>
              </a:spcBef>
              <a:buFont typeface="Arial"/>
              <a:buChar char="•"/>
              <a:tabLst>
                <a:tab pos="699135" algn="l"/>
              </a:tabLst>
            </a:pPr>
            <a:r>
              <a:rPr sz="2400" dirty="0">
                <a:latin typeface="Times New Roman"/>
                <a:cs typeface="Times New Roman"/>
              </a:rPr>
              <a:t>Stripping of vegetation, regrading, and other </a:t>
            </a:r>
            <a:r>
              <a:rPr sz="2400" spc="-5" dirty="0">
                <a:latin typeface="Times New Roman"/>
                <a:cs typeface="Times New Roman"/>
              </a:rPr>
              <a:t>development activities </a:t>
            </a:r>
            <a:r>
              <a:rPr sz="2400" dirty="0">
                <a:latin typeface="Times New Roman"/>
                <a:cs typeface="Times New Roman"/>
              </a:rPr>
              <a:t>shall</a:t>
            </a:r>
            <a:r>
              <a:rPr sz="2400" spc="-1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</a:t>
            </a:r>
            <a:endParaRPr sz="2400">
              <a:latin typeface="Times New Roman"/>
              <a:cs typeface="Times New Roman"/>
            </a:endParaRPr>
          </a:p>
          <a:p>
            <a:pPr marL="698500">
              <a:lnSpc>
                <a:spcPts val="2735"/>
              </a:lnSpc>
            </a:pPr>
            <a:r>
              <a:rPr sz="2400" dirty="0">
                <a:latin typeface="Times New Roman"/>
                <a:cs typeface="Times New Roman"/>
              </a:rPr>
              <a:t>conducted in such a </a:t>
            </a:r>
            <a:r>
              <a:rPr sz="2400" spc="-5" dirty="0">
                <a:latin typeface="Times New Roman"/>
                <a:cs typeface="Times New Roman"/>
              </a:rPr>
              <a:t>manner so as </a:t>
            </a:r>
            <a:r>
              <a:rPr sz="2400" dirty="0">
                <a:latin typeface="Times New Roman"/>
                <a:cs typeface="Times New Roman"/>
              </a:rPr>
              <a:t>to </a:t>
            </a:r>
            <a:r>
              <a:rPr sz="2400" spc="-5" dirty="0">
                <a:latin typeface="Times New Roman"/>
                <a:cs typeface="Times New Roman"/>
              </a:rPr>
              <a:t>minimize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erosion;</a:t>
            </a:r>
            <a:endParaRPr sz="2400">
              <a:latin typeface="Times New Roman"/>
              <a:cs typeface="Times New Roman"/>
            </a:endParaRPr>
          </a:p>
          <a:p>
            <a:pPr marL="698500" indent="-229235">
              <a:lnSpc>
                <a:spcPct val="100000"/>
              </a:lnSpc>
              <a:spcBef>
                <a:spcPts val="215"/>
              </a:spcBef>
              <a:buFont typeface="Arial"/>
              <a:buChar char="•"/>
              <a:tabLst>
                <a:tab pos="699135" algn="l"/>
              </a:tabLst>
            </a:pPr>
            <a:r>
              <a:rPr sz="2400" dirty="0">
                <a:latin typeface="Times New Roman"/>
                <a:cs typeface="Times New Roman"/>
              </a:rPr>
              <a:t>Keeping cut and fill operations to a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minimum;</a:t>
            </a:r>
            <a:endParaRPr sz="2400">
              <a:latin typeface="Times New Roman"/>
              <a:cs typeface="Times New Roman"/>
            </a:endParaRPr>
          </a:p>
          <a:p>
            <a:pPr marL="698500" indent="-229235">
              <a:lnSpc>
                <a:spcPts val="2740"/>
              </a:lnSpc>
              <a:spcBef>
                <a:spcPts val="204"/>
              </a:spcBef>
              <a:buFont typeface="Arial"/>
              <a:buChar char="•"/>
              <a:tabLst>
                <a:tab pos="699135" algn="l"/>
              </a:tabLst>
            </a:pPr>
            <a:r>
              <a:rPr sz="2400" spc="-5" dirty="0">
                <a:latin typeface="Times New Roman"/>
                <a:cs typeface="Times New Roman"/>
              </a:rPr>
              <a:t>Conforming development </a:t>
            </a:r>
            <a:r>
              <a:rPr sz="2400" dirty="0">
                <a:latin typeface="Times New Roman"/>
                <a:cs typeface="Times New Roman"/>
              </a:rPr>
              <a:t>plans to topography and soil type, so as to create</a:t>
            </a:r>
            <a:r>
              <a:rPr sz="2400" spc="-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endParaRPr sz="2400">
              <a:latin typeface="Times New Roman"/>
              <a:cs typeface="Times New Roman"/>
            </a:endParaRPr>
          </a:p>
          <a:p>
            <a:pPr marL="698500">
              <a:lnSpc>
                <a:spcPts val="2740"/>
              </a:lnSpc>
            </a:pPr>
            <a:r>
              <a:rPr sz="2400" spc="-5" dirty="0">
                <a:latin typeface="Times New Roman"/>
                <a:cs typeface="Times New Roman"/>
              </a:rPr>
              <a:t>lowest practicable </a:t>
            </a:r>
            <a:r>
              <a:rPr sz="2400" dirty="0">
                <a:latin typeface="Times New Roman"/>
                <a:cs typeface="Times New Roman"/>
              </a:rPr>
              <a:t>erosion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potential;</a:t>
            </a:r>
            <a:endParaRPr sz="2400">
              <a:latin typeface="Times New Roman"/>
              <a:cs typeface="Times New Roman"/>
            </a:endParaRPr>
          </a:p>
          <a:p>
            <a:pPr marL="698500" marR="959485" indent="-228600">
              <a:lnSpc>
                <a:spcPts val="2590"/>
              </a:lnSpc>
              <a:spcBef>
                <a:spcPts val="540"/>
              </a:spcBef>
              <a:buFont typeface="Arial"/>
              <a:buChar char="•"/>
              <a:tabLst>
                <a:tab pos="699135" algn="l"/>
              </a:tabLst>
            </a:pPr>
            <a:r>
              <a:rPr sz="2400" dirty="0">
                <a:latin typeface="Times New Roman"/>
                <a:cs typeface="Times New Roman"/>
              </a:rPr>
              <a:t>Retaining, protecting, and </a:t>
            </a:r>
            <a:r>
              <a:rPr sz="2400" spc="-5" dirty="0">
                <a:latin typeface="Times New Roman"/>
                <a:cs typeface="Times New Roman"/>
              </a:rPr>
              <a:t>supplementing </a:t>
            </a:r>
            <a:r>
              <a:rPr sz="2400" dirty="0">
                <a:latin typeface="Times New Roman"/>
                <a:cs typeface="Times New Roman"/>
              </a:rPr>
              <a:t>natural vegetation,</a:t>
            </a:r>
            <a:r>
              <a:rPr sz="2400" spc="-1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whenever  feasible, during land disturbing</a:t>
            </a:r>
            <a:r>
              <a:rPr sz="2400" spc="-9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activities;</a:t>
            </a:r>
            <a:endParaRPr sz="2400">
              <a:latin typeface="Times New Roman"/>
              <a:cs typeface="Times New Roman"/>
            </a:endParaRPr>
          </a:p>
          <a:p>
            <a:pPr marL="698500" indent="-229235">
              <a:lnSpc>
                <a:spcPct val="100000"/>
              </a:lnSpc>
              <a:spcBef>
                <a:spcPts val="180"/>
              </a:spcBef>
              <a:buFont typeface="Arial"/>
              <a:buChar char="•"/>
              <a:tabLst>
                <a:tab pos="699135" algn="l"/>
              </a:tabLst>
            </a:pPr>
            <a:r>
              <a:rPr sz="2400" spc="-5" dirty="0">
                <a:latin typeface="Times New Roman"/>
                <a:cs typeface="Times New Roman"/>
              </a:rPr>
              <a:t>Minimizing </a:t>
            </a:r>
            <a:r>
              <a:rPr sz="2400" dirty="0">
                <a:latin typeface="Times New Roman"/>
                <a:cs typeface="Times New Roman"/>
              </a:rPr>
              <a:t>the duration the disturbed area is </a:t>
            </a:r>
            <a:r>
              <a:rPr sz="2400" spc="-5" dirty="0">
                <a:latin typeface="Times New Roman"/>
                <a:cs typeface="Times New Roman"/>
              </a:rPr>
              <a:t>exposed </a:t>
            </a:r>
            <a:r>
              <a:rPr sz="2400" dirty="0">
                <a:latin typeface="Times New Roman"/>
                <a:cs typeface="Times New Roman"/>
              </a:rPr>
              <a:t>to erosive</a:t>
            </a:r>
            <a:r>
              <a:rPr sz="2400" spc="-1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elements;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13201" y="114680"/>
            <a:ext cx="516445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Local </a:t>
            </a:r>
            <a:r>
              <a:rPr sz="4000" dirty="0"/>
              <a:t>Issuing</a:t>
            </a:r>
            <a:r>
              <a:rPr sz="4000" spc="-245" dirty="0"/>
              <a:t> </a:t>
            </a:r>
            <a:r>
              <a:rPr sz="4000" spc="-5" dirty="0"/>
              <a:t>Authorities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16939" y="663016"/>
            <a:ext cx="10266680" cy="52197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413760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latin typeface="Times New Roman"/>
                <a:cs typeface="Times New Roman"/>
              </a:rPr>
              <a:t>O.C.G.A</a:t>
            </a:r>
            <a:r>
              <a:rPr sz="4000" spc="-200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§12-7-8</a:t>
            </a:r>
            <a:endParaRPr sz="4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4400">
              <a:latin typeface="Times New Roman"/>
              <a:cs typeface="Times New Roman"/>
            </a:endParaRPr>
          </a:p>
          <a:p>
            <a:pPr marL="355600" marR="5080" indent="-343535">
              <a:lnSpc>
                <a:spcPct val="80000"/>
              </a:lnSpc>
              <a:spcBef>
                <a:spcPts val="316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5" dirty="0">
                <a:latin typeface="Times New Roman"/>
                <a:cs typeface="Times New Roman"/>
              </a:rPr>
              <a:t>If a county or municipality has enacted ordinances which </a:t>
            </a:r>
            <a:r>
              <a:rPr sz="2800" spc="-10" dirty="0">
                <a:latin typeface="Times New Roman"/>
                <a:cs typeface="Times New Roman"/>
              </a:rPr>
              <a:t>meet </a:t>
            </a:r>
            <a:r>
              <a:rPr sz="2800" spc="-5" dirty="0">
                <a:latin typeface="Times New Roman"/>
                <a:cs typeface="Times New Roman"/>
              </a:rPr>
              <a:t>or  exceed the standards, requirements, and </a:t>
            </a:r>
            <a:r>
              <a:rPr sz="2800" dirty="0">
                <a:latin typeface="Times New Roman"/>
                <a:cs typeface="Times New Roman"/>
              </a:rPr>
              <a:t>provisions </a:t>
            </a:r>
            <a:r>
              <a:rPr sz="2800" spc="-5" dirty="0">
                <a:latin typeface="Times New Roman"/>
                <a:cs typeface="Times New Roman"/>
              </a:rPr>
              <a:t>of the Act and the  state general permit, and if a county or municipality documents that it  employs or contracts with qualified personnel to </a:t>
            </a:r>
            <a:r>
              <a:rPr sz="2800" spc="-10" dirty="0">
                <a:latin typeface="Times New Roman"/>
                <a:cs typeface="Times New Roman"/>
              </a:rPr>
              <a:t>implement </a:t>
            </a:r>
            <a:r>
              <a:rPr sz="2800" spc="-5" dirty="0">
                <a:latin typeface="Times New Roman"/>
                <a:cs typeface="Times New Roman"/>
              </a:rPr>
              <a:t>enacted  ordinances,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director shall certify such county or municipality as a  local issuing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authority.</a:t>
            </a:r>
            <a:endParaRPr sz="2800">
              <a:latin typeface="Times New Roman"/>
              <a:cs typeface="Times New Roman"/>
            </a:endParaRPr>
          </a:p>
          <a:p>
            <a:pPr marL="355600" marR="358140" indent="-343535">
              <a:lnSpc>
                <a:spcPct val="80000"/>
              </a:lnSpc>
              <a:spcBef>
                <a:spcPts val="994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5" dirty="0">
                <a:latin typeface="Times New Roman"/>
                <a:cs typeface="Times New Roman"/>
              </a:rPr>
              <a:t>Local </a:t>
            </a:r>
            <a:r>
              <a:rPr sz="2800" dirty="0">
                <a:latin typeface="Times New Roman"/>
                <a:cs typeface="Times New Roman"/>
              </a:rPr>
              <a:t>issuing authorities </a:t>
            </a:r>
            <a:r>
              <a:rPr sz="2800" spc="-5" dirty="0">
                <a:latin typeface="Times New Roman"/>
                <a:cs typeface="Times New Roman"/>
              </a:rPr>
              <a:t>shall </a:t>
            </a:r>
            <a:r>
              <a:rPr sz="2800" dirty="0">
                <a:latin typeface="Times New Roman"/>
                <a:cs typeface="Times New Roman"/>
              </a:rPr>
              <a:t>regulate both </a:t>
            </a:r>
            <a:r>
              <a:rPr sz="2800" spc="-5" dirty="0">
                <a:latin typeface="Times New Roman"/>
                <a:cs typeface="Times New Roman"/>
              </a:rPr>
              <a:t>primary and</a:t>
            </a:r>
            <a:r>
              <a:rPr sz="2800" spc="-1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secondary  permittees as defined in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state general permit. A local issuing  authority must </a:t>
            </a:r>
            <a:r>
              <a:rPr sz="2800" spc="-30" dirty="0">
                <a:latin typeface="Times New Roman"/>
                <a:cs typeface="Times New Roman"/>
              </a:rPr>
              <a:t>review, </a:t>
            </a:r>
            <a:r>
              <a:rPr sz="2800" spc="-5" dirty="0">
                <a:latin typeface="Times New Roman"/>
                <a:cs typeface="Times New Roman"/>
              </a:rPr>
              <a:t>revise, or </a:t>
            </a:r>
            <a:r>
              <a:rPr sz="2800" spc="-10" dirty="0">
                <a:latin typeface="Times New Roman"/>
                <a:cs typeface="Times New Roman"/>
              </a:rPr>
              <a:t>amend </a:t>
            </a:r>
            <a:r>
              <a:rPr sz="2800" spc="-5" dirty="0">
                <a:latin typeface="Times New Roman"/>
                <a:cs typeface="Times New Roman"/>
              </a:rPr>
              <a:t>its ordinances within 12  months of amendments to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15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Act.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84270" y="324688"/>
            <a:ext cx="482155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Enforcement</a:t>
            </a:r>
            <a:r>
              <a:rPr spc="-100" dirty="0"/>
              <a:t> </a:t>
            </a:r>
            <a:r>
              <a:rPr dirty="0"/>
              <a:t>Options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646305"/>
            <a:ext cx="8719820" cy="5280660"/>
          </a:xfrm>
          <a:prstGeom prst="rect">
            <a:avLst/>
          </a:prstGeom>
        </p:spPr>
        <p:txBody>
          <a:bodyPr vert="horz" wrap="square" lIns="0" tIns="295275" rIns="0" bIns="0" rtlCol="0">
            <a:spAutoFit/>
          </a:bodyPr>
          <a:lstStyle/>
          <a:p>
            <a:pPr marL="3096895">
              <a:lnSpc>
                <a:spcPct val="100000"/>
              </a:lnSpc>
              <a:spcBef>
                <a:spcPts val="2325"/>
              </a:spcBef>
            </a:pPr>
            <a:r>
              <a:rPr sz="4400" dirty="0">
                <a:latin typeface="Times New Roman"/>
                <a:cs typeface="Times New Roman"/>
              </a:rPr>
              <a:t>O.C.G.A</a:t>
            </a:r>
            <a:r>
              <a:rPr sz="4400" spc="-27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§12-7-12</a:t>
            </a:r>
            <a:endParaRPr sz="44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132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600" dirty="0">
                <a:latin typeface="Times New Roman"/>
                <a:cs typeface="Times New Roman"/>
              </a:rPr>
              <a:t>Notice of</a:t>
            </a:r>
            <a:r>
              <a:rPr sz="2600" spc="-85" dirty="0">
                <a:latin typeface="Times New Roman"/>
                <a:cs typeface="Times New Roman"/>
              </a:rPr>
              <a:t> </a:t>
            </a:r>
            <a:r>
              <a:rPr sz="2600" spc="-20" dirty="0">
                <a:latin typeface="Times New Roman"/>
                <a:cs typeface="Times New Roman"/>
              </a:rPr>
              <a:t>Violation</a:t>
            </a:r>
            <a:endParaRPr sz="26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39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600" dirty="0">
                <a:latin typeface="Times New Roman"/>
                <a:cs typeface="Times New Roman"/>
              </a:rPr>
              <a:t>Issuance of a Stop </a:t>
            </a:r>
            <a:r>
              <a:rPr sz="2600" spc="-50" dirty="0">
                <a:latin typeface="Times New Roman"/>
                <a:cs typeface="Times New Roman"/>
              </a:rPr>
              <a:t>Work</a:t>
            </a:r>
            <a:r>
              <a:rPr sz="2600" spc="-13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Order</a:t>
            </a:r>
            <a:endParaRPr sz="26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3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600" dirty="0">
                <a:latin typeface="Times New Roman"/>
                <a:cs typeface="Times New Roman"/>
              </a:rPr>
              <a:t>Suspension of a Land Disturbance</a:t>
            </a:r>
            <a:r>
              <a:rPr sz="2600" spc="-9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Permit</a:t>
            </a:r>
            <a:endParaRPr sz="26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3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600" dirty="0">
                <a:latin typeface="Times New Roman"/>
                <a:cs typeface="Times New Roman"/>
              </a:rPr>
              <a:t>Denial of future Land Disturbance </a:t>
            </a:r>
            <a:r>
              <a:rPr sz="2600" spc="-5" dirty="0">
                <a:latin typeface="Times New Roman"/>
                <a:cs typeface="Times New Roman"/>
              </a:rPr>
              <a:t>Permit</a:t>
            </a:r>
            <a:r>
              <a:rPr sz="2600" spc="-26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Applications</a:t>
            </a:r>
            <a:endParaRPr sz="26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39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600" spc="-5" dirty="0">
                <a:latin typeface="Times New Roman"/>
                <a:cs typeface="Times New Roman"/>
              </a:rPr>
              <a:t>Imposition </a:t>
            </a:r>
            <a:r>
              <a:rPr sz="2600" dirty="0">
                <a:latin typeface="Times New Roman"/>
                <a:cs typeface="Times New Roman"/>
              </a:rPr>
              <a:t>of Civil</a:t>
            </a:r>
            <a:r>
              <a:rPr sz="2600" spc="-5" dirty="0">
                <a:latin typeface="Times New Roman"/>
                <a:cs typeface="Times New Roman"/>
              </a:rPr>
              <a:t> Penalties</a:t>
            </a:r>
            <a:endParaRPr sz="2600">
              <a:latin typeface="Times New Roman"/>
              <a:cs typeface="Times New Roman"/>
            </a:endParaRPr>
          </a:p>
          <a:p>
            <a:pPr marL="355600" indent="-343535">
              <a:lnSpc>
                <a:spcPts val="3110"/>
              </a:lnSpc>
              <a:spcBef>
                <a:spcPts val="3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600" spc="-5" dirty="0">
                <a:latin typeface="Times New Roman"/>
                <a:cs typeface="Times New Roman"/>
              </a:rPr>
              <a:t>Forfeiture </a:t>
            </a:r>
            <a:r>
              <a:rPr sz="2600" dirty="0">
                <a:latin typeface="Times New Roman"/>
                <a:cs typeface="Times New Roman"/>
              </a:rPr>
              <a:t>of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bonding</a:t>
            </a:r>
            <a:endParaRPr sz="2600">
              <a:latin typeface="Times New Roman"/>
              <a:cs typeface="Times New Roman"/>
            </a:endParaRPr>
          </a:p>
          <a:p>
            <a:pPr marL="698500" lvl="1" indent="-229235">
              <a:lnSpc>
                <a:spcPts val="2630"/>
              </a:lnSpc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200" spc="-5" dirty="0">
                <a:latin typeface="Times New Roman"/>
                <a:cs typeface="Times New Roman"/>
              </a:rPr>
              <a:t>The LIA </a:t>
            </a:r>
            <a:r>
              <a:rPr sz="2200" spc="-10" dirty="0">
                <a:latin typeface="Times New Roman"/>
                <a:cs typeface="Times New Roman"/>
              </a:rPr>
              <a:t>may </a:t>
            </a:r>
            <a:r>
              <a:rPr sz="2200" spc="-5" dirty="0">
                <a:latin typeface="Times New Roman"/>
                <a:cs typeface="Times New Roman"/>
              </a:rPr>
              <a:t>require </a:t>
            </a:r>
            <a:r>
              <a:rPr sz="2200" dirty="0">
                <a:latin typeface="Times New Roman"/>
                <a:cs typeface="Times New Roman"/>
              </a:rPr>
              <a:t>the </a:t>
            </a:r>
            <a:r>
              <a:rPr sz="2200" spc="-5" dirty="0">
                <a:latin typeface="Times New Roman"/>
                <a:cs typeface="Times New Roman"/>
              </a:rPr>
              <a:t>permit applicant to post a </a:t>
            </a:r>
            <a:r>
              <a:rPr sz="2200" dirty="0">
                <a:latin typeface="Times New Roman"/>
                <a:cs typeface="Times New Roman"/>
              </a:rPr>
              <a:t>bond </a:t>
            </a:r>
            <a:r>
              <a:rPr sz="2200" spc="-5" dirty="0">
                <a:latin typeface="Times New Roman"/>
                <a:cs typeface="Times New Roman"/>
              </a:rPr>
              <a:t>in </a:t>
            </a:r>
            <a:r>
              <a:rPr sz="2200" dirty="0">
                <a:latin typeface="Times New Roman"/>
                <a:cs typeface="Times New Roman"/>
              </a:rPr>
              <a:t>the </a:t>
            </a:r>
            <a:r>
              <a:rPr sz="2200" spc="-5" dirty="0">
                <a:latin typeface="Times New Roman"/>
                <a:cs typeface="Times New Roman"/>
              </a:rPr>
              <a:t>form</a:t>
            </a:r>
            <a:r>
              <a:rPr sz="2200" spc="2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of:</a:t>
            </a:r>
            <a:endParaRPr sz="220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spcBef>
                <a:spcPts val="65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sz="1900" spc="-5" dirty="0">
                <a:latin typeface="Times New Roman"/>
                <a:cs typeface="Times New Roman"/>
              </a:rPr>
              <a:t>Government</a:t>
            </a:r>
            <a:r>
              <a:rPr sz="1900" spc="2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security</a:t>
            </a:r>
            <a:endParaRPr sz="190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spcBef>
                <a:spcPts val="45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sz="1900" spc="-5" dirty="0">
                <a:latin typeface="Times New Roman"/>
                <a:cs typeface="Times New Roman"/>
              </a:rPr>
              <a:t>Cash</a:t>
            </a:r>
            <a:endParaRPr sz="190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spcBef>
                <a:spcPts val="35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sz="1900" spc="-5" dirty="0">
                <a:latin typeface="Times New Roman"/>
                <a:cs typeface="Times New Roman"/>
              </a:rPr>
              <a:t>Irrevocable letter of</a:t>
            </a:r>
            <a:r>
              <a:rPr sz="1900" spc="-1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credit</a:t>
            </a:r>
            <a:endParaRPr sz="190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spcBef>
                <a:spcPts val="50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sz="1900" spc="-10" dirty="0">
                <a:latin typeface="Times New Roman"/>
                <a:cs typeface="Times New Roman"/>
              </a:rPr>
              <a:t>Combination </a:t>
            </a:r>
            <a:r>
              <a:rPr sz="1900" spc="-5" dirty="0">
                <a:latin typeface="Times New Roman"/>
                <a:cs typeface="Times New Roman"/>
              </a:rPr>
              <a:t>of</a:t>
            </a:r>
            <a:r>
              <a:rPr sz="1900" spc="25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thereof.</a:t>
            </a:r>
            <a:endParaRPr sz="19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69029" y="0"/>
            <a:ext cx="4852670" cy="118364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2700" marR="5080" indent="1136650">
              <a:lnSpc>
                <a:spcPts val="4320"/>
              </a:lnSpc>
              <a:spcBef>
                <a:spcPts val="640"/>
              </a:spcBef>
            </a:pPr>
            <a:r>
              <a:rPr sz="4000" spc="-5" dirty="0"/>
              <a:t>Oversight of  Local </a:t>
            </a:r>
            <a:r>
              <a:rPr sz="4000" dirty="0"/>
              <a:t>Issuing</a:t>
            </a:r>
            <a:r>
              <a:rPr sz="4000" spc="-245" dirty="0"/>
              <a:t> </a:t>
            </a:r>
            <a:r>
              <a:rPr sz="4000" spc="-5" dirty="0"/>
              <a:t>Authority</a:t>
            </a:r>
            <a:endParaRPr sz="4000" dirty="0"/>
          </a:p>
        </p:txBody>
      </p:sp>
      <p:sp>
        <p:nvSpPr>
          <p:cNvPr id="3" name="object 3"/>
          <p:cNvSpPr txBox="1"/>
          <p:nvPr/>
        </p:nvSpPr>
        <p:spPr>
          <a:xfrm>
            <a:off x="916939" y="938022"/>
            <a:ext cx="10179685" cy="496430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413760">
              <a:lnSpc>
                <a:spcPct val="100000"/>
              </a:lnSpc>
              <a:spcBef>
                <a:spcPts val="95"/>
              </a:spcBef>
            </a:pPr>
            <a:endParaRPr lang="en-US" sz="4000" spc="-5" dirty="0">
              <a:latin typeface="Times New Roman"/>
              <a:cs typeface="Times New Roman"/>
            </a:endParaRPr>
          </a:p>
          <a:p>
            <a:pPr marL="3413760">
              <a:lnSpc>
                <a:spcPct val="100000"/>
              </a:lnSpc>
              <a:spcBef>
                <a:spcPts val="95"/>
              </a:spcBef>
            </a:pPr>
            <a:r>
              <a:rPr sz="4000" spc="-5" dirty="0">
                <a:latin typeface="Times New Roman"/>
                <a:cs typeface="Times New Roman"/>
              </a:rPr>
              <a:t>O.C.G.A</a:t>
            </a:r>
            <a:r>
              <a:rPr sz="4000" spc="-204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§12-7-8</a:t>
            </a:r>
          </a:p>
          <a:p>
            <a:pPr marL="469265" marR="217170" indent="-457200" algn="just">
              <a:lnSpc>
                <a:spcPts val="2690"/>
              </a:lnSpc>
              <a:buFont typeface="Arial" panose="020B0604020202020204" pitchFamily="34" charset="0"/>
              <a:buChar char="•"/>
              <a:tabLst>
                <a:tab pos="356235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districts or the commission </a:t>
            </a:r>
            <a:r>
              <a:rPr sz="2800" dirty="0">
                <a:latin typeface="Times New Roman"/>
                <a:cs typeface="Times New Roman"/>
              </a:rPr>
              <a:t>or both </a:t>
            </a:r>
            <a:r>
              <a:rPr sz="2800" spc="-5" dirty="0">
                <a:latin typeface="Times New Roman"/>
                <a:cs typeface="Times New Roman"/>
              </a:rPr>
              <a:t>shall review </a:t>
            </a:r>
            <a:r>
              <a:rPr sz="2800" dirty="0">
                <a:latin typeface="Times New Roman"/>
                <a:cs typeface="Times New Roman"/>
              </a:rPr>
              <a:t>semi-annually  the </a:t>
            </a:r>
            <a:r>
              <a:rPr sz="2800" spc="-5" dirty="0">
                <a:latin typeface="Times New Roman"/>
                <a:cs typeface="Times New Roman"/>
              </a:rPr>
              <a:t>actions of jurisdictions and entities which have </a:t>
            </a:r>
            <a:r>
              <a:rPr sz="2800" spc="-10" dirty="0">
                <a:latin typeface="Times New Roman"/>
                <a:cs typeface="Times New Roman"/>
              </a:rPr>
              <a:t>been </a:t>
            </a:r>
            <a:r>
              <a:rPr sz="2800" spc="-5" dirty="0">
                <a:latin typeface="Times New Roman"/>
                <a:cs typeface="Times New Roman"/>
              </a:rPr>
              <a:t>certified as  local </a:t>
            </a:r>
            <a:r>
              <a:rPr sz="2800" dirty="0">
                <a:latin typeface="Times New Roman"/>
                <a:cs typeface="Times New Roman"/>
              </a:rPr>
              <a:t>issuing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authorities.</a:t>
            </a:r>
          </a:p>
          <a:p>
            <a:pPr marL="355600" marR="5080" indent="-343535" algn="just">
              <a:lnSpc>
                <a:spcPct val="80000"/>
              </a:lnSpc>
              <a:spcBef>
                <a:spcPts val="1015"/>
              </a:spcBef>
              <a:buFont typeface="Arial"/>
              <a:buChar char="•"/>
              <a:tabLst>
                <a:tab pos="356235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districts or commission </a:t>
            </a:r>
            <a:r>
              <a:rPr sz="2800" dirty="0">
                <a:latin typeface="Times New Roman"/>
                <a:cs typeface="Times New Roman"/>
              </a:rPr>
              <a:t>or both </a:t>
            </a:r>
            <a:r>
              <a:rPr sz="2800" spc="-10" dirty="0">
                <a:latin typeface="Times New Roman"/>
                <a:cs typeface="Times New Roman"/>
              </a:rPr>
              <a:t>may </a:t>
            </a:r>
            <a:r>
              <a:rPr sz="2800" dirty="0">
                <a:latin typeface="Times New Roman"/>
                <a:cs typeface="Times New Roman"/>
              </a:rPr>
              <a:t>provide </a:t>
            </a:r>
            <a:r>
              <a:rPr sz="2800" spc="-5" dirty="0">
                <a:latin typeface="Times New Roman"/>
                <a:cs typeface="Times New Roman"/>
              </a:rPr>
              <a:t>technical assistance  to </a:t>
            </a:r>
            <a:r>
              <a:rPr sz="2800" spc="-10" dirty="0">
                <a:latin typeface="Times New Roman"/>
                <a:cs typeface="Times New Roman"/>
              </a:rPr>
              <a:t>any </a:t>
            </a:r>
            <a:r>
              <a:rPr sz="2800" spc="-5" dirty="0">
                <a:latin typeface="Times New Roman"/>
                <a:cs typeface="Times New Roman"/>
              </a:rPr>
              <a:t>jurisdiction or entity </a:t>
            </a:r>
            <a:r>
              <a:rPr sz="2800" dirty="0">
                <a:latin typeface="Times New Roman"/>
                <a:cs typeface="Times New Roman"/>
              </a:rPr>
              <a:t>for the purpose </a:t>
            </a:r>
            <a:r>
              <a:rPr sz="2800" spc="-5" dirty="0">
                <a:latin typeface="Times New Roman"/>
                <a:cs typeface="Times New Roman"/>
              </a:rPr>
              <a:t>of improving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</a:t>
            </a:r>
          </a:p>
          <a:p>
            <a:pPr marL="355600" marR="1860550" algn="just">
              <a:lnSpc>
                <a:spcPct val="80000"/>
              </a:lnSpc>
            </a:pPr>
            <a:r>
              <a:rPr sz="2800" spc="-5" dirty="0">
                <a:latin typeface="Times New Roman"/>
                <a:cs typeface="Times New Roman"/>
              </a:rPr>
              <a:t>effectiveness of the </a:t>
            </a:r>
            <a:r>
              <a:rPr sz="2800" spc="-15" dirty="0">
                <a:latin typeface="Times New Roman"/>
                <a:cs typeface="Times New Roman"/>
              </a:rPr>
              <a:t>jurisdiction’s </a:t>
            </a:r>
            <a:r>
              <a:rPr sz="2800" spc="-5" dirty="0">
                <a:latin typeface="Times New Roman"/>
                <a:cs typeface="Times New Roman"/>
              </a:rPr>
              <a:t>or </a:t>
            </a:r>
            <a:r>
              <a:rPr sz="2800" spc="-20" dirty="0">
                <a:latin typeface="Times New Roman"/>
                <a:cs typeface="Times New Roman"/>
              </a:rPr>
              <a:t>entity’s </a:t>
            </a:r>
            <a:r>
              <a:rPr sz="2800" dirty="0">
                <a:latin typeface="Times New Roman"/>
                <a:cs typeface="Times New Roman"/>
              </a:rPr>
              <a:t>erosion </a:t>
            </a:r>
            <a:r>
              <a:rPr sz="2800" spc="-5" dirty="0">
                <a:latin typeface="Times New Roman"/>
                <a:cs typeface="Times New Roman"/>
              </a:rPr>
              <a:t>and  sedimentation control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program.</a:t>
            </a:r>
            <a:endParaRPr sz="2800" dirty="0">
              <a:latin typeface="Times New Roman"/>
              <a:cs typeface="Times New Roman"/>
            </a:endParaRPr>
          </a:p>
          <a:p>
            <a:pPr marL="355600" marR="172720" indent="-343535">
              <a:lnSpc>
                <a:spcPct val="80000"/>
              </a:lnSpc>
              <a:spcBef>
                <a:spcPts val="100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districts or the commission </a:t>
            </a:r>
            <a:r>
              <a:rPr sz="2800" dirty="0">
                <a:latin typeface="Times New Roman"/>
                <a:cs typeface="Times New Roman"/>
              </a:rPr>
              <a:t>shall notify the division </a:t>
            </a:r>
            <a:r>
              <a:rPr sz="2800" spc="-5" dirty="0">
                <a:latin typeface="Times New Roman"/>
                <a:cs typeface="Times New Roman"/>
              </a:rPr>
              <a:t>and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request  investigation by the division if any deficient or </a:t>
            </a:r>
            <a:r>
              <a:rPr sz="2800" spc="-10" dirty="0">
                <a:latin typeface="Times New Roman"/>
                <a:cs typeface="Times New Roman"/>
              </a:rPr>
              <a:t>ineffective </a:t>
            </a:r>
            <a:r>
              <a:rPr sz="2800" spc="-5" dirty="0">
                <a:latin typeface="Times New Roman"/>
                <a:cs typeface="Times New Roman"/>
              </a:rPr>
              <a:t>local  </a:t>
            </a:r>
            <a:r>
              <a:rPr sz="2800" dirty="0">
                <a:latin typeface="Times New Roman"/>
                <a:cs typeface="Times New Roman"/>
              </a:rPr>
              <a:t>program </a:t>
            </a:r>
            <a:r>
              <a:rPr sz="2800" spc="-5" dirty="0">
                <a:latin typeface="Times New Roman"/>
                <a:cs typeface="Times New Roman"/>
              </a:rPr>
              <a:t>is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found.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97985" y="114680"/>
            <a:ext cx="4791710" cy="118364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048385" marR="5080" indent="-1036319">
              <a:lnSpc>
                <a:spcPts val="4320"/>
              </a:lnSpc>
              <a:spcBef>
                <a:spcPts val="640"/>
              </a:spcBef>
            </a:pPr>
            <a:r>
              <a:rPr sz="4000" spc="-5" dirty="0"/>
              <a:t>Education and</a:t>
            </a:r>
            <a:r>
              <a:rPr sz="4000" spc="-130" dirty="0"/>
              <a:t> </a:t>
            </a:r>
            <a:r>
              <a:rPr sz="4000" spc="-20" dirty="0"/>
              <a:t>Training  </a:t>
            </a:r>
            <a:r>
              <a:rPr sz="4000" spc="-5" dirty="0"/>
              <a:t>Requirements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16939" y="1212342"/>
            <a:ext cx="10287635" cy="41141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287395">
              <a:lnSpc>
                <a:spcPct val="100000"/>
              </a:lnSpc>
              <a:spcBef>
                <a:spcPts val="95"/>
              </a:spcBef>
            </a:pPr>
            <a:r>
              <a:rPr sz="4000" spc="-5" dirty="0">
                <a:latin typeface="Times New Roman"/>
                <a:cs typeface="Times New Roman"/>
              </a:rPr>
              <a:t>O.C.G.A</a:t>
            </a:r>
            <a:r>
              <a:rPr sz="4000" spc="-204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§12-7-19</a:t>
            </a:r>
            <a:endParaRPr sz="4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700">
              <a:latin typeface="Times New Roman"/>
              <a:cs typeface="Times New Roman"/>
            </a:endParaRPr>
          </a:p>
          <a:p>
            <a:pPr marL="355600" marR="46990" indent="-343535" algn="just">
              <a:lnSpc>
                <a:spcPts val="3020"/>
              </a:lnSpc>
              <a:buFont typeface="Arial"/>
              <a:buChar char="•"/>
              <a:tabLst>
                <a:tab pos="356235" algn="l"/>
              </a:tabLst>
            </a:pPr>
            <a:r>
              <a:rPr sz="2800" spc="-5" dirty="0">
                <a:latin typeface="Times New Roman"/>
                <a:cs typeface="Times New Roman"/>
              </a:rPr>
              <a:t>A certification </a:t>
            </a:r>
            <a:r>
              <a:rPr sz="2800" dirty="0">
                <a:latin typeface="Times New Roman"/>
                <a:cs typeface="Times New Roman"/>
              </a:rPr>
              <a:t>provided </a:t>
            </a:r>
            <a:r>
              <a:rPr sz="2800" spc="-5" dirty="0">
                <a:latin typeface="Times New Roman"/>
                <a:cs typeface="Times New Roman"/>
              </a:rPr>
              <a:t>by achieving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requirements established</a:t>
            </a:r>
            <a:r>
              <a:rPr sz="2800" spc="-18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by 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commission expires three years after its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issuance.</a:t>
            </a:r>
            <a:endParaRPr sz="2800">
              <a:latin typeface="Times New Roman"/>
              <a:cs typeface="Times New Roman"/>
            </a:endParaRPr>
          </a:p>
          <a:p>
            <a:pPr marL="355600" marR="5080" indent="-343535" algn="just">
              <a:lnSpc>
                <a:spcPts val="3020"/>
              </a:lnSpc>
              <a:spcBef>
                <a:spcPts val="1005"/>
              </a:spcBef>
              <a:buFont typeface="Arial"/>
              <a:buChar char="•"/>
              <a:tabLst>
                <a:tab pos="356235" algn="l"/>
              </a:tabLst>
            </a:pPr>
            <a:r>
              <a:rPr sz="2800" spc="-5" dirty="0">
                <a:latin typeface="Times New Roman"/>
                <a:cs typeface="Times New Roman"/>
              </a:rPr>
              <a:t>A certified </a:t>
            </a:r>
            <a:r>
              <a:rPr sz="2800" dirty="0">
                <a:latin typeface="Times New Roman"/>
                <a:cs typeface="Times New Roman"/>
              </a:rPr>
              <a:t>individual </a:t>
            </a:r>
            <a:r>
              <a:rPr sz="2800" spc="-5" dirty="0">
                <a:latin typeface="Times New Roman"/>
                <a:cs typeface="Times New Roman"/>
              </a:rPr>
              <a:t>is required to attend and participate at least four  </a:t>
            </a:r>
            <a:r>
              <a:rPr sz="2800" dirty="0">
                <a:latin typeface="Times New Roman"/>
                <a:cs typeface="Times New Roman"/>
              </a:rPr>
              <a:t>hours </a:t>
            </a:r>
            <a:r>
              <a:rPr sz="2800" spc="-5" dirty="0">
                <a:latin typeface="Times New Roman"/>
                <a:cs typeface="Times New Roman"/>
              </a:rPr>
              <a:t>of approved continuing education courses, as established by the  commission, every three years.</a:t>
            </a:r>
            <a:endParaRPr sz="2800">
              <a:latin typeface="Times New Roman"/>
              <a:cs typeface="Times New Roman"/>
            </a:endParaRPr>
          </a:p>
          <a:p>
            <a:pPr marL="355600" marR="95250" indent="-343535" algn="just">
              <a:lnSpc>
                <a:spcPts val="3020"/>
              </a:lnSpc>
              <a:spcBef>
                <a:spcPts val="1010"/>
              </a:spcBef>
              <a:buFont typeface="Arial"/>
              <a:buChar char="•"/>
              <a:tabLst>
                <a:tab pos="356235" algn="l"/>
              </a:tabLst>
            </a:pPr>
            <a:r>
              <a:rPr sz="2800" spc="-5" dirty="0">
                <a:latin typeface="Times New Roman"/>
                <a:cs typeface="Times New Roman"/>
              </a:rPr>
              <a:t>A certification </a:t>
            </a:r>
            <a:r>
              <a:rPr sz="2800" spc="-10" dirty="0">
                <a:latin typeface="Times New Roman"/>
                <a:cs typeface="Times New Roman"/>
              </a:rPr>
              <a:t>may </a:t>
            </a:r>
            <a:r>
              <a:rPr sz="2800" spc="-5" dirty="0">
                <a:latin typeface="Times New Roman"/>
                <a:cs typeface="Times New Roman"/>
              </a:rPr>
              <a:t>be extended or renewed </a:t>
            </a:r>
            <a:r>
              <a:rPr sz="2800" dirty="0">
                <a:latin typeface="Times New Roman"/>
                <a:cs typeface="Times New Roman"/>
              </a:rPr>
              <a:t>by </a:t>
            </a:r>
            <a:r>
              <a:rPr sz="2800" spc="-10" dirty="0">
                <a:latin typeface="Times New Roman"/>
                <a:cs typeface="Times New Roman"/>
              </a:rPr>
              <a:t>meeting </a:t>
            </a:r>
            <a:r>
              <a:rPr sz="2800" spc="-5" dirty="0">
                <a:latin typeface="Times New Roman"/>
                <a:cs typeface="Times New Roman"/>
              </a:rPr>
              <a:t>requirements  established by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commission.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97985" y="0"/>
            <a:ext cx="4791710" cy="118364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986155" marR="5080" indent="-974090">
              <a:lnSpc>
                <a:spcPts val="4320"/>
              </a:lnSpc>
              <a:spcBef>
                <a:spcPts val="640"/>
              </a:spcBef>
            </a:pPr>
            <a:r>
              <a:rPr sz="4000" spc="-5" dirty="0"/>
              <a:t>Education and</a:t>
            </a:r>
            <a:r>
              <a:rPr sz="4000" spc="-130" dirty="0"/>
              <a:t> </a:t>
            </a:r>
            <a:r>
              <a:rPr sz="4000" spc="-20" dirty="0"/>
              <a:t>Training  </a:t>
            </a:r>
            <a:r>
              <a:rPr sz="4000" spc="-5" dirty="0"/>
              <a:t>Requirements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16939" y="938022"/>
            <a:ext cx="10305415" cy="563936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287395">
              <a:lnSpc>
                <a:spcPct val="100000"/>
              </a:lnSpc>
              <a:spcBef>
                <a:spcPts val="95"/>
              </a:spcBef>
            </a:pPr>
            <a:endParaRPr lang="en-US" sz="4000" spc="-5" dirty="0">
              <a:latin typeface="Times New Roman"/>
              <a:cs typeface="Times New Roman"/>
            </a:endParaRPr>
          </a:p>
          <a:p>
            <a:pPr marL="3287395">
              <a:lnSpc>
                <a:spcPct val="100000"/>
              </a:lnSpc>
              <a:spcBef>
                <a:spcPts val="95"/>
              </a:spcBef>
            </a:pPr>
            <a:r>
              <a:rPr sz="4000" spc="-5" dirty="0">
                <a:latin typeface="Times New Roman"/>
                <a:cs typeface="Times New Roman"/>
              </a:rPr>
              <a:t>O.C.G.A</a:t>
            </a:r>
            <a:r>
              <a:rPr sz="4000" spc="-204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§12-7-19</a:t>
            </a: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5250" dirty="0">
              <a:latin typeface="Times New Roman"/>
              <a:cs typeface="Times New Roman"/>
            </a:endParaRPr>
          </a:p>
          <a:p>
            <a:pPr marL="355600" marR="5080" indent="-343535">
              <a:lnSpc>
                <a:spcPct val="80000"/>
              </a:lnSpc>
              <a:spcBef>
                <a:spcPts val="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5" dirty="0">
                <a:latin typeface="Times New Roman"/>
                <a:cs typeface="Times New Roman"/>
              </a:rPr>
              <a:t>Persons </a:t>
            </a:r>
            <a:r>
              <a:rPr sz="2800" dirty="0">
                <a:latin typeface="Times New Roman"/>
                <a:cs typeface="Times New Roman"/>
              </a:rPr>
              <a:t>involved </a:t>
            </a:r>
            <a:r>
              <a:rPr sz="2800" spc="-5" dirty="0">
                <a:latin typeface="Times New Roman"/>
                <a:cs typeface="Times New Roman"/>
              </a:rPr>
              <a:t>in land development design, </a:t>
            </a:r>
            <a:r>
              <a:rPr sz="2800" spc="-30" dirty="0">
                <a:latin typeface="Times New Roman"/>
                <a:cs typeface="Times New Roman"/>
              </a:rPr>
              <a:t>review, </a:t>
            </a:r>
            <a:r>
              <a:rPr sz="2800" spc="-5" dirty="0">
                <a:latin typeface="Times New Roman"/>
                <a:cs typeface="Times New Roman"/>
              </a:rPr>
              <a:t>permitting,  construction, monitoring, or inspection or </a:t>
            </a:r>
            <a:r>
              <a:rPr sz="2800" spc="-10" dirty="0">
                <a:latin typeface="Times New Roman"/>
                <a:cs typeface="Times New Roman"/>
              </a:rPr>
              <a:t>any </a:t>
            </a:r>
            <a:r>
              <a:rPr sz="2800" dirty="0">
                <a:latin typeface="Times New Roman"/>
                <a:cs typeface="Times New Roman"/>
              </a:rPr>
              <a:t>land-disturbing </a:t>
            </a:r>
            <a:r>
              <a:rPr sz="2800" spc="-5" dirty="0">
                <a:latin typeface="Times New Roman"/>
                <a:cs typeface="Times New Roman"/>
              </a:rPr>
              <a:t>activity  </a:t>
            </a:r>
            <a:r>
              <a:rPr sz="2800" spc="-10" dirty="0">
                <a:latin typeface="Times New Roman"/>
                <a:cs typeface="Times New Roman"/>
              </a:rPr>
              <a:t>must meet </a:t>
            </a:r>
            <a:r>
              <a:rPr sz="2800" spc="-5" dirty="0">
                <a:latin typeface="Times New Roman"/>
                <a:cs typeface="Times New Roman"/>
              </a:rPr>
              <a:t>the education and </a:t>
            </a:r>
            <a:r>
              <a:rPr sz="2800" dirty="0">
                <a:latin typeface="Times New Roman"/>
                <a:cs typeface="Times New Roman"/>
              </a:rPr>
              <a:t>training </a:t>
            </a:r>
            <a:r>
              <a:rPr sz="2800" spc="-5" dirty="0">
                <a:latin typeface="Times New Roman"/>
                <a:cs typeface="Times New Roman"/>
              </a:rPr>
              <a:t>certification requirements,  depending on their involvement with the process, as developed by the  commission and in consultation with </a:t>
            </a:r>
            <a:r>
              <a:rPr sz="2800" dirty="0">
                <a:latin typeface="Times New Roman"/>
                <a:cs typeface="Times New Roman"/>
              </a:rPr>
              <a:t>the division </a:t>
            </a:r>
            <a:r>
              <a:rPr sz="2800" spc="-5" dirty="0">
                <a:latin typeface="Times New Roman"/>
                <a:cs typeface="Times New Roman"/>
              </a:rPr>
              <a:t>and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Stakeholder  Advisory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Board.</a:t>
            </a:r>
            <a:endParaRPr sz="2800" dirty="0">
              <a:latin typeface="Times New Roman"/>
              <a:cs typeface="Times New Roman"/>
            </a:endParaRPr>
          </a:p>
          <a:p>
            <a:pPr marL="355600" marR="146685" indent="-343535" algn="just">
              <a:lnSpc>
                <a:spcPct val="80000"/>
              </a:lnSpc>
              <a:spcBef>
                <a:spcPts val="994"/>
              </a:spcBef>
              <a:buFont typeface="Arial"/>
              <a:buChar char="•"/>
              <a:tabLst>
                <a:tab pos="356235" algn="l"/>
              </a:tabLst>
            </a:pPr>
            <a:r>
              <a:rPr sz="2800" spc="-5" dirty="0">
                <a:latin typeface="Times New Roman"/>
                <a:cs typeface="Times New Roman"/>
              </a:rPr>
              <a:t>Any entity acting as either a </a:t>
            </a:r>
            <a:r>
              <a:rPr sz="2800" spc="-25" dirty="0">
                <a:latin typeface="Times New Roman"/>
                <a:cs typeface="Times New Roman"/>
              </a:rPr>
              <a:t>primary, </a:t>
            </a:r>
            <a:r>
              <a:rPr sz="2800" spc="-20" dirty="0">
                <a:latin typeface="Times New Roman"/>
                <a:cs typeface="Times New Roman"/>
              </a:rPr>
              <a:t>secondary, </a:t>
            </a:r>
            <a:r>
              <a:rPr sz="2800" spc="-5" dirty="0">
                <a:latin typeface="Times New Roman"/>
                <a:cs typeface="Times New Roman"/>
              </a:rPr>
              <a:t>or tertiary permittee  must have at least one person in </a:t>
            </a:r>
            <a:r>
              <a:rPr sz="2800" spc="-15" dirty="0">
                <a:latin typeface="Times New Roman"/>
                <a:cs typeface="Times New Roman"/>
              </a:rPr>
              <a:t>charge </a:t>
            </a:r>
            <a:r>
              <a:rPr sz="2800" spc="-5" dirty="0">
                <a:latin typeface="Times New Roman"/>
                <a:cs typeface="Times New Roman"/>
              </a:rPr>
              <a:t>of erosion and sedimentation  activities on behalf of the entity who </a:t>
            </a:r>
            <a:r>
              <a:rPr sz="2800" spc="-10" dirty="0">
                <a:latin typeface="Times New Roman"/>
                <a:cs typeface="Times New Roman"/>
              </a:rPr>
              <a:t>meets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education or training  requirements on site when </a:t>
            </a:r>
            <a:r>
              <a:rPr sz="2800" dirty="0">
                <a:latin typeface="Times New Roman"/>
                <a:cs typeface="Times New Roman"/>
              </a:rPr>
              <a:t>land-disturbing </a:t>
            </a:r>
            <a:r>
              <a:rPr sz="2800" spc="-5" dirty="0">
                <a:latin typeface="Times New Roman"/>
                <a:cs typeface="Times New Roman"/>
              </a:rPr>
              <a:t>activities </a:t>
            </a:r>
            <a:r>
              <a:rPr sz="2800" spc="-10" dirty="0">
                <a:latin typeface="Times New Roman"/>
                <a:cs typeface="Times New Roman"/>
              </a:rPr>
              <a:t>are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conducted.</a:t>
            </a:r>
            <a:endParaRPr sz="2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CC91C-EC1E-F907-238B-FE5927105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5A7378-E016-24DF-3AB8-87DA5234BE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Mitch Attaway</a:t>
            </a:r>
          </a:p>
          <a:p>
            <a:pPr lvl="1"/>
            <a:r>
              <a:rPr lang="en-US" dirty="0"/>
              <a:t>Director</a:t>
            </a:r>
          </a:p>
          <a:p>
            <a:pPr lvl="1"/>
            <a:r>
              <a:rPr lang="en-US" dirty="0">
                <a:hlinkClick r:id="rId2"/>
              </a:rPr>
              <a:t>Mitch.Attaway@gaswcc.ga.gov</a:t>
            </a:r>
            <a:r>
              <a:rPr lang="en-US" dirty="0"/>
              <a:t>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Robert Amos</a:t>
            </a:r>
          </a:p>
          <a:p>
            <a:pPr lvl="1"/>
            <a:r>
              <a:rPr lang="en-US" dirty="0"/>
              <a:t>Deputy Director</a:t>
            </a:r>
          </a:p>
          <a:p>
            <a:pPr lvl="1"/>
            <a:r>
              <a:rPr lang="en-US" dirty="0">
                <a:hlinkClick r:id="rId3"/>
              </a:rPr>
              <a:t>Robert.amos@gaswcc.ga.gov</a:t>
            </a:r>
            <a:r>
              <a:rPr lang="en-US" dirty="0"/>
              <a:t>  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163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51161-2BA0-06BD-D465-19E9D70529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pc="-10" dirty="0"/>
              <a:t>Georgia </a:t>
            </a:r>
            <a:r>
              <a:rPr lang="en-US" dirty="0"/>
              <a:t>Soil and </a:t>
            </a:r>
            <a:r>
              <a:rPr lang="en-US" spc="-70" dirty="0"/>
              <a:t>Water  </a:t>
            </a:r>
            <a:r>
              <a:rPr lang="en-US" dirty="0"/>
              <a:t>Conservation</a:t>
            </a:r>
            <a:r>
              <a:rPr lang="en-US" spc="-75" dirty="0"/>
              <a:t> </a:t>
            </a:r>
            <a:r>
              <a:rPr lang="en-US" dirty="0"/>
              <a:t>Commission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71DC88-B6CD-C26D-6E85-84843D928F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41300" indent="-228600">
              <a:lnSpc>
                <a:spcPct val="100000"/>
              </a:lnSpc>
              <a:spcBef>
                <a:spcPts val="370"/>
              </a:spcBef>
              <a:buFont typeface="Arial"/>
              <a:buChar char="•"/>
              <a:tabLst>
                <a:tab pos="241300" algn="l"/>
              </a:tabLst>
            </a:pPr>
            <a:r>
              <a:rPr lang="en-US" sz="2800" spc="-5" dirty="0">
                <a:latin typeface="Times New Roman"/>
                <a:cs typeface="Times New Roman"/>
              </a:rPr>
              <a:t>The Commission </a:t>
            </a:r>
            <a:r>
              <a:rPr lang="en-US" sz="2800" dirty="0">
                <a:latin typeface="Times New Roman"/>
                <a:cs typeface="Times New Roman"/>
              </a:rPr>
              <a:t>provides resources </a:t>
            </a:r>
            <a:r>
              <a:rPr lang="en-US" sz="2800" spc="-5" dirty="0">
                <a:latin typeface="Times New Roman"/>
                <a:cs typeface="Times New Roman"/>
              </a:rPr>
              <a:t>and programs</a:t>
            </a:r>
            <a:r>
              <a:rPr lang="en-US" sz="2800" spc="10" dirty="0">
                <a:latin typeface="Times New Roman"/>
                <a:cs typeface="Times New Roman"/>
              </a:rPr>
              <a:t> </a:t>
            </a:r>
            <a:r>
              <a:rPr lang="en-US" sz="2800" spc="-5" dirty="0">
                <a:latin typeface="Times New Roman"/>
                <a:cs typeface="Times New Roman"/>
              </a:rPr>
              <a:t>to</a:t>
            </a:r>
            <a:endParaRPr lang="en-US" sz="2800" dirty="0">
              <a:latin typeface="Times New Roman"/>
              <a:cs typeface="Times New Roman"/>
            </a:endParaRPr>
          </a:p>
          <a:p>
            <a:pPr marL="698500" lvl="1" indent="-229235">
              <a:lnSpc>
                <a:spcPct val="100000"/>
              </a:lnSpc>
              <a:spcBef>
                <a:spcPts val="235"/>
              </a:spcBef>
              <a:buFont typeface="Arial"/>
              <a:buChar char="•"/>
              <a:tabLst>
                <a:tab pos="699135" algn="l"/>
              </a:tabLst>
            </a:pPr>
            <a:r>
              <a:rPr lang="en-US" sz="2400" dirty="0">
                <a:latin typeface="Times New Roman"/>
                <a:cs typeface="Times New Roman"/>
              </a:rPr>
              <a:t>Urban </a:t>
            </a:r>
            <a:r>
              <a:rPr lang="en-US" sz="2400" spc="-45" dirty="0">
                <a:latin typeface="Times New Roman"/>
                <a:cs typeface="Times New Roman"/>
              </a:rPr>
              <a:t>Water </a:t>
            </a:r>
            <a:r>
              <a:rPr lang="en-US" sz="2400" dirty="0">
                <a:latin typeface="Times New Roman"/>
                <a:cs typeface="Times New Roman"/>
              </a:rPr>
              <a:t>Resource</a:t>
            </a:r>
            <a:r>
              <a:rPr lang="en-US" sz="2400" spc="-2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Program</a:t>
            </a:r>
          </a:p>
          <a:p>
            <a:pPr marL="1155700" lvl="2" indent="-229235">
              <a:lnSpc>
                <a:spcPct val="100000"/>
              </a:lnSpc>
              <a:spcBef>
                <a:spcPts val="270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lang="en-US" sz="2000" spc="-5" dirty="0">
                <a:latin typeface="Times New Roman"/>
                <a:cs typeface="Times New Roman"/>
              </a:rPr>
              <a:t>Certification</a:t>
            </a:r>
            <a:r>
              <a:rPr lang="en-US" sz="2000" spc="-45" dirty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Program</a:t>
            </a:r>
          </a:p>
          <a:p>
            <a:pPr marL="2070100" lvl="3" indent="-229235">
              <a:lnSpc>
                <a:spcPct val="100000"/>
              </a:lnSpc>
              <a:spcBef>
                <a:spcPts val="295"/>
              </a:spcBef>
              <a:buFont typeface="Arial"/>
              <a:buChar char="•"/>
              <a:tabLst>
                <a:tab pos="2070100" algn="l"/>
                <a:tab pos="2070735" algn="l"/>
              </a:tabLst>
            </a:pPr>
            <a:r>
              <a:rPr lang="en-US" sz="1800" dirty="0">
                <a:latin typeface="Times New Roman"/>
                <a:cs typeface="Times New Roman"/>
              </a:rPr>
              <a:t>Course design and development with Stakeholder Advisory</a:t>
            </a:r>
            <a:r>
              <a:rPr lang="en-US" sz="1800" spc="-165" dirty="0">
                <a:latin typeface="Times New Roman"/>
                <a:cs typeface="Times New Roman"/>
              </a:rPr>
              <a:t> </a:t>
            </a:r>
            <a:r>
              <a:rPr lang="en-US" sz="1800" dirty="0">
                <a:latin typeface="Times New Roman"/>
                <a:cs typeface="Times New Roman"/>
              </a:rPr>
              <a:t>Board</a:t>
            </a:r>
          </a:p>
          <a:p>
            <a:pPr marL="2070100" lvl="3" indent="-229235">
              <a:lnSpc>
                <a:spcPct val="100000"/>
              </a:lnSpc>
              <a:spcBef>
                <a:spcPts val="290"/>
              </a:spcBef>
              <a:buFont typeface="Arial"/>
              <a:buChar char="•"/>
              <a:tabLst>
                <a:tab pos="2070100" algn="l"/>
                <a:tab pos="2070735" algn="l"/>
              </a:tabLst>
            </a:pPr>
            <a:r>
              <a:rPr lang="en-US" sz="1800" spc="-5" dirty="0">
                <a:latin typeface="Times New Roman"/>
                <a:cs typeface="Times New Roman"/>
              </a:rPr>
              <a:t>Administration </a:t>
            </a:r>
            <a:r>
              <a:rPr lang="en-US" sz="1800" dirty="0">
                <a:latin typeface="Times New Roman"/>
                <a:cs typeface="Times New Roman"/>
              </a:rPr>
              <a:t>of certification</a:t>
            </a:r>
            <a:r>
              <a:rPr lang="en-US" sz="1800" spc="-50" dirty="0">
                <a:latin typeface="Times New Roman"/>
                <a:cs typeface="Times New Roman"/>
              </a:rPr>
              <a:t> </a:t>
            </a:r>
            <a:r>
              <a:rPr lang="en-US" sz="1800" dirty="0">
                <a:latin typeface="Times New Roman"/>
                <a:cs typeface="Times New Roman"/>
              </a:rPr>
              <a:t>program</a:t>
            </a:r>
          </a:p>
          <a:p>
            <a:pPr marL="2070100" lvl="3" indent="-229235">
              <a:lnSpc>
                <a:spcPct val="100000"/>
              </a:lnSpc>
              <a:spcBef>
                <a:spcPts val="275"/>
              </a:spcBef>
              <a:buFont typeface="Arial"/>
              <a:buChar char="•"/>
              <a:tabLst>
                <a:tab pos="2070100" algn="l"/>
                <a:tab pos="2070735" algn="l"/>
              </a:tabLst>
            </a:pPr>
            <a:r>
              <a:rPr lang="en-US" sz="1800" spc="-10" dirty="0">
                <a:latin typeface="Times New Roman"/>
                <a:cs typeface="Times New Roman"/>
              </a:rPr>
              <a:t>Offer </a:t>
            </a:r>
            <a:r>
              <a:rPr lang="en-US" sz="1800" dirty="0">
                <a:latin typeface="Times New Roman"/>
                <a:cs typeface="Times New Roman"/>
              </a:rPr>
              <a:t>training opportunities around the</a:t>
            </a:r>
            <a:r>
              <a:rPr lang="en-US" sz="1800" spc="-40" dirty="0">
                <a:latin typeface="Times New Roman"/>
                <a:cs typeface="Times New Roman"/>
              </a:rPr>
              <a:t> </a:t>
            </a:r>
            <a:r>
              <a:rPr lang="en-US" sz="1800" dirty="0">
                <a:latin typeface="Times New Roman"/>
                <a:cs typeface="Times New Roman"/>
              </a:rPr>
              <a:t>State</a:t>
            </a:r>
          </a:p>
          <a:p>
            <a:pPr marL="698500" lvl="1" indent="-229235">
              <a:lnSpc>
                <a:spcPct val="100000"/>
              </a:lnSpc>
              <a:spcBef>
                <a:spcPts val="195"/>
              </a:spcBef>
              <a:buFont typeface="Arial"/>
              <a:buChar char="•"/>
              <a:tabLst>
                <a:tab pos="699135" algn="l"/>
              </a:tabLst>
            </a:pPr>
            <a:r>
              <a:rPr lang="en-US" sz="2400" spc="-20" dirty="0">
                <a:latin typeface="Times New Roman"/>
                <a:cs typeface="Times New Roman"/>
              </a:rPr>
              <a:t>Technical</a:t>
            </a:r>
            <a:r>
              <a:rPr lang="en-US" sz="2400" spc="-45" dirty="0">
                <a:latin typeface="Times New Roman"/>
                <a:cs typeface="Times New Roman"/>
              </a:rPr>
              <a:t> </a:t>
            </a:r>
            <a:r>
              <a:rPr lang="en-US" sz="2400" spc="-5" dirty="0">
                <a:latin typeface="Times New Roman"/>
                <a:cs typeface="Times New Roman"/>
              </a:rPr>
              <a:t>Programs</a:t>
            </a:r>
            <a:endParaRPr lang="en-US" sz="2400" dirty="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spcBef>
                <a:spcPts val="280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lang="en-US" sz="2000" dirty="0">
                <a:latin typeface="Times New Roman"/>
                <a:cs typeface="Times New Roman"/>
              </a:rPr>
              <a:t>Publication of Design and Field</a:t>
            </a:r>
            <a:r>
              <a:rPr lang="en-US" sz="2000" spc="-130" dirty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Manuals</a:t>
            </a:r>
          </a:p>
          <a:p>
            <a:pPr marL="1155700" lvl="2" indent="-229235">
              <a:lnSpc>
                <a:spcPct val="100000"/>
              </a:lnSpc>
              <a:spcBef>
                <a:spcPts val="254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lang="en-US" sz="2000" dirty="0">
                <a:latin typeface="Times New Roman"/>
                <a:cs typeface="Times New Roman"/>
              </a:rPr>
              <a:t>Development and </a:t>
            </a:r>
            <a:r>
              <a:rPr lang="en-US" sz="2000" spc="-5" dirty="0">
                <a:latin typeface="Times New Roman"/>
                <a:cs typeface="Times New Roman"/>
              </a:rPr>
              <a:t>implementation </a:t>
            </a:r>
            <a:r>
              <a:rPr lang="en-US" sz="2000" dirty="0">
                <a:latin typeface="Times New Roman"/>
                <a:cs typeface="Times New Roman"/>
              </a:rPr>
              <a:t>of Plan Review</a:t>
            </a:r>
            <a:r>
              <a:rPr lang="en-US" sz="2000" spc="-85" dirty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Checklists</a:t>
            </a:r>
          </a:p>
          <a:p>
            <a:pPr marL="1155700" marR="5080" lvl="2" indent="-228600">
              <a:lnSpc>
                <a:spcPts val="2160"/>
              </a:lnSpc>
              <a:spcBef>
                <a:spcPts val="535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lang="en-US" sz="2000" dirty="0">
                <a:latin typeface="Times New Roman"/>
                <a:cs typeface="Times New Roman"/>
              </a:rPr>
              <a:t>Provides </a:t>
            </a:r>
            <a:r>
              <a:rPr lang="en-US" sz="2000" spc="-5" dirty="0">
                <a:latin typeface="Times New Roman"/>
                <a:cs typeface="Times New Roman"/>
              </a:rPr>
              <a:t>technical </a:t>
            </a:r>
            <a:r>
              <a:rPr lang="en-US" sz="2000" dirty="0">
                <a:latin typeface="Times New Roman"/>
                <a:cs typeface="Times New Roman"/>
              </a:rPr>
              <a:t>assistance to individual Districts, other agencies, and various</a:t>
            </a:r>
            <a:r>
              <a:rPr lang="en-US" sz="2000" spc="-275" dirty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other  stakeholders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787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BEB38-7B6B-382E-52A8-6A20E7A2A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9080"/>
            <a:ext cx="10515600" cy="1325563"/>
          </a:xfrm>
        </p:spPr>
        <p:txBody>
          <a:bodyPr/>
          <a:lstStyle/>
          <a:p>
            <a:pPr algn="ctr"/>
            <a:r>
              <a:rPr lang="en-US" spc="-10" dirty="0"/>
              <a:t>Georgia </a:t>
            </a:r>
            <a:r>
              <a:rPr lang="en-US" dirty="0"/>
              <a:t>Soil and </a:t>
            </a:r>
            <a:r>
              <a:rPr lang="en-US" spc="-70" dirty="0"/>
              <a:t>Water  </a:t>
            </a:r>
            <a:r>
              <a:rPr lang="en-US" dirty="0"/>
              <a:t>Conservation</a:t>
            </a:r>
            <a:r>
              <a:rPr lang="en-US" spc="-75" dirty="0"/>
              <a:t> </a:t>
            </a:r>
            <a:r>
              <a:rPr lang="en-US" dirty="0"/>
              <a:t>Commission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E16CFC-C592-1169-359D-1D67652380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2590"/>
            <a:ext cx="10515600" cy="5190286"/>
          </a:xfrm>
        </p:spPr>
        <p:txBody>
          <a:bodyPr>
            <a:normAutofit/>
          </a:bodyPr>
          <a:lstStyle/>
          <a:p>
            <a:pPr marL="241300" indent="-228600">
              <a:lnSpc>
                <a:spcPts val="2039"/>
              </a:lnSpc>
              <a:spcBef>
                <a:spcPts val="105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lang="en-US" sz="2000" dirty="0">
                <a:latin typeface="Times New Roman"/>
                <a:cs typeface="Times New Roman"/>
              </a:rPr>
              <a:t>In addition to the </a:t>
            </a:r>
            <a:r>
              <a:rPr lang="en-US" sz="2000" spc="5" dirty="0">
                <a:latin typeface="Times New Roman"/>
                <a:cs typeface="Times New Roman"/>
              </a:rPr>
              <a:t>powers </a:t>
            </a:r>
            <a:r>
              <a:rPr lang="en-US" sz="2000" dirty="0">
                <a:latin typeface="Times New Roman"/>
                <a:cs typeface="Times New Roman"/>
              </a:rPr>
              <a:t>and duties granted by statute, the </a:t>
            </a:r>
            <a:r>
              <a:rPr lang="en-US" sz="2000" spc="-5" dirty="0">
                <a:latin typeface="Times New Roman"/>
                <a:cs typeface="Times New Roman"/>
              </a:rPr>
              <a:t>Commission </a:t>
            </a:r>
            <a:r>
              <a:rPr lang="en-US" sz="2000" spc="5" dirty="0">
                <a:latin typeface="Times New Roman"/>
                <a:cs typeface="Times New Roman"/>
              </a:rPr>
              <a:t>has </a:t>
            </a:r>
            <a:r>
              <a:rPr lang="en-US" sz="2000" dirty="0">
                <a:latin typeface="Times New Roman"/>
                <a:cs typeface="Times New Roman"/>
              </a:rPr>
              <a:t>the following</a:t>
            </a:r>
            <a:r>
              <a:rPr lang="en-US" sz="2000" spc="-225" dirty="0">
                <a:latin typeface="Times New Roman"/>
                <a:cs typeface="Times New Roman"/>
              </a:rPr>
              <a:t> </a:t>
            </a:r>
            <a:r>
              <a:rPr lang="en-US" sz="2000" spc="5" dirty="0">
                <a:latin typeface="Times New Roman"/>
                <a:cs typeface="Times New Roman"/>
              </a:rPr>
              <a:t>powers</a:t>
            </a:r>
            <a:endParaRPr lang="en-US" sz="2000" dirty="0">
              <a:latin typeface="Times New Roman"/>
              <a:cs typeface="Times New Roman"/>
            </a:endParaRPr>
          </a:p>
          <a:p>
            <a:pPr marL="241300">
              <a:lnSpc>
                <a:spcPts val="2039"/>
              </a:lnSpc>
            </a:pPr>
            <a:r>
              <a:rPr lang="en-US" sz="2000" dirty="0">
                <a:latin typeface="Times New Roman"/>
                <a:cs typeface="Times New Roman"/>
              </a:rPr>
              <a:t>and </a:t>
            </a:r>
            <a:r>
              <a:rPr lang="en-US" sz="2000" spc="-5" dirty="0">
                <a:latin typeface="Times New Roman"/>
                <a:cs typeface="Times New Roman"/>
              </a:rPr>
              <a:t>responsibilities </a:t>
            </a:r>
            <a:r>
              <a:rPr lang="en-US" sz="2000" dirty="0">
                <a:latin typeface="Times New Roman"/>
                <a:cs typeface="Times New Roman"/>
              </a:rPr>
              <a:t>with regard to</a:t>
            </a:r>
            <a:r>
              <a:rPr lang="en-US" sz="2000" spc="-110" dirty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watersheds</a:t>
            </a: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lang="en-US" sz="2200" dirty="0">
              <a:latin typeface="Times New Roman"/>
              <a:cs typeface="Times New Roman"/>
            </a:endParaRPr>
          </a:p>
          <a:p>
            <a:pPr marL="698500" lvl="1" indent="-229235">
              <a:lnSpc>
                <a:spcPts val="1735"/>
              </a:lnSpc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lang="en-US" sz="1700" spc="-5" dirty="0">
                <a:latin typeface="Times New Roman"/>
                <a:cs typeface="Times New Roman"/>
              </a:rPr>
              <a:t>Holding public hearings in </a:t>
            </a:r>
            <a:r>
              <a:rPr lang="en-US" sz="1700" dirty="0">
                <a:latin typeface="Times New Roman"/>
                <a:cs typeface="Times New Roman"/>
              </a:rPr>
              <a:t>proposed </a:t>
            </a:r>
            <a:r>
              <a:rPr lang="en-US" sz="1700" spc="-5" dirty="0">
                <a:latin typeface="Times New Roman"/>
                <a:cs typeface="Times New Roman"/>
              </a:rPr>
              <a:t>watersheds to determine </a:t>
            </a:r>
            <a:r>
              <a:rPr lang="en-US" sz="1700" dirty="0">
                <a:latin typeface="Times New Roman"/>
                <a:cs typeface="Times New Roman"/>
              </a:rPr>
              <a:t>the extent of </a:t>
            </a:r>
            <a:r>
              <a:rPr lang="en-US" sz="1700" spc="-5" dirty="0">
                <a:latin typeface="Times New Roman"/>
                <a:cs typeface="Times New Roman"/>
              </a:rPr>
              <a:t>public interest, </a:t>
            </a:r>
            <a:r>
              <a:rPr lang="en-US" sz="1700" dirty="0">
                <a:latin typeface="Times New Roman"/>
                <a:cs typeface="Times New Roman"/>
              </a:rPr>
              <a:t>degree of</a:t>
            </a:r>
            <a:r>
              <a:rPr lang="en-US" sz="1700" spc="80" dirty="0">
                <a:latin typeface="Times New Roman"/>
                <a:cs typeface="Times New Roman"/>
              </a:rPr>
              <a:t> </a:t>
            </a:r>
            <a:r>
              <a:rPr lang="en-US" sz="1700" spc="-5" dirty="0">
                <a:latin typeface="Times New Roman"/>
                <a:cs typeface="Times New Roman"/>
              </a:rPr>
              <a:t>anticipated</a:t>
            </a:r>
            <a:endParaRPr lang="en-US" sz="1700" dirty="0">
              <a:latin typeface="Times New Roman"/>
              <a:cs typeface="Times New Roman"/>
            </a:endParaRPr>
          </a:p>
          <a:p>
            <a:pPr marL="698500" marR="424180">
              <a:lnSpc>
                <a:spcPct val="70000"/>
              </a:lnSpc>
              <a:spcBef>
                <a:spcPts val="305"/>
              </a:spcBef>
            </a:pPr>
            <a:r>
              <a:rPr lang="en-US" sz="1700" dirty="0">
                <a:latin typeface="Times New Roman"/>
                <a:cs typeface="Times New Roman"/>
              </a:rPr>
              <a:t>cooperation, and any </a:t>
            </a:r>
            <a:r>
              <a:rPr lang="en-US" sz="1700" spc="-5" dirty="0">
                <a:latin typeface="Times New Roman"/>
                <a:cs typeface="Times New Roman"/>
              </a:rPr>
              <a:t>other data </a:t>
            </a:r>
            <a:r>
              <a:rPr lang="en-US" sz="1700" dirty="0">
                <a:latin typeface="Times New Roman"/>
                <a:cs typeface="Times New Roman"/>
              </a:rPr>
              <a:t>and </a:t>
            </a:r>
            <a:r>
              <a:rPr lang="en-US" sz="1700" spc="-5" dirty="0">
                <a:latin typeface="Times New Roman"/>
                <a:cs typeface="Times New Roman"/>
              </a:rPr>
              <a:t>information </a:t>
            </a:r>
            <a:r>
              <a:rPr lang="en-US" sz="1700" dirty="0">
                <a:latin typeface="Times New Roman"/>
                <a:cs typeface="Times New Roman"/>
              </a:rPr>
              <a:t>needed by the </a:t>
            </a:r>
            <a:r>
              <a:rPr lang="en-US" sz="1700" spc="-5" dirty="0">
                <a:latin typeface="Times New Roman"/>
                <a:cs typeface="Times New Roman"/>
              </a:rPr>
              <a:t>Commission in making decisions regarding  feasibility </a:t>
            </a:r>
            <a:r>
              <a:rPr lang="en-US" sz="1700" dirty="0">
                <a:latin typeface="Times New Roman"/>
                <a:cs typeface="Times New Roman"/>
              </a:rPr>
              <a:t>of </a:t>
            </a:r>
            <a:r>
              <a:rPr lang="en-US" sz="1700" spc="-5" dirty="0">
                <a:latin typeface="Times New Roman"/>
                <a:cs typeface="Times New Roman"/>
              </a:rPr>
              <a:t>watershed</a:t>
            </a:r>
            <a:r>
              <a:rPr lang="en-US" sz="1700" spc="-10" dirty="0">
                <a:latin typeface="Times New Roman"/>
                <a:cs typeface="Times New Roman"/>
              </a:rPr>
              <a:t> </a:t>
            </a:r>
            <a:r>
              <a:rPr lang="en-US" sz="1700" spc="-5" dirty="0">
                <a:latin typeface="Times New Roman"/>
                <a:cs typeface="Times New Roman"/>
              </a:rPr>
              <a:t>applications.</a:t>
            </a:r>
            <a:endParaRPr lang="en-US" sz="1700" dirty="0">
              <a:latin typeface="Times New Roman"/>
              <a:cs typeface="Times New Roman"/>
            </a:endParaRPr>
          </a:p>
          <a:p>
            <a:pPr marL="698500" lvl="1" indent="-229235">
              <a:lnSpc>
                <a:spcPts val="1880"/>
              </a:lnSpc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lang="en-US" sz="1700" dirty="0">
                <a:latin typeface="Times New Roman"/>
                <a:cs typeface="Times New Roman"/>
              </a:rPr>
              <a:t>Receiving watershed</a:t>
            </a:r>
            <a:r>
              <a:rPr lang="en-US" sz="1700" spc="-50" dirty="0">
                <a:latin typeface="Times New Roman"/>
                <a:cs typeface="Times New Roman"/>
              </a:rPr>
              <a:t> </a:t>
            </a:r>
            <a:r>
              <a:rPr lang="en-US" sz="1700" spc="-5" dirty="0">
                <a:latin typeface="Times New Roman"/>
                <a:cs typeface="Times New Roman"/>
              </a:rPr>
              <a:t>applications.</a:t>
            </a:r>
            <a:endParaRPr lang="en-US" sz="1700" dirty="0">
              <a:latin typeface="Times New Roman"/>
              <a:cs typeface="Times New Roman"/>
            </a:endParaRPr>
          </a:p>
          <a:p>
            <a:pPr marL="698500" marR="537845" lvl="1" indent="-228600">
              <a:lnSpc>
                <a:spcPct val="70000"/>
              </a:lnSpc>
              <a:spcBef>
                <a:spcPts val="560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lang="en-US" sz="1700" dirty="0">
                <a:latin typeface="Times New Roman"/>
                <a:cs typeface="Times New Roman"/>
              </a:rPr>
              <a:t>Requesting the Natural Resources Conservation Service set up a </a:t>
            </a:r>
            <a:r>
              <a:rPr lang="en-US" sz="1700" spc="-5" dirty="0">
                <a:latin typeface="Times New Roman"/>
                <a:cs typeface="Times New Roman"/>
              </a:rPr>
              <a:t>field examination </a:t>
            </a:r>
            <a:r>
              <a:rPr lang="en-US" sz="1700" dirty="0">
                <a:latin typeface="Times New Roman"/>
                <a:cs typeface="Times New Roman"/>
              </a:rPr>
              <a:t>of the project area</a:t>
            </a:r>
            <a:r>
              <a:rPr lang="en-US" sz="1700" spc="-175" dirty="0">
                <a:latin typeface="Times New Roman"/>
                <a:cs typeface="Times New Roman"/>
              </a:rPr>
              <a:t> </a:t>
            </a:r>
            <a:r>
              <a:rPr lang="en-US" sz="1700" dirty="0">
                <a:latin typeface="Times New Roman"/>
                <a:cs typeface="Times New Roman"/>
              </a:rPr>
              <a:t>and  </a:t>
            </a:r>
            <a:r>
              <a:rPr lang="en-US" sz="1700" spc="-5" dirty="0">
                <a:latin typeface="Times New Roman"/>
                <a:cs typeface="Times New Roman"/>
              </a:rPr>
              <a:t>submit </a:t>
            </a:r>
            <a:r>
              <a:rPr lang="en-US" sz="1700" dirty="0">
                <a:latin typeface="Times New Roman"/>
                <a:cs typeface="Times New Roman"/>
              </a:rPr>
              <a:t>a </a:t>
            </a:r>
            <a:r>
              <a:rPr lang="en-US" sz="1700" spc="-5" dirty="0">
                <a:latin typeface="Times New Roman"/>
                <a:cs typeface="Times New Roman"/>
              </a:rPr>
              <a:t>report to </a:t>
            </a:r>
            <a:r>
              <a:rPr lang="en-US" sz="1700" dirty="0">
                <a:latin typeface="Times New Roman"/>
                <a:cs typeface="Times New Roman"/>
              </a:rPr>
              <a:t>the</a:t>
            </a:r>
            <a:r>
              <a:rPr lang="en-US" sz="1700" spc="-5" dirty="0">
                <a:latin typeface="Times New Roman"/>
                <a:cs typeface="Times New Roman"/>
              </a:rPr>
              <a:t> Commission.</a:t>
            </a:r>
            <a:endParaRPr lang="en-US" sz="1700" dirty="0">
              <a:latin typeface="Times New Roman"/>
              <a:cs typeface="Times New Roman"/>
            </a:endParaRPr>
          </a:p>
          <a:p>
            <a:pPr marL="698500" lvl="1" indent="-229235">
              <a:lnSpc>
                <a:spcPts val="1864"/>
              </a:lnSpc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lang="en-US" sz="1700" dirty="0">
                <a:latin typeface="Times New Roman"/>
                <a:cs typeface="Times New Roman"/>
              </a:rPr>
              <a:t>Reviewing the </a:t>
            </a:r>
            <a:r>
              <a:rPr lang="en-US" sz="1700" spc="-5" dirty="0">
                <a:latin typeface="Times New Roman"/>
                <a:cs typeface="Times New Roman"/>
              </a:rPr>
              <a:t>report </a:t>
            </a:r>
            <a:r>
              <a:rPr lang="en-US" sz="1700" dirty="0">
                <a:latin typeface="Times New Roman"/>
                <a:cs typeface="Times New Roman"/>
              </a:rPr>
              <a:t>of the </a:t>
            </a:r>
            <a:r>
              <a:rPr lang="en-US" sz="1700" spc="-5" dirty="0">
                <a:latin typeface="Times New Roman"/>
                <a:cs typeface="Times New Roman"/>
              </a:rPr>
              <a:t>field report </a:t>
            </a:r>
            <a:r>
              <a:rPr lang="en-US" sz="1700" dirty="0">
                <a:latin typeface="Times New Roman"/>
                <a:cs typeface="Times New Roman"/>
              </a:rPr>
              <a:t>and</a:t>
            </a:r>
            <a:r>
              <a:rPr lang="en-US" sz="1700" spc="-75" dirty="0">
                <a:latin typeface="Times New Roman"/>
                <a:cs typeface="Times New Roman"/>
              </a:rPr>
              <a:t> </a:t>
            </a:r>
            <a:r>
              <a:rPr lang="en-US" sz="1700" spc="-5" dirty="0">
                <a:latin typeface="Times New Roman"/>
                <a:cs typeface="Times New Roman"/>
              </a:rPr>
              <a:t>approving/disapproving</a:t>
            </a:r>
            <a:endParaRPr lang="en-US" sz="1700" dirty="0">
              <a:latin typeface="Times New Roman"/>
              <a:cs typeface="Times New Roman"/>
            </a:endParaRPr>
          </a:p>
          <a:p>
            <a:pPr marL="698500" marR="155575" lvl="1" indent="-228600">
              <a:lnSpc>
                <a:spcPct val="70000"/>
              </a:lnSpc>
              <a:spcBef>
                <a:spcPts val="555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lang="en-US" sz="1700" dirty="0">
                <a:latin typeface="Times New Roman"/>
                <a:cs typeface="Times New Roman"/>
              </a:rPr>
              <a:t>If approved, the Chairman </a:t>
            </a:r>
            <a:r>
              <a:rPr lang="en-US" sz="1700" spc="-5" dirty="0">
                <a:latin typeface="Times New Roman"/>
                <a:cs typeface="Times New Roman"/>
              </a:rPr>
              <a:t>will sign </a:t>
            </a:r>
            <a:r>
              <a:rPr lang="en-US" sz="1700" dirty="0">
                <a:latin typeface="Times New Roman"/>
                <a:cs typeface="Times New Roman"/>
              </a:rPr>
              <a:t>one copy of the </a:t>
            </a:r>
            <a:r>
              <a:rPr lang="en-US" sz="1700" spc="-5" dirty="0">
                <a:latin typeface="Times New Roman"/>
                <a:cs typeface="Times New Roman"/>
              </a:rPr>
              <a:t>watershed application </a:t>
            </a:r>
            <a:r>
              <a:rPr lang="en-US" sz="1700" dirty="0">
                <a:latin typeface="Times New Roman"/>
                <a:cs typeface="Times New Roman"/>
              </a:rPr>
              <a:t>for the </a:t>
            </a:r>
            <a:r>
              <a:rPr lang="en-US" sz="1700" spc="-5" dirty="0">
                <a:latin typeface="Times New Roman"/>
                <a:cs typeface="Times New Roman"/>
              </a:rPr>
              <a:t>Commission </a:t>
            </a:r>
            <a:r>
              <a:rPr lang="en-US" sz="1700" dirty="0">
                <a:latin typeface="Times New Roman"/>
                <a:cs typeface="Times New Roman"/>
              </a:rPr>
              <a:t>and </a:t>
            </a:r>
            <a:r>
              <a:rPr lang="en-US" sz="1700" spc="-5" dirty="0">
                <a:latin typeface="Times New Roman"/>
                <a:cs typeface="Times New Roman"/>
              </a:rPr>
              <a:t>transmit it  to </a:t>
            </a:r>
            <a:r>
              <a:rPr lang="en-US" sz="1700" dirty="0">
                <a:latin typeface="Times New Roman"/>
                <a:cs typeface="Times New Roman"/>
              </a:rPr>
              <a:t>the NRCS for</a:t>
            </a:r>
            <a:r>
              <a:rPr lang="en-US" sz="1700" spc="-40" dirty="0">
                <a:latin typeface="Times New Roman"/>
                <a:cs typeface="Times New Roman"/>
              </a:rPr>
              <a:t> </a:t>
            </a:r>
            <a:r>
              <a:rPr lang="en-US" sz="1700" spc="-5" dirty="0">
                <a:latin typeface="Times New Roman"/>
                <a:cs typeface="Times New Roman"/>
              </a:rPr>
              <a:t>action</a:t>
            </a:r>
            <a:endParaRPr lang="en-US" sz="1700" dirty="0">
              <a:latin typeface="Times New Roman"/>
              <a:cs typeface="Times New Roman"/>
            </a:endParaRPr>
          </a:p>
          <a:p>
            <a:pPr marL="698500" lvl="1" indent="-229235">
              <a:lnSpc>
                <a:spcPts val="1875"/>
              </a:lnSpc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lang="en-US" sz="1700" dirty="0">
                <a:latin typeface="Times New Roman"/>
                <a:cs typeface="Times New Roman"/>
              </a:rPr>
              <a:t>The </a:t>
            </a:r>
            <a:r>
              <a:rPr lang="en-US" sz="1700" spc="-5" dirty="0">
                <a:latin typeface="Times New Roman"/>
                <a:cs typeface="Times New Roman"/>
              </a:rPr>
              <a:t>Commission will notify </a:t>
            </a:r>
            <a:r>
              <a:rPr lang="en-US" sz="1700" dirty="0">
                <a:latin typeface="Times New Roman"/>
                <a:cs typeface="Times New Roman"/>
              </a:rPr>
              <a:t>watershed sponsors </a:t>
            </a:r>
            <a:r>
              <a:rPr lang="en-US" sz="1700" spc="-5" dirty="0">
                <a:latin typeface="Times New Roman"/>
                <a:cs typeface="Times New Roman"/>
              </a:rPr>
              <a:t>that the application </a:t>
            </a:r>
            <a:r>
              <a:rPr lang="en-US" sz="1700" dirty="0">
                <a:latin typeface="Times New Roman"/>
                <a:cs typeface="Times New Roman"/>
              </a:rPr>
              <a:t>has been</a:t>
            </a:r>
            <a:r>
              <a:rPr lang="en-US" sz="1700" spc="-50" dirty="0">
                <a:latin typeface="Times New Roman"/>
                <a:cs typeface="Times New Roman"/>
              </a:rPr>
              <a:t> </a:t>
            </a:r>
            <a:r>
              <a:rPr lang="en-US" sz="1700" dirty="0">
                <a:latin typeface="Times New Roman"/>
                <a:cs typeface="Times New Roman"/>
              </a:rPr>
              <a:t>approved</a:t>
            </a:r>
          </a:p>
          <a:p>
            <a:pPr marL="698500" lvl="1" indent="-229235">
              <a:lnSpc>
                <a:spcPts val="1930"/>
              </a:lnSpc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lang="en-US" sz="1700" spc="-5" dirty="0">
                <a:latin typeface="Times New Roman"/>
                <a:cs typeface="Times New Roman"/>
              </a:rPr>
              <a:t>Selecting watershed </a:t>
            </a:r>
            <a:r>
              <a:rPr lang="en-US" sz="1700" dirty="0">
                <a:latin typeface="Times New Roman"/>
                <a:cs typeface="Times New Roman"/>
              </a:rPr>
              <a:t>for </a:t>
            </a:r>
            <a:r>
              <a:rPr lang="en-US" sz="1700" spc="-5" dirty="0">
                <a:latin typeface="Times New Roman"/>
                <a:cs typeface="Times New Roman"/>
              </a:rPr>
              <a:t>preliminary investigations </a:t>
            </a:r>
            <a:r>
              <a:rPr lang="en-US" sz="1700" dirty="0">
                <a:latin typeface="Times New Roman"/>
                <a:cs typeface="Times New Roman"/>
              </a:rPr>
              <a:t>surveys </a:t>
            </a:r>
            <a:r>
              <a:rPr lang="en-US" sz="1700" spc="-5" dirty="0">
                <a:latin typeface="Times New Roman"/>
                <a:cs typeface="Times New Roman"/>
              </a:rPr>
              <a:t>to determine if </a:t>
            </a:r>
            <a:r>
              <a:rPr lang="en-US" sz="1700" dirty="0">
                <a:latin typeface="Times New Roman"/>
                <a:cs typeface="Times New Roman"/>
              </a:rPr>
              <a:t>the projects are economy</a:t>
            </a:r>
            <a:r>
              <a:rPr lang="en-US" sz="1700" spc="30" dirty="0">
                <a:latin typeface="Times New Roman"/>
                <a:cs typeface="Times New Roman"/>
              </a:rPr>
              <a:t> </a:t>
            </a:r>
            <a:r>
              <a:rPr lang="en-US" sz="1700" spc="-5" dirty="0">
                <a:latin typeface="Times New Roman"/>
                <a:cs typeface="Times New Roman"/>
              </a:rPr>
              <a:t>feasible.</a:t>
            </a:r>
            <a:endParaRPr lang="en-US" sz="1700" dirty="0">
              <a:latin typeface="Times New Roman"/>
              <a:cs typeface="Times New Roman"/>
            </a:endParaRPr>
          </a:p>
          <a:p>
            <a:pPr marL="698500" lvl="1" indent="-229235">
              <a:lnSpc>
                <a:spcPts val="1930"/>
              </a:lnSpc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lang="en-US" sz="1700" spc="-5" dirty="0">
                <a:latin typeface="Times New Roman"/>
                <a:cs typeface="Times New Roman"/>
              </a:rPr>
              <a:t>Notifying </a:t>
            </a:r>
            <a:r>
              <a:rPr lang="en-US" sz="1700" dirty="0">
                <a:latin typeface="Times New Roman"/>
                <a:cs typeface="Times New Roman"/>
              </a:rPr>
              <a:t>sponsors of </a:t>
            </a:r>
            <a:r>
              <a:rPr lang="en-US" sz="1700" spc="-5" dirty="0">
                <a:latin typeface="Times New Roman"/>
                <a:cs typeface="Times New Roman"/>
              </a:rPr>
              <a:t>this</a:t>
            </a:r>
            <a:r>
              <a:rPr lang="en-US" sz="1700" spc="-25" dirty="0">
                <a:latin typeface="Times New Roman"/>
                <a:cs typeface="Times New Roman"/>
              </a:rPr>
              <a:t> </a:t>
            </a:r>
            <a:r>
              <a:rPr lang="en-US" sz="1700" spc="-5" dirty="0">
                <a:latin typeface="Times New Roman"/>
                <a:cs typeface="Times New Roman"/>
              </a:rPr>
              <a:t>action.</a:t>
            </a:r>
            <a:endParaRPr lang="en-US" sz="1700" dirty="0">
              <a:latin typeface="Times New Roman"/>
              <a:cs typeface="Times New Roman"/>
            </a:endParaRPr>
          </a:p>
          <a:p>
            <a:pPr marL="698500" marR="192405" lvl="1" indent="-228600">
              <a:lnSpc>
                <a:spcPct val="70000"/>
              </a:lnSpc>
              <a:spcBef>
                <a:spcPts val="560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lang="en-US" sz="1700" dirty="0">
                <a:latin typeface="Times New Roman"/>
                <a:cs typeface="Times New Roman"/>
              </a:rPr>
              <a:t>The </a:t>
            </a:r>
            <a:r>
              <a:rPr lang="en-US" sz="1700" spc="-5" dirty="0">
                <a:latin typeface="Times New Roman"/>
                <a:cs typeface="Times New Roman"/>
              </a:rPr>
              <a:t>Commission reviews watershed </a:t>
            </a:r>
            <a:r>
              <a:rPr lang="en-US" sz="1700" dirty="0">
                <a:latin typeface="Times New Roman"/>
                <a:cs typeface="Times New Roman"/>
              </a:rPr>
              <a:t>work </a:t>
            </a:r>
            <a:r>
              <a:rPr lang="en-US" sz="1700" spc="-5" dirty="0">
                <a:latin typeface="Times New Roman"/>
                <a:cs typeface="Times New Roman"/>
              </a:rPr>
              <a:t>plans </a:t>
            </a:r>
            <a:r>
              <a:rPr lang="en-US" sz="1700" dirty="0">
                <a:latin typeface="Times New Roman"/>
                <a:cs typeface="Times New Roman"/>
              </a:rPr>
              <a:t>developed by the NRCS and approve and </a:t>
            </a:r>
            <a:r>
              <a:rPr lang="en-US" sz="1700" spc="-5" dirty="0">
                <a:latin typeface="Times New Roman"/>
                <a:cs typeface="Times New Roman"/>
              </a:rPr>
              <a:t>assign </a:t>
            </a:r>
            <a:r>
              <a:rPr lang="en-US" sz="1700" dirty="0">
                <a:latin typeface="Times New Roman"/>
                <a:cs typeface="Times New Roman"/>
              </a:rPr>
              <a:t>a </a:t>
            </a:r>
            <a:r>
              <a:rPr lang="en-US" sz="1700" spc="-5" dirty="0">
                <a:latin typeface="Times New Roman"/>
                <a:cs typeface="Times New Roman"/>
              </a:rPr>
              <a:t>priority </a:t>
            </a:r>
            <a:r>
              <a:rPr lang="en-US" sz="1700" dirty="0">
                <a:latin typeface="Times New Roman"/>
                <a:cs typeface="Times New Roman"/>
              </a:rPr>
              <a:t>or  </a:t>
            </a:r>
            <a:r>
              <a:rPr lang="en-US" sz="1700" spc="-5" dirty="0">
                <a:latin typeface="Times New Roman"/>
                <a:cs typeface="Times New Roman"/>
              </a:rPr>
              <a:t>disapprove them. </a:t>
            </a:r>
            <a:r>
              <a:rPr lang="en-US" sz="1700" dirty="0">
                <a:latin typeface="Times New Roman"/>
                <a:cs typeface="Times New Roman"/>
              </a:rPr>
              <a:t>When approved, the NRCS </a:t>
            </a:r>
            <a:r>
              <a:rPr lang="en-US" sz="1700" spc="-5" dirty="0">
                <a:latin typeface="Times New Roman"/>
                <a:cs typeface="Times New Roman"/>
              </a:rPr>
              <a:t>authorizes watershed operations to </a:t>
            </a:r>
            <a:r>
              <a:rPr lang="en-US" sz="1700" dirty="0">
                <a:latin typeface="Times New Roman"/>
                <a:cs typeface="Times New Roman"/>
              </a:rPr>
              <a:t>get under</a:t>
            </a:r>
            <a:r>
              <a:rPr lang="en-US" sz="1700" spc="-105" dirty="0">
                <a:latin typeface="Times New Roman"/>
                <a:cs typeface="Times New Roman"/>
              </a:rPr>
              <a:t> </a:t>
            </a:r>
            <a:r>
              <a:rPr lang="en-US" sz="1700" spc="-30" dirty="0">
                <a:latin typeface="Times New Roman"/>
                <a:cs typeface="Times New Roman"/>
              </a:rPr>
              <a:t>way.</a:t>
            </a:r>
            <a:endParaRPr lang="en-US" sz="1700" dirty="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275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lang="en-US" sz="2000" i="1" dirty="0">
                <a:latin typeface="Times New Roman"/>
                <a:cs typeface="Times New Roman"/>
              </a:rPr>
              <a:t>See </a:t>
            </a:r>
            <a:r>
              <a:rPr lang="en-US" sz="2000" dirty="0">
                <a:latin typeface="Times New Roman"/>
                <a:cs typeface="Times New Roman"/>
              </a:rPr>
              <a:t>§ O.C.G.A.</a:t>
            </a:r>
            <a:r>
              <a:rPr lang="en-US" sz="2000" spc="-40" dirty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2-6-27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86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7A22D-0A58-43B3-281C-E260517BA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spc="-5" dirty="0"/>
              <a:t>GSWCC </a:t>
            </a:r>
            <a:r>
              <a:rPr lang="en-US" sz="4400" dirty="0"/>
              <a:t>Duties and</a:t>
            </a:r>
            <a:r>
              <a:rPr lang="en-US" sz="4400" spc="-45" dirty="0"/>
              <a:t> </a:t>
            </a:r>
            <a:r>
              <a:rPr lang="en-US" sz="4400" spc="-5" dirty="0"/>
              <a:t>Powers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6B2FD0-B843-FF2B-4486-265C590F52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9238"/>
            <a:ext cx="10515600" cy="5210354"/>
          </a:xfrm>
        </p:spPr>
        <p:txBody>
          <a:bodyPr>
            <a:normAutofit fontScale="92500" lnSpcReduction="10000"/>
          </a:bodyPr>
          <a:lstStyle/>
          <a:p>
            <a:pPr marL="1023619">
              <a:lnSpc>
                <a:spcPct val="100000"/>
              </a:lnSpc>
              <a:spcBef>
                <a:spcPts val="105"/>
              </a:spcBef>
            </a:pPr>
            <a:r>
              <a:rPr lang="en-US" sz="3600" dirty="0">
                <a:latin typeface="Times New Roman"/>
                <a:cs typeface="Times New Roman"/>
              </a:rPr>
              <a:t>O.C.G.A. § 2-6-27 &amp; Ga. Comp. R. &amp; Regs.</a:t>
            </a:r>
            <a:r>
              <a:rPr lang="en-US" sz="3600" spc="-85" dirty="0">
                <a:latin typeface="Times New Roman"/>
                <a:cs typeface="Times New Roman"/>
              </a:rPr>
              <a:t> </a:t>
            </a:r>
            <a:r>
              <a:rPr lang="en-US" sz="3600" dirty="0">
                <a:latin typeface="Times New Roman"/>
                <a:cs typeface="Times New Roman"/>
              </a:rPr>
              <a:t>600-2-.01</a:t>
            </a:r>
          </a:p>
          <a:p>
            <a:pPr>
              <a:lnSpc>
                <a:spcPct val="100000"/>
              </a:lnSpc>
            </a:pPr>
            <a:endParaRPr lang="en-US" sz="40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190"/>
              </a:spcBef>
            </a:pPr>
            <a:r>
              <a:rPr lang="en-US" sz="3200" spc="-30" dirty="0">
                <a:latin typeface="Times New Roman"/>
                <a:cs typeface="Times New Roman"/>
              </a:rPr>
              <a:t>GSWCC’s </a:t>
            </a:r>
            <a:r>
              <a:rPr lang="en-US" sz="3200" spc="-5" dirty="0">
                <a:latin typeface="Times New Roman"/>
                <a:cs typeface="Times New Roman"/>
              </a:rPr>
              <a:t>key </a:t>
            </a:r>
            <a:r>
              <a:rPr lang="en-US" sz="3200" dirty="0">
                <a:latin typeface="Times New Roman"/>
                <a:cs typeface="Times New Roman"/>
              </a:rPr>
              <a:t>duties </a:t>
            </a:r>
            <a:r>
              <a:rPr lang="en-US" sz="3200" spc="-5" dirty="0">
                <a:latin typeface="Times New Roman"/>
                <a:cs typeface="Times New Roman"/>
              </a:rPr>
              <a:t>and powers</a:t>
            </a:r>
            <a:r>
              <a:rPr lang="en-US" sz="3200" spc="15" dirty="0">
                <a:latin typeface="Times New Roman"/>
                <a:cs typeface="Times New Roman"/>
              </a:rPr>
              <a:t> </a:t>
            </a:r>
            <a:r>
              <a:rPr lang="en-US" sz="3200" spc="-5" dirty="0">
                <a:latin typeface="Times New Roman"/>
                <a:cs typeface="Times New Roman"/>
              </a:rPr>
              <a:t>include:</a:t>
            </a:r>
            <a:endParaRPr lang="en-US" sz="3200" dirty="0">
              <a:latin typeface="Times New Roman"/>
              <a:cs typeface="Times New Roman"/>
            </a:endParaRPr>
          </a:p>
          <a:p>
            <a:pPr marL="698500" indent="-229235">
              <a:lnSpc>
                <a:spcPct val="100000"/>
              </a:lnSpc>
              <a:spcBef>
                <a:spcPts val="219"/>
              </a:spcBef>
              <a:buFont typeface="Arial"/>
              <a:buChar char="•"/>
              <a:tabLst>
                <a:tab pos="699135" algn="l"/>
              </a:tabLst>
            </a:pPr>
            <a:r>
              <a:rPr lang="en-US" sz="2800" spc="-10" dirty="0">
                <a:latin typeface="Times New Roman"/>
                <a:cs typeface="Times New Roman"/>
              </a:rPr>
              <a:t>Offering </a:t>
            </a:r>
            <a:r>
              <a:rPr lang="en-US" sz="2800" dirty="0">
                <a:latin typeface="Times New Roman"/>
                <a:cs typeface="Times New Roman"/>
              </a:rPr>
              <a:t>assistance to the districts in carrying out their </a:t>
            </a:r>
            <a:r>
              <a:rPr lang="en-US" sz="2800" spc="-5" dirty="0">
                <a:latin typeface="Times New Roman"/>
                <a:cs typeface="Times New Roman"/>
              </a:rPr>
              <a:t>powers </a:t>
            </a:r>
            <a:r>
              <a:rPr lang="en-US" sz="2800" dirty="0">
                <a:latin typeface="Times New Roman"/>
                <a:cs typeface="Times New Roman"/>
              </a:rPr>
              <a:t>and</a:t>
            </a:r>
            <a:r>
              <a:rPr lang="en-US" sz="2800" spc="-140" dirty="0">
                <a:latin typeface="Times New Roman"/>
                <a:cs typeface="Times New Roman"/>
              </a:rPr>
              <a:t> </a:t>
            </a:r>
            <a:r>
              <a:rPr lang="en-US" sz="2800" spc="-5" dirty="0">
                <a:latin typeface="Times New Roman"/>
                <a:cs typeface="Times New Roman"/>
              </a:rPr>
              <a:t>programs</a:t>
            </a:r>
            <a:endParaRPr lang="en-US" sz="2800" dirty="0">
              <a:latin typeface="Times New Roman"/>
              <a:cs typeface="Times New Roman"/>
            </a:endParaRPr>
          </a:p>
          <a:p>
            <a:pPr marL="698500" indent="-229235">
              <a:lnSpc>
                <a:spcPct val="100000"/>
              </a:lnSpc>
              <a:spcBef>
                <a:spcPts val="215"/>
              </a:spcBef>
              <a:buFont typeface="Arial"/>
              <a:buChar char="•"/>
              <a:tabLst>
                <a:tab pos="699135" algn="l"/>
              </a:tabLst>
            </a:pPr>
            <a:r>
              <a:rPr lang="en-US" sz="2800" spc="-5" dirty="0">
                <a:latin typeface="Times New Roman"/>
                <a:cs typeface="Times New Roman"/>
              </a:rPr>
              <a:t>Facilitating </a:t>
            </a:r>
            <a:r>
              <a:rPr lang="en-US" sz="2800" dirty="0">
                <a:latin typeface="Times New Roman"/>
                <a:cs typeface="Times New Roman"/>
              </a:rPr>
              <a:t>an interchange of advice and cooperation between</a:t>
            </a:r>
            <a:r>
              <a:rPr lang="en-US" sz="2800" spc="-165" dirty="0">
                <a:latin typeface="Times New Roman"/>
                <a:cs typeface="Times New Roman"/>
              </a:rPr>
              <a:t> </a:t>
            </a:r>
            <a:r>
              <a:rPr lang="en-US" sz="2800" dirty="0">
                <a:latin typeface="Times New Roman"/>
                <a:cs typeface="Times New Roman"/>
              </a:rPr>
              <a:t>districts</a:t>
            </a:r>
          </a:p>
          <a:p>
            <a:pPr marL="698500" indent="-229235">
              <a:lnSpc>
                <a:spcPct val="100000"/>
              </a:lnSpc>
              <a:spcBef>
                <a:spcPts val="204"/>
              </a:spcBef>
              <a:buFont typeface="Arial"/>
              <a:buChar char="•"/>
              <a:tabLst>
                <a:tab pos="699135" algn="l"/>
              </a:tabLst>
            </a:pPr>
            <a:r>
              <a:rPr lang="en-US" sz="2800" dirty="0">
                <a:latin typeface="Times New Roman"/>
                <a:cs typeface="Times New Roman"/>
              </a:rPr>
              <a:t>Coordinating and concurring with the </a:t>
            </a:r>
            <a:r>
              <a:rPr lang="en-US" sz="2800" spc="-5" dirty="0">
                <a:latin typeface="Times New Roman"/>
                <a:cs typeface="Times New Roman"/>
              </a:rPr>
              <a:t>programs </a:t>
            </a:r>
            <a:r>
              <a:rPr lang="en-US" sz="2800" dirty="0">
                <a:latin typeface="Times New Roman"/>
                <a:cs typeface="Times New Roman"/>
              </a:rPr>
              <a:t>of the</a:t>
            </a:r>
            <a:r>
              <a:rPr lang="en-US" sz="2800" spc="-114" dirty="0">
                <a:latin typeface="Times New Roman"/>
                <a:cs typeface="Times New Roman"/>
              </a:rPr>
              <a:t> </a:t>
            </a:r>
            <a:r>
              <a:rPr lang="en-US" sz="2800" dirty="0">
                <a:latin typeface="Times New Roman"/>
                <a:cs typeface="Times New Roman"/>
              </a:rPr>
              <a:t>districts</a:t>
            </a:r>
          </a:p>
          <a:p>
            <a:pPr marL="698500" indent="-229235">
              <a:lnSpc>
                <a:spcPct val="100000"/>
              </a:lnSpc>
              <a:spcBef>
                <a:spcPts val="215"/>
              </a:spcBef>
              <a:buFont typeface="Arial"/>
              <a:buChar char="•"/>
              <a:tabLst>
                <a:tab pos="699135" algn="l"/>
              </a:tabLst>
            </a:pPr>
            <a:r>
              <a:rPr lang="en-US" sz="2800" spc="-5" dirty="0">
                <a:latin typeface="Times New Roman"/>
                <a:cs typeface="Times New Roman"/>
              </a:rPr>
              <a:t>Formulating </a:t>
            </a:r>
            <a:r>
              <a:rPr lang="en-US" sz="2800" dirty="0">
                <a:latin typeface="Times New Roman"/>
                <a:cs typeface="Times New Roman"/>
              </a:rPr>
              <a:t>rules and</a:t>
            </a:r>
            <a:r>
              <a:rPr lang="en-US" sz="2800" spc="-30" dirty="0">
                <a:latin typeface="Times New Roman"/>
                <a:cs typeface="Times New Roman"/>
              </a:rPr>
              <a:t> </a:t>
            </a:r>
            <a:r>
              <a:rPr lang="en-US" sz="2800" dirty="0">
                <a:latin typeface="Times New Roman"/>
                <a:cs typeface="Times New Roman"/>
              </a:rPr>
              <a:t>regulations</a:t>
            </a:r>
          </a:p>
          <a:p>
            <a:pPr marL="698500" indent="-229235">
              <a:lnSpc>
                <a:spcPct val="100000"/>
              </a:lnSpc>
              <a:spcBef>
                <a:spcPts val="215"/>
              </a:spcBef>
              <a:buFont typeface="Arial"/>
              <a:buChar char="•"/>
              <a:tabLst>
                <a:tab pos="699135" algn="l"/>
              </a:tabLst>
            </a:pPr>
            <a:r>
              <a:rPr lang="en-US" sz="2800" spc="-5" dirty="0">
                <a:latin typeface="Times New Roman"/>
                <a:cs typeface="Times New Roman"/>
              </a:rPr>
              <a:t>Implementing </a:t>
            </a:r>
            <a:r>
              <a:rPr lang="en-US" sz="2800" dirty="0">
                <a:latin typeface="Times New Roman"/>
                <a:cs typeface="Times New Roman"/>
              </a:rPr>
              <a:t>an education and training</a:t>
            </a:r>
            <a:r>
              <a:rPr lang="en-US" sz="2800" spc="-105" dirty="0">
                <a:latin typeface="Times New Roman"/>
                <a:cs typeface="Times New Roman"/>
              </a:rPr>
              <a:t> </a:t>
            </a:r>
            <a:r>
              <a:rPr lang="en-US" sz="2800" dirty="0">
                <a:latin typeface="Times New Roman"/>
                <a:cs typeface="Times New Roman"/>
              </a:rPr>
              <a:t>program</a:t>
            </a:r>
          </a:p>
          <a:p>
            <a:pPr marL="698500" marR="5080" indent="-228600">
              <a:lnSpc>
                <a:spcPts val="2590"/>
              </a:lnSpc>
              <a:spcBef>
                <a:spcPts val="535"/>
              </a:spcBef>
              <a:buFont typeface="Arial"/>
              <a:buChar char="•"/>
              <a:tabLst>
                <a:tab pos="699135" algn="l"/>
              </a:tabLst>
            </a:pPr>
            <a:r>
              <a:rPr lang="en-US" sz="2800" dirty="0">
                <a:latin typeface="Times New Roman"/>
                <a:cs typeface="Times New Roman"/>
              </a:rPr>
              <a:t>Entering into contracts and </a:t>
            </a:r>
            <a:r>
              <a:rPr lang="en-US" sz="2800" spc="-5" dirty="0">
                <a:latin typeface="Times New Roman"/>
                <a:cs typeface="Times New Roman"/>
              </a:rPr>
              <a:t>agreements </a:t>
            </a:r>
            <a:r>
              <a:rPr lang="en-US" sz="2800" dirty="0">
                <a:latin typeface="Times New Roman"/>
                <a:cs typeface="Times New Roman"/>
              </a:rPr>
              <a:t>with the districts and others in order</a:t>
            </a:r>
            <a:r>
              <a:rPr lang="en-US" sz="2800" spc="-220" dirty="0">
                <a:latin typeface="Times New Roman"/>
                <a:cs typeface="Times New Roman"/>
              </a:rPr>
              <a:t> </a:t>
            </a:r>
            <a:r>
              <a:rPr lang="en-US" sz="2800" dirty="0">
                <a:latin typeface="Times New Roman"/>
                <a:cs typeface="Times New Roman"/>
              </a:rPr>
              <a:t>to  carry out the purposes of the Districts</a:t>
            </a:r>
            <a:r>
              <a:rPr lang="en-US" sz="2800" spc="-100" dirty="0">
                <a:latin typeface="Times New Roman"/>
                <a:cs typeface="Times New Roman"/>
              </a:rPr>
              <a:t> </a:t>
            </a:r>
            <a:r>
              <a:rPr lang="en-US" sz="2800" dirty="0">
                <a:latin typeface="Times New Roman"/>
                <a:cs typeface="Times New Roman"/>
              </a:rPr>
              <a:t>Law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9221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29A2B-7033-21EF-0020-B6A50E969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spc="-5" dirty="0"/>
              <a:t>GSWCC </a:t>
            </a:r>
            <a:r>
              <a:rPr lang="en-US" sz="4400" dirty="0"/>
              <a:t>Provides</a:t>
            </a:r>
            <a:r>
              <a:rPr lang="en-US" sz="4400" spc="-70" dirty="0"/>
              <a:t> </a:t>
            </a:r>
            <a:r>
              <a:rPr lang="en-US" sz="4400" dirty="0"/>
              <a:t>Oversight  </a:t>
            </a:r>
            <a:br>
              <a:rPr lang="en-US" sz="4400" dirty="0"/>
            </a:br>
            <a:r>
              <a:rPr lang="en-US" sz="4400" spc="-5" dirty="0"/>
              <a:t>of the</a:t>
            </a:r>
            <a:r>
              <a:rPr lang="en-US" sz="4400" spc="-10" dirty="0"/>
              <a:t> </a:t>
            </a:r>
            <a:r>
              <a:rPr lang="en-US" sz="4400" dirty="0"/>
              <a:t>Districts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9980B6-F7F8-BFB9-C475-29C37BE5FF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653154">
              <a:lnSpc>
                <a:spcPct val="100000"/>
              </a:lnSpc>
              <a:spcBef>
                <a:spcPts val="105"/>
              </a:spcBef>
            </a:pPr>
            <a:r>
              <a:rPr lang="en-US" sz="3600" dirty="0">
                <a:latin typeface="Times New Roman"/>
                <a:cs typeface="Times New Roman"/>
              </a:rPr>
              <a:t>O.C.G.A. §</a:t>
            </a:r>
            <a:r>
              <a:rPr lang="en-US" sz="3600" spc="-20" dirty="0">
                <a:latin typeface="Times New Roman"/>
                <a:cs typeface="Times New Roman"/>
              </a:rPr>
              <a:t> </a:t>
            </a:r>
            <a:r>
              <a:rPr lang="en-US" sz="3600" spc="5" dirty="0">
                <a:latin typeface="Times New Roman"/>
                <a:cs typeface="Times New Roman"/>
              </a:rPr>
              <a:t>2-6-33</a:t>
            </a:r>
            <a:endParaRPr lang="en-US" sz="36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lang="en-US" sz="3600" dirty="0">
              <a:latin typeface="Times New Roman"/>
              <a:cs typeface="Times New Roman"/>
            </a:endParaRPr>
          </a:p>
          <a:p>
            <a:pPr marL="469900" indent="-457834">
              <a:lnSpc>
                <a:spcPts val="2965"/>
              </a:lnSpc>
              <a:buFont typeface="Arial"/>
              <a:buChar char="•"/>
              <a:tabLst>
                <a:tab pos="469900" algn="l"/>
                <a:tab pos="470534" algn="l"/>
              </a:tabLst>
            </a:pPr>
            <a:r>
              <a:rPr lang="en-US" sz="2800" dirty="0">
                <a:latin typeface="Times New Roman"/>
                <a:cs typeface="Times New Roman"/>
              </a:rPr>
              <a:t>The </a:t>
            </a:r>
            <a:r>
              <a:rPr lang="en-US" sz="2800" spc="-5" dirty="0">
                <a:latin typeface="Times New Roman"/>
                <a:cs typeface="Times New Roman"/>
              </a:rPr>
              <a:t>Districts </a:t>
            </a:r>
            <a:r>
              <a:rPr lang="en-US" sz="2800" dirty="0">
                <a:latin typeface="Times New Roman"/>
                <a:cs typeface="Times New Roman"/>
              </a:rPr>
              <a:t>Law provides an express </a:t>
            </a:r>
            <a:r>
              <a:rPr lang="en-US" sz="2800" spc="-5" dirty="0">
                <a:latin typeface="Times New Roman"/>
                <a:cs typeface="Times New Roman"/>
              </a:rPr>
              <a:t>limitation </a:t>
            </a:r>
            <a:r>
              <a:rPr lang="en-US" sz="2800" dirty="0">
                <a:latin typeface="Times New Roman"/>
                <a:cs typeface="Times New Roman"/>
              </a:rPr>
              <a:t>on the</a:t>
            </a:r>
            <a:r>
              <a:rPr lang="en-US" sz="2800" spc="-90" dirty="0">
                <a:latin typeface="Times New Roman"/>
                <a:cs typeface="Times New Roman"/>
              </a:rPr>
              <a:t> </a:t>
            </a:r>
            <a:r>
              <a:rPr lang="en-US" sz="2800" dirty="0">
                <a:latin typeface="Times New Roman"/>
                <a:cs typeface="Times New Roman"/>
              </a:rPr>
              <a:t>supervisors’</a:t>
            </a:r>
          </a:p>
          <a:p>
            <a:pPr marL="469900" marR="5080">
              <a:lnSpc>
                <a:spcPct val="90000"/>
              </a:lnSpc>
              <a:spcBef>
                <a:spcPts val="155"/>
              </a:spcBef>
            </a:pPr>
            <a:r>
              <a:rPr lang="en-US" sz="2800" spc="-5" dirty="0">
                <a:latin typeface="Times New Roman"/>
                <a:cs typeface="Times New Roman"/>
              </a:rPr>
              <a:t>exercise </a:t>
            </a:r>
            <a:r>
              <a:rPr lang="en-US" sz="2800" dirty="0">
                <a:latin typeface="Times New Roman"/>
                <a:cs typeface="Times New Roman"/>
              </a:rPr>
              <a:t>of their powers when </a:t>
            </a:r>
            <a:r>
              <a:rPr lang="en-US" sz="2800" spc="-5" dirty="0">
                <a:latin typeface="Times New Roman"/>
                <a:cs typeface="Times New Roman"/>
              </a:rPr>
              <a:t>its states, </a:t>
            </a:r>
            <a:r>
              <a:rPr lang="en-US" sz="2800" dirty="0">
                <a:latin typeface="Times New Roman"/>
                <a:cs typeface="Times New Roman"/>
              </a:rPr>
              <a:t>“before the supervisors </a:t>
            </a:r>
            <a:r>
              <a:rPr lang="en-US" sz="2800" spc="-5" dirty="0">
                <a:latin typeface="Times New Roman"/>
                <a:cs typeface="Times New Roman"/>
              </a:rPr>
              <a:t>shall</a:t>
            </a:r>
            <a:r>
              <a:rPr lang="en-US" sz="2800" spc="-120" dirty="0">
                <a:latin typeface="Times New Roman"/>
                <a:cs typeface="Times New Roman"/>
              </a:rPr>
              <a:t> </a:t>
            </a:r>
            <a:r>
              <a:rPr lang="en-US" sz="2800" dirty="0">
                <a:latin typeface="Times New Roman"/>
                <a:cs typeface="Times New Roman"/>
              </a:rPr>
              <a:t>have  the authority to </a:t>
            </a:r>
            <a:r>
              <a:rPr lang="en-US" sz="2800" spc="-5" dirty="0">
                <a:latin typeface="Times New Roman"/>
                <a:cs typeface="Times New Roman"/>
              </a:rPr>
              <a:t>exercise </a:t>
            </a:r>
            <a:r>
              <a:rPr lang="en-US" sz="2800" dirty="0">
                <a:latin typeface="Times New Roman"/>
                <a:cs typeface="Times New Roman"/>
              </a:rPr>
              <a:t>any of the powers </a:t>
            </a:r>
            <a:r>
              <a:rPr lang="en-US" sz="2800" spc="-5" dirty="0">
                <a:latin typeface="Times New Roman"/>
                <a:cs typeface="Times New Roman"/>
              </a:rPr>
              <a:t>conferred </a:t>
            </a:r>
            <a:r>
              <a:rPr lang="en-US" sz="2800" dirty="0">
                <a:latin typeface="Times New Roman"/>
                <a:cs typeface="Times New Roman"/>
              </a:rPr>
              <a:t>in </a:t>
            </a:r>
            <a:r>
              <a:rPr lang="en-US" sz="2800" spc="-5" dirty="0">
                <a:latin typeface="Times New Roman"/>
                <a:cs typeface="Times New Roman"/>
              </a:rPr>
              <a:t>this </a:t>
            </a:r>
            <a:r>
              <a:rPr lang="en-US" sz="2800" dirty="0">
                <a:latin typeface="Times New Roman"/>
                <a:cs typeface="Times New Roman"/>
              </a:rPr>
              <a:t>Code </a:t>
            </a:r>
            <a:r>
              <a:rPr lang="en-US" sz="2800" spc="-5" dirty="0">
                <a:latin typeface="Times New Roman"/>
                <a:cs typeface="Times New Roman"/>
              </a:rPr>
              <a:t>section,  </a:t>
            </a:r>
            <a:r>
              <a:rPr lang="en-US" sz="2800" dirty="0">
                <a:latin typeface="Times New Roman"/>
                <a:cs typeface="Times New Roman"/>
              </a:rPr>
              <a:t>they shall formulate and submit to the </a:t>
            </a:r>
            <a:r>
              <a:rPr lang="en-US" sz="2800" spc="-5" dirty="0">
                <a:latin typeface="Times New Roman"/>
                <a:cs typeface="Times New Roman"/>
              </a:rPr>
              <a:t>commission </a:t>
            </a:r>
            <a:r>
              <a:rPr lang="en-US" sz="2800" dirty="0">
                <a:latin typeface="Times New Roman"/>
                <a:cs typeface="Times New Roman"/>
              </a:rPr>
              <a:t>for </a:t>
            </a:r>
            <a:r>
              <a:rPr lang="en-US" sz="2800" spc="-5" dirty="0">
                <a:latin typeface="Times New Roman"/>
                <a:cs typeface="Times New Roman"/>
              </a:rPr>
              <a:t>its </a:t>
            </a:r>
            <a:r>
              <a:rPr lang="en-US" sz="2800" dirty="0">
                <a:latin typeface="Times New Roman"/>
                <a:cs typeface="Times New Roman"/>
              </a:rPr>
              <a:t>approval a  program or programs of </a:t>
            </a:r>
            <a:r>
              <a:rPr lang="en-US" sz="2800" spc="-5" dirty="0">
                <a:latin typeface="Times New Roman"/>
                <a:cs typeface="Times New Roman"/>
              </a:rPr>
              <a:t>projects </a:t>
            </a:r>
            <a:r>
              <a:rPr lang="en-US" sz="2800" dirty="0">
                <a:latin typeface="Times New Roman"/>
                <a:cs typeface="Times New Roman"/>
              </a:rPr>
              <a:t>and operations, … and </a:t>
            </a:r>
            <a:r>
              <a:rPr lang="en-US" sz="2800" spc="-5" dirty="0">
                <a:latin typeface="Times New Roman"/>
                <a:cs typeface="Times New Roman"/>
              </a:rPr>
              <a:t>shall </a:t>
            </a:r>
            <a:r>
              <a:rPr lang="en-US" sz="2800" spc="5" dirty="0">
                <a:latin typeface="Times New Roman"/>
                <a:cs typeface="Times New Roman"/>
              </a:rPr>
              <a:t>not  </a:t>
            </a:r>
            <a:r>
              <a:rPr lang="en-US" sz="2800" dirty="0">
                <a:latin typeface="Times New Roman"/>
                <a:cs typeface="Times New Roman"/>
              </a:rPr>
              <a:t>undertake any of such work until </a:t>
            </a:r>
            <a:r>
              <a:rPr lang="en-US" sz="2800" spc="-5" dirty="0">
                <a:latin typeface="Times New Roman"/>
                <a:cs typeface="Times New Roman"/>
              </a:rPr>
              <a:t>after such </a:t>
            </a:r>
            <a:r>
              <a:rPr lang="en-US" sz="2800" dirty="0">
                <a:latin typeface="Times New Roman"/>
                <a:cs typeface="Times New Roman"/>
              </a:rPr>
              <a:t>program or programs shall  have been approved in </a:t>
            </a:r>
            <a:r>
              <a:rPr lang="en-US" sz="2800" spc="-5" dirty="0">
                <a:latin typeface="Times New Roman"/>
                <a:cs typeface="Times New Roman"/>
              </a:rPr>
              <a:t>writing </a:t>
            </a:r>
            <a:r>
              <a:rPr lang="en-US" sz="2800" dirty="0">
                <a:latin typeface="Times New Roman"/>
                <a:cs typeface="Times New Roman"/>
              </a:rPr>
              <a:t>by the</a:t>
            </a:r>
            <a:r>
              <a:rPr lang="en-US" sz="2800" spc="-114" dirty="0">
                <a:latin typeface="Times New Roman"/>
                <a:cs typeface="Times New Roman"/>
              </a:rPr>
              <a:t> </a:t>
            </a:r>
            <a:r>
              <a:rPr lang="en-US" sz="2800" spc="-5" dirty="0">
                <a:latin typeface="Times New Roman"/>
                <a:cs typeface="Times New Roman"/>
              </a:rPr>
              <a:t>commission….”</a:t>
            </a:r>
            <a:endParaRPr lang="en-US" sz="2800" dirty="0">
              <a:latin typeface="Times New Roman"/>
              <a:cs typeface="Times New Roman"/>
            </a:endParaRPr>
          </a:p>
          <a:p>
            <a:pPr marL="469900" marR="156210" indent="-457834">
              <a:lnSpc>
                <a:spcPts val="2810"/>
              </a:lnSpc>
              <a:spcBef>
                <a:spcPts val="1040"/>
              </a:spcBef>
              <a:buFont typeface="Arial"/>
              <a:buChar char="•"/>
              <a:tabLst>
                <a:tab pos="469900" algn="l"/>
                <a:tab pos="470534" algn="l"/>
              </a:tabLst>
            </a:pPr>
            <a:r>
              <a:rPr lang="en-US" sz="2800" dirty="0">
                <a:latin typeface="Times New Roman"/>
                <a:cs typeface="Times New Roman"/>
              </a:rPr>
              <a:t>As a </a:t>
            </a:r>
            <a:r>
              <a:rPr lang="en-US" sz="2800" spc="-5" dirty="0">
                <a:latin typeface="Times New Roman"/>
                <a:cs typeface="Times New Roman"/>
              </a:rPr>
              <a:t>practical matter </a:t>
            </a:r>
            <a:r>
              <a:rPr lang="en-US" sz="2800" dirty="0">
                <a:latin typeface="Times New Roman"/>
                <a:cs typeface="Times New Roman"/>
              </a:rPr>
              <a:t>this is accomplished when the </a:t>
            </a:r>
            <a:r>
              <a:rPr lang="en-US" sz="2800" spc="-5" dirty="0">
                <a:latin typeface="Times New Roman"/>
                <a:cs typeface="Times New Roman"/>
              </a:rPr>
              <a:t>Districts </a:t>
            </a:r>
            <a:r>
              <a:rPr lang="en-US" sz="2800" dirty="0">
                <a:latin typeface="Times New Roman"/>
                <a:cs typeface="Times New Roman"/>
              </a:rPr>
              <a:t>submit their  Annual Plan of </a:t>
            </a:r>
            <a:r>
              <a:rPr lang="en-US" sz="2800" spc="-50" dirty="0">
                <a:latin typeface="Times New Roman"/>
                <a:cs typeface="Times New Roman"/>
              </a:rPr>
              <a:t>Work </a:t>
            </a:r>
            <a:r>
              <a:rPr lang="en-US" sz="2800" dirty="0">
                <a:latin typeface="Times New Roman"/>
                <a:cs typeface="Times New Roman"/>
              </a:rPr>
              <a:t>to the GSWCC for approval and the GSWCC  approves the</a:t>
            </a:r>
            <a:r>
              <a:rPr lang="en-US" sz="2800" spc="-65" dirty="0">
                <a:latin typeface="Times New Roman"/>
                <a:cs typeface="Times New Roman"/>
              </a:rPr>
              <a:t> </a:t>
            </a:r>
            <a:r>
              <a:rPr lang="en-US" sz="2800" dirty="0">
                <a:latin typeface="Times New Roman"/>
                <a:cs typeface="Times New Roman"/>
              </a:rPr>
              <a:t>plan.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8854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8E03E-F8DA-D57B-E2C5-1125473CA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Soil and </a:t>
            </a:r>
            <a:r>
              <a:rPr lang="en-US" spc="-70" dirty="0"/>
              <a:t>Water  </a:t>
            </a:r>
            <a:r>
              <a:rPr lang="en-US" dirty="0"/>
              <a:t>Conservation</a:t>
            </a:r>
            <a:r>
              <a:rPr lang="en-US" spc="-85" dirty="0"/>
              <a:t> </a:t>
            </a:r>
            <a:r>
              <a:rPr lang="en-US" dirty="0"/>
              <a:t>Districts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D8E3BF-F654-2537-8B73-B025710E0C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41300" indent="-228600">
              <a:lnSpc>
                <a:spcPct val="100000"/>
              </a:lnSpc>
              <a:spcBef>
                <a:spcPts val="370"/>
              </a:spcBef>
              <a:buFont typeface="Arial"/>
              <a:buChar char="•"/>
              <a:tabLst>
                <a:tab pos="241300" algn="l"/>
              </a:tabLst>
            </a:pPr>
            <a:r>
              <a:rPr lang="en-US" sz="2800" spc="-5" dirty="0">
                <a:latin typeface="Times New Roman"/>
                <a:cs typeface="Times New Roman"/>
              </a:rPr>
              <a:t>Role </a:t>
            </a:r>
            <a:r>
              <a:rPr lang="en-US" sz="2800" dirty="0">
                <a:latin typeface="Times New Roman"/>
                <a:cs typeface="Times New Roman"/>
              </a:rPr>
              <a:t>of District Supervisors </a:t>
            </a:r>
            <a:r>
              <a:rPr lang="en-US" sz="2800" spc="-5" dirty="0">
                <a:latin typeface="Times New Roman"/>
                <a:cs typeface="Times New Roman"/>
              </a:rPr>
              <a:t>– </a:t>
            </a:r>
            <a:r>
              <a:rPr lang="en-US" sz="2800" i="1" spc="-5" dirty="0">
                <a:latin typeface="Times New Roman"/>
                <a:cs typeface="Times New Roman"/>
              </a:rPr>
              <a:t>See </a:t>
            </a:r>
            <a:r>
              <a:rPr lang="en-US" sz="2800" spc="-5" dirty="0">
                <a:latin typeface="Times New Roman"/>
                <a:cs typeface="Times New Roman"/>
              </a:rPr>
              <a:t>O.C.G.A. §</a:t>
            </a:r>
            <a:r>
              <a:rPr lang="en-US" sz="2800" spc="-25" dirty="0">
                <a:latin typeface="Times New Roman"/>
                <a:cs typeface="Times New Roman"/>
              </a:rPr>
              <a:t> </a:t>
            </a:r>
            <a:r>
              <a:rPr lang="en-US" sz="2800" spc="-5" dirty="0">
                <a:latin typeface="Times New Roman"/>
                <a:cs typeface="Times New Roman"/>
              </a:rPr>
              <a:t>2-6-33</a:t>
            </a:r>
            <a:endParaRPr lang="en-US" sz="2800" dirty="0">
              <a:latin typeface="Times New Roman"/>
              <a:cs typeface="Times New Roman"/>
            </a:endParaRPr>
          </a:p>
          <a:p>
            <a:pPr marL="698500" marR="165100" lvl="1" indent="-228600">
              <a:lnSpc>
                <a:spcPts val="2590"/>
              </a:lnSpc>
              <a:spcBef>
                <a:spcPts val="565"/>
              </a:spcBef>
              <a:buFont typeface="Arial"/>
              <a:buChar char="•"/>
              <a:tabLst>
                <a:tab pos="699135" algn="l"/>
              </a:tabLst>
            </a:pPr>
            <a:r>
              <a:rPr lang="en-US" sz="2400" dirty="0">
                <a:latin typeface="Times New Roman"/>
                <a:cs typeface="Times New Roman"/>
              </a:rPr>
              <a:t>Develop a </a:t>
            </a:r>
            <a:r>
              <a:rPr lang="en-US" sz="2400" spc="-5" dirty="0">
                <a:latin typeface="Times New Roman"/>
                <a:cs typeface="Times New Roman"/>
              </a:rPr>
              <a:t>comprehensive </a:t>
            </a:r>
            <a:r>
              <a:rPr lang="en-US" sz="2400" dirty="0">
                <a:latin typeface="Times New Roman"/>
                <a:cs typeface="Times New Roman"/>
              </a:rPr>
              <a:t>plan </a:t>
            </a:r>
            <a:r>
              <a:rPr lang="en-US" sz="2400" spc="-5" dirty="0">
                <a:latin typeface="Times New Roman"/>
                <a:cs typeface="Times New Roman"/>
              </a:rPr>
              <a:t>for </a:t>
            </a:r>
            <a:r>
              <a:rPr lang="en-US" sz="2400" dirty="0">
                <a:latin typeface="Times New Roman"/>
                <a:cs typeface="Times New Roman"/>
              </a:rPr>
              <a:t>conservation of </a:t>
            </a:r>
            <a:r>
              <a:rPr lang="en-US" sz="2400" spc="-5" dirty="0">
                <a:latin typeface="Times New Roman"/>
                <a:cs typeface="Times New Roman"/>
              </a:rPr>
              <a:t>soil </a:t>
            </a:r>
            <a:r>
              <a:rPr lang="en-US" sz="2400" dirty="0">
                <a:latin typeface="Times New Roman"/>
                <a:cs typeface="Times New Roman"/>
              </a:rPr>
              <a:t>and water resources</a:t>
            </a:r>
            <a:r>
              <a:rPr lang="en-US" sz="2400" spc="-114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in  assigned</a:t>
            </a:r>
            <a:r>
              <a:rPr lang="en-US" sz="2400" spc="-15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District.</a:t>
            </a:r>
          </a:p>
          <a:p>
            <a:pPr marL="698500" lvl="1" indent="-229235">
              <a:lnSpc>
                <a:spcPts val="2735"/>
              </a:lnSpc>
              <a:spcBef>
                <a:spcPts val="165"/>
              </a:spcBef>
              <a:buFont typeface="Arial"/>
              <a:buChar char="•"/>
              <a:tabLst>
                <a:tab pos="699135" algn="l"/>
              </a:tabLst>
            </a:pPr>
            <a:r>
              <a:rPr lang="en-US" sz="2400" dirty="0">
                <a:latin typeface="Times New Roman"/>
                <a:cs typeface="Times New Roman"/>
              </a:rPr>
              <a:t>Assist with soil and </a:t>
            </a:r>
            <a:r>
              <a:rPr lang="en-US" sz="2400" spc="-5" dirty="0">
                <a:latin typeface="Times New Roman"/>
                <a:cs typeface="Times New Roman"/>
              </a:rPr>
              <a:t>water </a:t>
            </a:r>
            <a:r>
              <a:rPr lang="en-US" sz="2400" dirty="0">
                <a:latin typeface="Times New Roman"/>
                <a:cs typeface="Times New Roman"/>
              </a:rPr>
              <a:t>resource action plans that include the</a:t>
            </a:r>
            <a:r>
              <a:rPr lang="en-US" sz="2400" spc="-19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Best</a:t>
            </a:r>
          </a:p>
          <a:p>
            <a:pPr marL="698500">
              <a:lnSpc>
                <a:spcPts val="2735"/>
              </a:lnSpc>
            </a:pPr>
            <a:r>
              <a:rPr lang="en-US" sz="2400" spc="-5" dirty="0">
                <a:latin typeface="Times New Roman"/>
                <a:cs typeface="Times New Roman"/>
              </a:rPr>
              <a:t>Management Practices</a:t>
            </a:r>
            <a:endParaRPr lang="en-US" sz="2400" dirty="0">
              <a:latin typeface="Times New Roman"/>
              <a:cs typeface="Times New Roman"/>
            </a:endParaRPr>
          </a:p>
          <a:p>
            <a:pPr marL="698500" marR="5080" lvl="1" indent="-228600">
              <a:lnSpc>
                <a:spcPts val="2590"/>
              </a:lnSpc>
              <a:spcBef>
                <a:spcPts val="545"/>
              </a:spcBef>
              <a:buFont typeface="Arial"/>
              <a:buChar char="•"/>
              <a:tabLst>
                <a:tab pos="699135" algn="l"/>
              </a:tabLst>
            </a:pPr>
            <a:r>
              <a:rPr lang="en-US" sz="2400" spc="-55" dirty="0">
                <a:latin typeface="Times New Roman"/>
                <a:cs typeface="Times New Roman"/>
              </a:rPr>
              <a:t>Work </a:t>
            </a:r>
            <a:r>
              <a:rPr lang="en-US" sz="2400" dirty="0">
                <a:latin typeface="Times New Roman"/>
                <a:cs typeface="Times New Roman"/>
              </a:rPr>
              <a:t>with land </a:t>
            </a:r>
            <a:r>
              <a:rPr lang="en-US" sz="2400" spc="-5" dirty="0">
                <a:latin typeface="Times New Roman"/>
                <a:cs typeface="Times New Roman"/>
              </a:rPr>
              <a:t>owners </a:t>
            </a:r>
            <a:r>
              <a:rPr lang="en-US" sz="2400" dirty="0">
                <a:latin typeface="Times New Roman"/>
                <a:cs typeface="Times New Roman"/>
              </a:rPr>
              <a:t>and developers </a:t>
            </a:r>
            <a:r>
              <a:rPr lang="en-US" sz="2400" spc="-5" dirty="0">
                <a:latin typeface="Times New Roman"/>
                <a:cs typeface="Times New Roman"/>
              </a:rPr>
              <a:t>as </a:t>
            </a:r>
            <a:r>
              <a:rPr lang="en-US" sz="2400" dirty="0">
                <a:latin typeface="Times New Roman"/>
                <a:cs typeface="Times New Roman"/>
              </a:rPr>
              <a:t>well </a:t>
            </a:r>
            <a:r>
              <a:rPr lang="en-US" sz="2400" spc="-5" dirty="0">
                <a:latin typeface="Times New Roman"/>
                <a:cs typeface="Times New Roman"/>
              </a:rPr>
              <a:t>as </a:t>
            </a:r>
            <a:r>
              <a:rPr lang="en-US" sz="2400" dirty="0">
                <a:latin typeface="Times New Roman"/>
                <a:cs typeface="Times New Roman"/>
              </a:rPr>
              <a:t>local, state, and federal  </a:t>
            </a:r>
            <a:r>
              <a:rPr lang="en-US" sz="2400" spc="-5" dirty="0">
                <a:latin typeface="Times New Roman"/>
                <a:cs typeface="Times New Roman"/>
              </a:rPr>
              <a:t>governments </a:t>
            </a:r>
            <a:r>
              <a:rPr lang="en-US" sz="2400" dirty="0">
                <a:latin typeface="Times New Roman"/>
                <a:cs typeface="Times New Roman"/>
              </a:rPr>
              <a:t>to </a:t>
            </a:r>
            <a:r>
              <a:rPr lang="en-US" sz="2400" spc="-5" dirty="0">
                <a:latin typeface="Times New Roman"/>
                <a:cs typeface="Times New Roman"/>
              </a:rPr>
              <a:t>implement soil </a:t>
            </a:r>
            <a:r>
              <a:rPr lang="en-US" sz="2400" dirty="0">
                <a:latin typeface="Times New Roman"/>
                <a:cs typeface="Times New Roman"/>
              </a:rPr>
              <a:t>and water conservation </a:t>
            </a:r>
            <a:r>
              <a:rPr lang="en-US" sz="2400" spc="-5" dirty="0">
                <a:latin typeface="Times New Roman"/>
                <a:cs typeface="Times New Roman"/>
              </a:rPr>
              <a:t>measures </a:t>
            </a:r>
            <a:r>
              <a:rPr lang="en-US" sz="2400" dirty="0">
                <a:latin typeface="Times New Roman"/>
                <a:cs typeface="Times New Roman"/>
              </a:rPr>
              <a:t>and</a:t>
            </a:r>
            <a:r>
              <a:rPr lang="en-US" sz="2400" spc="-5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practices.</a:t>
            </a:r>
          </a:p>
          <a:p>
            <a:pPr marL="698500" marR="20955" lvl="1" indent="-228600">
              <a:lnSpc>
                <a:spcPct val="90100"/>
              </a:lnSpc>
              <a:spcBef>
                <a:spcPts val="465"/>
              </a:spcBef>
              <a:buFont typeface="Arial"/>
              <a:buChar char="•"/>
              <a:tabLst>
                <a:tab pos="699135" algn="l"/>
              </a:tabLst>
            </a:pPr>
            <a:r>
              <a:rPr lang="en-US" sz="2400" dirty="0">
                <a:latin typeface="Times New Roman"/>
                <a:cs typeface="Times New Roman"/>
              </a:rPr>
              <a:t>Develop and </a:t>
            </a:r>
            <a:r>
              <a:rPr lang="en-US" sz="2400" spc="-5" dirty="0">
                <a:latin typeface="Times New Roman"/>
                <a:cs typeface="Times New Roman"/>
              </a:rPr>
              <a:t>maintain </a:t>
            </a:r>
            <a:r>
              <a:rPr lang="en-US" sz="2400" dirty="0">
                <a:latin typeface="Times New Roman"/>
                <a:cs typeface="Times New Roman"/>
              </a:rPr>
              <a:t>relationships with other agencies and </a:t>
            </a:r>
            <a:r>
              <a:rPr lang="en-US" sz="2400" spc="-5" dirty="0">
                <a:latin typeface="Times New Roman"/>
                <a:cs typeface="Times New Roman"/>
              </a:rPr>
              <a:t>organizations</a:t>
            </a:r>
            <a:r>
              <a:rPr lang="en-US" sz="2400" spc="-185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such  </a:t>
            </a:r>
            <a:r>
              <a:rPr lang="en-US" sz="2400" spc="-5" dirty="0">
                <a:latin typeface="Times New Roman"/>
                <a:cs typeface="Times New Roman"/>
              </a:rPr>
              <a:t>as </a:t>
            </a:r>
            <a:r>
              <a:rPr lang="en-US" sz="2400" dirty="0">
                <a:latin typeface="Times New Roman"/>
                <a:cs typeface="Times New Roman"/>
              </a:rPr>
              <a:t>the Natural Resources Conservation Service, Research Conservation and  </a:t>
            </a:r>
            <a:r>
              <a:rPr lang="en-US" sz="2400" spc="-5" dirty="0">
                <a:latin typeface="Times New Roman"/>
                <a:cs typeface="Times New Roman"/>
              </a:rPr>
              <a:t>Development Councils, </a:t>
            </a:r>
            <a:r>
              <a:rPr lang="en-US" sz="2400" spc="-10" dirty="0">
                <a:latin typeface="Times New Roman"/>
                <a:cs typeface="Times New Roman"/>
              </a:rPr>
              <a:t>Georgia </a:t>
            </a:r>
            <a:r>
              <a:rPr lang="en-US" sz="2400" dirty="0">
                <a:latin typeface="Times New Roman"/>
                <a:cs typeface="Times New Roman"/>
              </a:rPr>
              <a:t>Association of Conservation Districts,</a:t>
            </a:r>
            <a:r>
              <a:rPr lang="en-US" sz="2400" spc="-22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etc.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2197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5151</Words>
  <Application>Microsoft Office PowerPoint</Application>
  <PresentationFormat>Widescreen</PresentationFormat>
  <Paragraphs>278</Paragraphs>
  <Slides>48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3" baseType="lpstr">
      <vt:lpstr>Aptos</vt:lpstr>
      <vt:lpstr>Aptos Display</vt:lpstr>
      <vt:lpstr>Arial</vt:lpstr>
      <vt:lpstr>Times New Roman</vt:lpstr>
      <vt:lpstr>Office Theme</vt:lpstr>
      <vt:lpstr>Districts  101</vt:lpstr>
      <vt:lpstr>Overview of the Soil and Water  Conservation Districts Law O.C.G.A. §§ 2-6-20 through 2-6-52  </vt:lpstr>
      <vt:lpstr>Georgia Soil and Water  Conservation Commission  O.C.G.A. § 2-6-23 </vt:lpstr>
      <vt:lpstr>Georgia Soil and Water  Conservation Commission</vt:lpstr>
      <vt:lpstr>Georgia Soil and Water  Conservation Commission</vt:lpstr>
      <vt:lpstr>Georgia Soil and Water  Conservation Commission</vt:lpstr>
      <vt:lpstr>GSWCC Duties and Powers</vt:lpstr>
      <vt:lpstr>GSWCC Provides Oversight   of the Districts</vt:lpstr>
      <vt:lpstr>Soil and Water  Conservation Districts</vt:lpstr>
      <vt:lpstr>Soil and Water  Conservation Districts</vt:lpstr>
      <vt:lpstr>Soil and Water  Conservation Districts</vt:lpstr>
      <vt:lpstr>District Supervisors’ Powers</vt:lpstr>
      <vt:lpstr>District Supervisors’ Powers</vt:lpstr>
      <vt:lpstr>District Supervisors’ Powers</vt:lpstr>
      <vt:lpstr>District Supervisors’ Powers</vt:lpstr>
      <vt:lpstr>Georgia Department of Law</vt:lpstr>
      <vt:lpstr>PowerPoint Presentation</vt:lpstr>
      <vt:lpstr>Georgia Open Meetings Act</vt:lpstr>
      <vt:lpstr>What is a “Meeting”</vt:lpstr>
      <vt:lpstr>What is Not a Meeting?</vt:lpstr>
      <vt:lpstr>What is Not a Meeting?</vt:lpstr>
      <vt:lpstr>Open Access to Meetings</vt:lpstr>
      <vt:lpstr>Transparency in  Meetings and Records</vt:lpstr>
      <vt:lpstr>Public Comments</vt:lpstr>
      <vt:lpstr>Notices for Regular Meetings</vt:lpstr>
      <vt:lpstr>Notices for Special Meetings</vt:lpstr>
      <vt:lpstr>Agenda Requirements</vt:lpstr>
      <vt:lpstr>Why Use A Detailed Agenda?</vt:lpstr>
      <vt:lpstr>Allowable Topics in  Executive Sessions</vt:lpstr>
      <vt:lpstr>Executive Sessions Continued</vt:lpstr>
      <vt:lpstr>Procedures for Executive Sessions</vt:lpstr>
      <vt:lpstr>Executive Session Affidavits</vt:lpstr>
      <vt:lpstr>Meeting Minutes</vt:lpstr>
      <vt:lpstr>Availability of the Minutes</vt:lpstr>
      <vt:lpstr>Minutes of Executive Sessions</vt:lpstr>
      <vt:lpstr>PowerPoint Presentation</vt:lpstr>
      <vt:lpstr>Open Records Act</vt:lpstr>
      <vt:lpstr>Open Records</vt:lpstr>
      <vt:lpstr>Open Records Fees</vt:lpstr>
      <vt:lpstr>Open Records Exemptions</vt:lpstr>
      <vt:lpstr>Erosion and Sedimentation  Act Permits O.C.G.A §12-7-7</vt:lpstr>
      <vt:lpstr>Best Management Practices</vt:lpstr>
      <vt:lpstr>Local Issuing Authorities</vt:lpstr>
      <vt:lpstr>Enforcement Options</vt:lpstr>
      <vt:lpstr>Oversight of  Local Issuing Authority</vt:lpstr>
      <vt:lpstr>Education and Training  Requirements</vt:lpstr>
      <vt:lpstr>Education and Training  Requirements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Amos, Robert</dc:creator>
  <cp:lastModifiedBy>Amos, Robert</cp:lastModifiedBy>
  <cp:revision>6</cp:revision>
  <dcterms:created xsi:type="dcterms:W3CDTF">2025-08-11T19:10:13Z</dcterms:created>
  <dcterms:modified xsi:type="dcterms:W3CDTF">2025-08-13T15:14:21Z</dcterms:modified>
</cp:coreProperties>
</file>