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3"/>
  </p:notesMasterIdLst>
  <p:sldIdLst>
    <p:sldId id="256" r:id="rId2"/>
    <p:sldId id="314" r:id="rId3"/>
    <p:sldId id="316" r:id="rId4"/>
    <p:sldId id="319" r:id="rId5"/>
    <p:sldId id="257" r:id="rId6"/>
    <p:sldId id="258" r:id="rId7"/>
    <p:sldId id="259" r:id="rId8"/>
    <p:sldId id="317" r:id="rId9"/>
    <p:sldId id="311" r:id="rId10"/>
    <p:sldId id="321" r:id="rId11"/>
    <p:sldId id="330" r:id="rId12"/>
    <p:sldId id="305" r:id="rId13"/>
    <p:sldId id="320" r:id="rId14"/>
    <p:sldId id="329" r:id="rId15"/>
    <p:sldId id="312" r:id="rId16"/>
    <p:sldId id="306" r:id="rId17"/>
    <p:sldId id="315" r:id="rId18"/>
    <p:sldId id="261" r:id="rId19"/>
    <p:sldId id="263" r:id="rId20"/>
    <p:sldId id="292" r:id="rId21"/>
    <p:sldId id="269" r:id="rId22"/>
    <p:sldId id="270" r:id="rId23"/>
    <p:sldId id="275" r:id="rId24"/>
    <p:sldId id="325" r:id="rId25"/>
    <p:sldId id="326" r:id="rId26"/>
    <p:sldId id="310" r:id="rId27"/>
    <p:sldId id="284" r:id="rId28"/>
    <p:sldId id="288" r:id="rId29"/>
    <p:sldId id="324" r:id="rId30"/>
    <p:sldId id="322" r:id="rId31"/>
    <p:sldId id="323" r:id="rId32"/>
    <p:sldId id="265" r:id="rId33"/>
    <p:sldId id="313" r:id="rId34"/>
    <p:sldId id="290" r:id="rId35"/>
    <p:sldId id="293" r:id="rId36"/>
    <p:sldId id="294" r:id="rId37"/>
    <p:sldId id="295" r:id="rId38"/>
    <p:sldId id="296" r:id="rId39"/>
    <p:sldId id="297" r:id="rId40"/>
    <p:sldId id="307" r:id="rId41"/>
    <p:sldId id="298" r:id="rId42"/>
    <p:sldId id="308" r:id="rId43"/>
    <p:sldId id="299" r:id="rId44"/>
    <p:sldId id="300" r:id="rId45"/>
    <p:sldId id="309" r:id="rId46"/>
    <p:sldId id="301" r:id="rId47"/>
    <p:sldId id="302" r:id="rId48"/>
    <p:sldId id="303" r:id="rId49"/>
    <p:sldId id="328" r:id="rId50"/>
    <p:sldId id="304" r:id="rId51"/>
    <p:sldId id="318" r:id="rId5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0" autoAdjust="0"/>
    <p:restoredTop sz="92700" autoAdjust="0"/>
  </p:normalViewPr>
  <p:slideViewPr>
    <p:cSldViewPr>
      <p:cViewPr>
        <p:scale>
          <a:sx n="105" d="100"/>
          <a:sy n="105" d="100"/>
        </p:scale>
        <p:origin x="-3714" y="-156"/>
      </p:cViewPr>
      <p:guideLst>
        <p:guide orient="horz" pos="2160"/>
        <p:guide pos="2880"/>
      </p:guideLst>
    </p:cSldViewPr>
  </p:slideViewPr>
  <p:outlineViewPr>
    <p:cViewPr>
      <p:scale>
        <a:sx n="33" d="100"/>
        <a:sy n="33" d="100"/>
      </p:scale>
      <p:origin x="0" y="12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D6EA5C7-52A0-46A5-B74C-32A74E2141D3}" type="datetimeFigureOut">
              <a:rPr lang="en-US" smtClean="0"/>
              <a:t>12/28/2015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B897EDE-1A87-4493-A8FD-65BE6A817998}" type="slidenum">
              <a:rPr lang="en-US" smtClean="0"/>
              <a:t>‹#›</a:t>
            </a:fld>
            <a:endParaRPr lang="en-US" dirty="0"/>
          </a:p>
        </p:txBody>
      </p:sp>
    </p:spTree>
    <p:extLst>
      <p:ext uri="{BB962C8B-B14F-4D97-AF65-F5344CB8AC3E}">
        <p14:creationId xmlns:p14="http://schemas.microsoft.com/office/powerpoint/2010/main" val="1878620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897EDE-1A87-4493-A8FD-65BE6A817998}" type="slidenum">
              <a:rPr lang="en-US" smtClean="0"/>
              <a:t>1</a:t>
            </a:fld>
            <a:endParaRPr lang="en-US" dirty="0"/>
          </a:p>
        </p:txBody>
      </p:sp>
    </p:spTree>
    <p:extLst>
      <p:ext uri="{BB962C8B-B14F-4D97-AF65-F5344CB8AC3E}">
        <p14:creationId xmlns:p14="http://schemas.microsoft.com/office/powerpoint/2010/main" val="1806005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897EDE-1A87-4493-A8FD-65BE6A817998}" type="slidenum">
              <a:rPr lang="en-US" smtClean="0"/>
              <a:t>17</a:t>
            </a:fld>
            <a:endParaRPr lang="en-US" dirty="0"/>
          </a:p>
        </p:txBody>
      </p:sp>
    </p:spTree>
    <p:extLst>
      <p:ext uri="{BB962C8B-B14F-4D97-AF65-F5344CB8AC3E}">
        <p14:creationId xmlns:p14="http://schemas.microsoft.com/office/powerpoint/2010/main" val="3216077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of Guar, The Guar or cluster bean (Cyamopsis tetragonoloba) is an annual legume and the source of guar gum. It is also known as Gavar, Guwar or Guvar bean</a:t>
            </a:r>
            <a:endParaRPr lang="en-US" dirty="0"/>
          </a:p>
        </p:txBody>
      </p:sp>
      <p:sp>
        <p:nvSpPr>
          <p:cNvPr id="4" name="Slide Number Placeholder 3"/>
          <p:cNvSpPr>
            <a:spLocks noGrp="1"/>
          </p:cNvSpPr>
          <p:nvPr>
            <p:ph type="sldNum" sz="quarter" idx="10"/>
          </p:nvPr>
        </p:nvSpPr>
        <p:spPr/>
        <p:txBody>
          <a:bodyPr/>
          <a:lstStyle/>
          <a:p>
            <a:fld id="{EB897EDE-1A87-4493-A8FD-65BE6A817998}" type="slidenum">
              <a:rPr lang="en-US" smtClean="0"/>
              <a:t>20</a:t>
            </a:fld>
            <a:endParaRPr lang="en-US" dirty="0"/>
          </a:p>
        </p:txBody>
      </p:sp>
    </p:spTree>
    <p:extLst>
      <p:ext uri="{BB962C8B-B14F-4D97-AF65-F5344CB8AC3E}">
        <p14:creationId xmlns:p14="http://schemas.microsoft.com/office/powerpoint/2010/main" val="2381540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GADOT requirements</a:t>
            </a:r>
            <a:r>
              <a:rPr lang="en-US" baseline="0" dirty="0" smtClean="0"/>
              <a:t> </a:t>
            </a:r>
            <a:r>
              <a:rPr lang="en-US" dirty="0" smtClean="0"/>
              <a:t>equal</a:t>
            </a:r>
            <a:endParaRPr lang="en-US" dirty="0"/>
          </a:p>
        </p:txBody>
      </p:sp>
      <p:sp>
        <p:nvSpPr>
          <p:cNvPr id="4" name="Slide Number Placeholder 3"/>
          <p:cNvSpPr>
            <a:spLocks noGrp="1"/>
          </p:cNvSpPr>
          <p:nvPr>
            <p:ph type="sldNum" sz="quarter" idx="10"/>
          </p:nvPr>
        </p:nvSpPr>
        <p:spPr/>
        <p:txBody>
          <a:bodyPr/>
          <a:lstStyle/>
          <a:p>
            <a:fld id="{EB897EDE-1A87-4493-A8FD-65BE6A817998}" type="slidenum">
              <a:rPr lang="en-US" smtClean="0"/>
              <a:t>28</a:t>
            </a:fld>
            <a:endParaRPr lang="en-US" dirty="0"/>
          </a:p>
        </p:txBody>
      </p:sp>
    </p:spTree>
    <p:extLst>
      <p:ext uri="{BB962C8B-B14F-4D97-AF65-F5344CB8AC3E}">
        <p14:creationId xmlns:p14="http://schemas.microsoft.com/office/powerpoint/2010/main" val="4202427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Plan reviewer should</a:t>
            </a:r>
            <a:r>
              <a:rPr lang="en-US" baseline="0" dirty="0" smtClean="0"/>
              <a:t> not minor inconsistencies </a:t>
            </a:r>
            <a:endParaRPr lang="en-US" dirty="0"/>
          </a:p>
        </p:txBody>
      </p:sp>
      <p:sp>
        <p:nvSpPr>
          <p:cNvPr id="4" name="Slide Number Placeholder 3"/>
          <p:cNvSpPr>
            <a:spLocks noGrp="1"/>
          </p:cNvSpPr>
          <p:nvPr>
            <p:ph type="sldNum" sz="quarter" idx="10"/>
          </p:nvPr>
        </p:nvSpPr>
        <p:spPr/>
        <p:txBody>
          <a:bodyPr/>
          <a:lstStyle/>
          <a:p>
            <a:fld id="{EB897EDE-1A87-4493-A8FD-65BE6A817998}" type="slidenum">
              <a:rPr lang="en-US" smtClean="0"/>
              <a:t>49</a:t>
            </a:fld>
            <a:endParaRPr lang="en-US" dirty="0"/>
          </a:p>
        </p:txBody>
      </p:sp>
    </p:spTree>
    <p:extLst>
      <p:ext uri="{BB962C8B-B14F-4D97-AF65-F5344CB8AC3E}">
        <p14:creationId xmlns:p14="http://schemas.microsoft.com/office/powerpoint/2010/main" val="227646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Hard to beat the statement “If it is green it is clean”.</a:t>
            </a:r>
            <a:r>
              <a:rPr lang="en-US" baseline="0" dirty="0" smtClean="0"/>
              <a:t> E</a:t>
            </a:r>
            <a:r>
              <a:rPr lang="en-US" dirty="0" smtClean="0"/>
              <a:t>very single one of these bmps talked about and more can be used in a</a:t>
            </a:r>
            <a:r>
              <a:rPr lang="en-US" baseline="0" dirty="0" smtClean="0"/>
              <a:t> series to promoted clean water and compliance with the Federal </a:t>
            </a:r>
            <a:r>
              <a:rPr lang="en-US" baseline="0" smtClean="0"/>
              <a:t>and State laws.</a:t>
            </a:r>
            <a:endParaRPr lang="en-US" dirty="0"/>
          </a:p>
        </p:txBody>
      </p:sp>
      <p:sp>
        <p:nvSpPr>
          <p:cNvPr id="4" name="Slide Number Placeholder 3"/>
          <p:cNvSpPr>
            <a:spLocks noGrp="1"/>
          </p:cNvSpPr>
          <p:nvPr>
            <p:ph type="sldNum" sz="quarter" idx="10"/>
          </p:nvPr>
        </p:nvSpPr>
        <p:spPr/>
        <p:txBody>
          <a:bodyPr/>
          <a:lstStyle/>
          <a:p>
            <a:fld id="{EB897EDE-1A87-4493-A8FD-65BE6A817998}" type="slidenum">
              <a:rPr lang="en-US" smtClean="0"/>
              <a:t>50</a:t>
            </a:fld>
            <a:endParaRPr lang="en-US" dirty="0"/>
          </a:p>
        </p:txBody>
      </p:sp>
    </p:spTree>
    <p:extLst>
      <p:ext uri="{BB962C8B-B14F-4D97-AF65-F5344CB8AC3E}">
        <p14:creationId xmlns:p14="http://schemas.microsoft.com/office/powerpoint/2010/main" val="2825260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0DD62D31-1514-45E4-B151-3819A4F12502}" type="datetimeFigureOut">
              <a:rPr lang="en-US" smtClean="0"/>
              <a:t>12/28/2015</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25E0F08-3613-4D20-A06F-2E12481DF4FA}"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DD62D31-1514-45E4-B151-3819A4F12502}" type="datetimeFigureOut">
              <a:rPr lang="en-US" smtClean="0"/>
              <a:t>12/28/2015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5E0F08-3613-4D20-A06F-2E12481DF4FA}"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0DD62D31-1514-45E4-B151-3819A4F12502}" type="datetimeFigureOut">
              <a:rPr lang="en-US" smtClean="0"/>
              <a:t>12/28/2015</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25E0F08-3613-4D20-A06F-2E12481DF4FA}"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DD62D31-1514-45E4-B151-3819A4F12502}" type="datetimeFigureOut">
              <a:rPr lang="en-US" smtClean="0"/>
              <a:t>12/28/2015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25E0F08-3613-4D20-A06F-2E12481DF4FA}"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DD62D31-1514-45E4-B151-3819A4F12502}" type="datetimeFigureOut">
              <a:rPr lang="en-US" smtClean="0"/>
              <a:t>12/28/2015</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25E0F08-3613-4D20-A06F-2E12481DF4FA}"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0DD62D31-1514-45E4-B151-3819A4F12502}" type="datetimeFigureOut">
              <a:rPr lang="en-US" smtClean="0"/>
              <a:t>12/28/2015</a:t>
            </a:fld>
            <a:endParaRPr lang="en-US" dirty="0"/>
          </a:p>
        </p:txBody>
      </p:sp>
      <p:sp>
        <p:nvSpPr>
          <p:cNvPr id="10" name="Slide Number Placeholder 9"/>
          <p:cNvSpPr>
            <a:spLocks noGrp="1"/>
          </p:cNvSpPr>
          <p:nvPr>
            <p:ph type="sldNum" sz="quarter" idx="16"/>
          </p:nvPr>
        </p:nvSpPr>
        <p:spPr/>
        <p:txBody>
          <a:bodyPr rtlCol="0"/>
          <a:lstStyle/>
          <a:p>
            <a:fld id="{725E0F08-3613-4D20-A06F-2E12481DF4FA}"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0DD62D31-1514-45E4-B151-3819A4F12502}" type="datetimeFigureOut">
              <a:rPr lang="en-US" smtClean="0"/>
              <a:t>12/28/2015</a:t>
            </a:fld>
            <a:endParaRPr lang="en-US" dirty="0"/>
          </a:p>
        </p:txBody>
      </p:sp>
      <p:sp>
        <p:nvSpPr>
          <p:cNvPr id="12" name="Slide Number Placeholder 11"/>
          <p:cNvSpPr>
            <a:spLocks noGrp="1"/>
          </p:cNvSpPr>
          <p:nvPr>
            <p:ph type="sldNum" sz="quarter" idx="16"/>
          </p:nvPr>
        </p:nvSpPr>
        <p:spPr/>
        <p:txBody>
          <a:bodyPr rtlCol="0"/>
          <a:lstStyle/>
          <a:p>
            <a:fld id="{725E0F08-3613-4D20-A06F-2E12481DF4FA}"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DD62D31-1514-45E4-B151-3819A4F12502}" type="datetimeFigureOut">
              <a:rPr lang="en-US" smtClean="0"/>
              <a:t>12/28/2015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25E0F08-3613-4D20-A06F-2E12481DF4FA}"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62D31-1514-45E4-B151-3819A4F12502}" type="datetimeFigureOut">
              <a:rPr lang="en-US" smtClean="0"/>
              <a:t>12/28/2015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25E0F08-3613-4D20-A06F-2E12481DF4FA}"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0DD62D31-1514-45E4-B151-3819A4F12502}" type="datetimeFigureOut">
              <a:rPr lang="en-US" smtClean="0"/>
              <a:t>12/28/2015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25E0F08-3613-4D20-A06F-2E12481DF4FA}"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0DD62D31-1514-45E4-B151-3819A4F12502}" type="datetimeFigureOut">
              <a:rPr lang="en-US" smtClean="0"/>
              <a:t>12/28/2015</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25E0F08-3613-4D20-A06F-2E12481DF4FA}"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0DD62D31-1514-45E4-B151-3819A4F12502}" type="datetimeFigureOut">
              <a:rPr lang="en-US" smtClean="0"/>
              <a:t>12/28/2015</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25E0F08-3613-4D20-A06F-2E12481DF4FA}"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7.tmp"/><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tmp"/></Relationships>
</file>

<file path=ppt/slides/_rels/slide19.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4.tmp"/></Relationships>
</file>

<file path=ppt/slides/_rels/slide21.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7.tmp"/><Relationship Id="rId1" Type="http://schemas.openxmlformats.org/officeDocument/2006/relationships/slideLayout" Target="../slideLayouts/slideLayout4.xml"/><Relationship Id="rId4" Type="http://schemas.openxmlformats.org/officeDocument/2006/relationships/image" Target="../media/image30.tmp"/></Relationships>
</file>

<file path=ppt/slides/_rels/slide24.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3.tmp"/><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tmp"/><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8.tmp"/></Relationships>
</file>

<file path=ppt/slides/_rels/slide29.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tmp"/><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mp"/><Relationship Id="rId1" Type="http://schemas.openxmlformats.org/officeDocument/2006/relationships/slideLayout" Target="../slideLayouts/slideLayout2.xml"/><Relationship Id="rId5" Type="http://schemas.openxmlformats.org/officeDocument/2006/relationships/image" Target="../media/image13.tmp"/><Relationship Id="rId4" Type="http://schemas.openxmlformats.org/officeDocument/2006/relationships/image" Target="../media/image12.tmp"/></Relationships>
</file>

<file path=ppt/slides/_rels/slide40.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image" Target="../media/image52.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image" Target="../media/image52.tm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image" Target="../media/image52.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image" Target="../media/image52.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58.tmp"/></Relationships>
</file>

<file path=ppt/slides/_rels/slide48.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image" Target="../media/image61.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0"/>
            <a:ext cx="4572000" cy="304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048000"/>
            <a:ext cx="4572000" cy="3810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3980" y="3064823"/>
            <a:ext cx="4571999" cy="38100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6823"/>
            <a:ext cx="4572000" cy="3048000"/>
          </a:xfrm>
          <a:prstGeom prst="rect">
            <a:avLst/>
          </a:prstGeom>
        </p:spPr>
      </p:pic>
      <p:sp>
        <p:nvSpPr>
          <p:cNvPr id="10" name="Rectangle 9"/>
          <p:cNvSpPr/>
          <p:nvPr/>
        </p:nvSpPr>
        <p:spPr>
          <a:xfrm>
            <a:off x="304800" y="2170837"/>
            <a:ext cx="8229600" cy="1754326"/>
          </a:xfrm>
          <a:prstGeom prst="rect">
            <a:avLst/>
          </a:prstGeom>
          <a:noFill/>
        </p:spPr>
        <p:txBody>
          <a:bodyPr wrap="squar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2016 Manual for Erosion and Sediment Control Updates</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1200" y="6019800"/>
            <a:ext cx="2523322" cy="656980"/>
          </a:xfrm>
          <a:prstGeom prst="rect">
            <a:avLst/>
          </a:prstGeom>
        </p:spPr>
      </p:pic>
    </p:spTree>
    <p:extLst>
      <p:ext uri="{BB962C8B-B14F-4D97-AF65-F5344CB8AC3E}">
        <p14:creationId xmlns:p14="http://schemas.microsoft.com/office/powerpoint/2010/main" val="12678795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Appendix A-2: </a:t>
            </a:r>
            <a:r>
              <a:rPr lang="en-US" sz="3600" i="1" dirty="0"/>
              <a:t>Joining the Equivalent BMP List: </a:t>
            </a:r>
            <a:r>
              <a:rPr lang="en-US" sz="3600" i="1" dirty="0" smtClean="0"/>
              <a:t>Alternative BMP Guidance</a:t>
            </a:r>
            <a:endParaRPr lang="en-US" sz="3600" dirty="0"/>
          </a:p>
        </p:txBody>
      </p:sp>
      <p:sp>
        <p:nvSpPr>
          <p:cNvPr id="3" name="Content Placeholder 2"/>
          <p:cNvSpPr>
            <a:spLocks noGrp="1"/>
          </p:cNvSpPr>
          <p:nvPr>
            <p:ph sz="quarter" idx="1"/>
          </p:nvPr>
        </p:nvSpPr>
        <p:spPr/>
        <p:txBody>
          <a:bodyPr>
            <a:normAutofit fontScale="85000" lnSpcReduction="10000"/>
          </a:bodyPr>
          <a:lstStyle/>
          <a:p>
            <a:pPr marL="514350" indent="-514350">
              <a:buFont typeface="+mj-lt"/>
              <a:buAutoNum type="arabicPeriod"/>
            </a:pPr>
            <a:r>
              <a:rPr lang="en-US" dirty="0" smtClean="0"/>
              <a:t>One page summary detailing why the alternative BMP is equivalent or superior to the conventional BMPs found in the Manual.</a:t>
            </a:r>
          </a:p>
          <a:p>
            <a:pPr marL="514350" indent="-514350">
              <a:buFont typeface="+mj-lt"/>
              <a:buAutoNum type="arabicPeriod"/>
            </a:pPr>
            <a:r>
              <a:rPr lang="en-US" dirty="0" smtClean="0"/>
              <a:t>Documented side by side testing (alternative BMP vs. conventional BMP) using the appropriate design requirements and specifications contained in the Manual.</a:t>
            </a:r>
          </a:p>
          <a:p>
            <a:pPr marL="514350" indent="-514350">
              <a:buFont typeface="+mj-lt"/>
              <a:buAutoNum type="arabicPeriod"/>
            </a:pPr>
            <a:r>
              <a:rPr lang="en-US" dirty="0" smtClean="0"/>
              <a:t>Proof that the alternative BMP was previously installed and worked under conditions comparable to the environmental conditions of the proposed site. This can be documented with photographs.</a:t>
            </a:r>
          </a:p>
          <a:p>
            <a:pPr marL="514350" indent="-514350">
              <a:buFont typeface="+mj-lt"/>
              <a:buAutoNum type="arabicPeriod"/>
            </a:pPr>
            <a:r>
              <a:rPr lang="en-US" dirty="0" smtClean="0"/>
              <a:t>All specifications including the design requirements and the procedures for proper installation and maintenance.</a:t>
            </a:r>
            <a:endParaRPr lang="en-US" dirty="0"/>
          </a:p>
        </p:txBody>
      </p:sp>
    </p:spTree>
    <p:extLst>
      <p:ext uri="{BB962C8B-B14F-4D97-AF65-F5344CB8AC3E}">
        <p14:creationId xmlns:p14="http://schemas.microsoft.com/office/powerpoint/2010/main" val="6890381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Equivalent BMP Application Pre-notice</a:t>
            </a:r>
            <a:endParaRPr lang="en-US" dirty="0"/>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600200"/>
            <a:ext cx="3975226" cy="5169063"/>
          </a:xfrm>
          <a:prstGeom prst="rect">
            <a:avLst/>
          </a:prstGeom>
        </p:spPr>
      </p:pic>
    </p:spTree>
    <p:extLst>
      <p:ext uri="{BB962C8B-B14F-4D97-AF65-F5344CB8AC3E}">
        <p14:creationId xmlns:p14="http://schemas.microsoft.com/office/powerpoint/2010/main" val="3905427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Appendix A-2: </a:t>
            </a:r>
            <a:r>
              <a:rPr lang="en-US" sz="3600" i="1" dirty="0"/>
              <a:t>Joining the Equivalent BMP List: Application and Removal Process</a:t>
            </a:r>
            <a:endParaRPr lang="en-US" sz="3600" dirty="0"/>
          </a:p>
        </p:txBody>
      </p:sp>
      <p:sp>
        <p:nvSpPr>
          <p:cNvPr id="3" name="Content Placeholder 2"/>
          <p:cNvSpPr>
            <a:spLocks noGrp="1"/>
          </p:cNvSpPr>
          <p:nvPr>
            <p:ph sz="quarter" idx="1"/>
          </p:nvPr>
        </p:nvSpPr>
        <p:spPr>
          <a:xfrm>
            <a:off x="609600" y="1589566"/>
            <a:ext cx="3886200" cy="5192234"/>
          </a:xfrm>
        </p:spPr>
        <p:txBody>
          <a:bodyPr>
            <a:normAutofit fontScale="25000" lnSpcReduction="20000"/>
          </a:bodyPr>
          <a:lstStyle/>
          <a:p>
            <a:r>
              <a:rPr lang="en-US" sz="6400" dirty="0" smtClean="0"/>
              <a:t>For a BMP to be considered for inclusion on the Equivalent BMP List, a </a:t>
            </a:r>
            <a:r>
              <a:rPr lang="en-US" sz="6400" b="1" dirty="0" smtClean="0"/>
              <a:t>Design Professiona</a:t>
            </a:r>
            <a:r>
              <a:rPr lang="en-US" sz="6400" dirty="0" smtClean="0"/>
              <a:t>l must have successfully completed the current process for Alternative BMPs as outlined by the GSWCC Guidance on at least </a:t>
            </a:r>
            <a:r>
              <a:rPr lang="en-US" sz="8000" b="1" dirty="0" smtClean="0"/>
              <a:t>3</a:t>
            </a:r>
            <a:r>
              <a:rPr lang="en-US" sz="6400" dirty="0" smtClean="0"/>
              <a:t> completed projects where EPD’s Notice of Termination Form has been filed.</a:t>
            </a:r>
            <a:endParaRPr lang="en-US" sz="6400" dirty="0"/>
          </a:p>
          <a:p>
            <a:r>
              <a:rPr lang="en-US" sz="6400" b="1" dirty="0" smtClean="0"/>
              <a:t>Geographic </a:t>
            </a:r>
            <a:r>
              <a:rPr lang="en-US" sz="6400" b="1" dirty="0"/>
              <a:t>dispersion of the project sites is </a:t>
            </a:r>
            <a:r>
              <a:rPr lang="en-US" sz="6400" b="1" dirty="0" smtClean="0"/>
              <a:t>encouraged.</a:t>
            </a:r>
            <a:endParaRPr lang="en-US" sz="6400" dirty="0"/>
          </a:p>
          <a:p>
            <a:r>
              <a:rPr lang="en-US" sz="6400" dirty="0" smtClean="0"/>
              <a:t>The </a:t>
            </a:r>
            <a:r>
              <a:rPr lang="en-US" sz="6400" dirty="0"/>
              <a:t>following materials should be submitted to the GSWCC </a:t>
            </a:r>
            <a:endParaRPr lang="en-US" sz="5200" dirty="0"/>
          </a:p>
          <a:p>
            <a:pPr lvl="1"/>
            <a:r>
              <a:rPr lang="en-US" sz="5200" dirty="0" smtClean="0"/>
              <a:t>An </a:t>
            </a:r>
            <a:r>
              <a:rPr lang="en-US" sz="5200" dirty="0"/>
              <a:t>Application to be on the Equivalent BMP List and a </a:t>
            </a:r>
            <a:r>
              <a:rPr lang="en-US" sz="5200" b="1" dirty="0"/>
              <a:t>sample</a:t>
            </a:r>
            <a:r>
              <a:rPr lang="en-US" sz="5200" dirty="0"/>
              <a:t> of the BMP. </a:t>
            </a:r>
          </a:p>
          <a:p>
            <a:pPr lvl="1"/>
            <a:r>
              <a:rPr lang="en-US" sz="5200" dirty="0" smtClean="0"/>
              <a:t>Three </a:t>
            </a:r>
            <a:r>
              <a:rPr lang="en-US" sz="5200" dirty="0"/>
              <a:t>sets -- one for each time the Alter-native BMP was used in three </a:t>
            </a:r>
            <a:r>
              <a:rPr lang="en-US" sz="5200" b="1" dirty="0"/>
              <a:t>separate</a:t>
            </a:r>
            <a:r>
              <a:rPr lang="en-US" sz="5200" dirty="0"/>
              <a:t> projects -- of the required documentation to use the Alternative BMP, based on the current approval process as outlined by GSWCC Guidance. Evidence of </a:t>
            </a:r>
            <a:r>
              <a:rPr lang="en-US" sz="5200" dirty="0" smtClean="0"/>
              <a:t>repeatable </a:t>
            </a:r>
            <a:r>
              <a:rPr lang="en-US" sz="5200" b="1" dirty="0"/>
              <a:t>bench</a:t>
            </a:r>
            <a:r>
              <a:rPr lang="en-US" sz="5200" dirty="0"/>
              <a:t> and </a:t>
            </a:r>
            <a:r>
              <a:rPr lang="en-US" sz="5200" b="1" dirty="0"/>
              <a:t>field</a:t>
            </a:r>
            <a:r>
              <a:rPr lang="en-US" sz="5200" dirty="0"/>
              <a:t> testing must be </a:t>
            </a:r>
            <a:r>
              <a:rPr lang="en-US" sz="5200" dirty="0" smtClean="0"/>
              <a:t>included </a:t>
            </a:r>
            <a:r>
              <a:rPr lang="en-US" sz="5200" dirty="0"/>
              <a:t>as part of this documentation. Only </a:t>
            </a:r>
            <a:r>
              <a:rPr lang="en-US" sz="5200" b="1" dirty="0"/>
              <a:t>approved</a:t>
            </a:r>
            <a:r>
              <a:rPr lang="en-US" sz="5200" dirty="0"/>
              <a:t> ASTM standards or Overview Council-approved standards will be </a:t>
            </a:r>
            <a:r>
              <a:rPr lang="en-US" sz="5200" dirty="0" smtClean="0"/>
              <a:t>accepted </a:t>
            </a:r>
            <a:r>
              <a:rPr lang="en-US" sz="5200" dirty="0"/>
              <a:t>for repeatable bench testing; </a:t>
            </a:r>
            <a:r>
              <a:rPr lang="en-US" sz="5200" b="1" dirty="0"/>
              <a:t>working test methods will not be accepted</a:t>
            </a:r>
            <a:r>
              <a:rPr lang="en-US" sz="5200" dirty="0"/>
              <a:t>. </a:t>
            </a:r>
          </a:p>
          <a:p>
            <a:endParaRPr lang="en-US" sz="3600" dirty="0"/>
          </a:p>
          <a:p>
            <a:endParaRPr lang="en-US" sz="2400" dirty="0"/>
          </a:p>
        </p:txBody>
      </p:sp>
      <p:sp>
        <p:nvSpPr>
          <p:cNvPr id="4" name="Content Placeholder 3"/>
          <p:cNvSpPr>
            <a:spLocks noGrp="1"/>
          </p:cNvSpPr>
          <p:nvPr>
            <p:ph sz="quarter" idx="2"/>
          </p:nvPr>
        </p:nvSpPr>
        <p:spPr>
          <a:xfrm>
            <a:off x="4876800" y="1524000"/>
            <a:ext cx="4038600" cy="5039833"/>
          </a:xfrm>
        </p:spPr>
        <p:txBody>
          <a:bodyPr>
            <a:noAutofit/>
          </a:bodyPr>
          <a:lstStyle/>
          <a:p>
            <a:pPr lvl="1"/>
            <a:r>
              <a:rPr lang="en-US" sz="1300" dirty="0" smtClean="0"/>
              <a:t>Three </a:t>
            </a:r>
            <a:r>
              <a:rPr lang="en-US" sz="1300" dirty="0"/>
              <a:t>sets -- one for each time the </a:t>
            </a:r>
            <a:r>
              <a:rPr lang="en-US" sz="1300" dirty="0" smtClean="0"/>
              <a:t>Alternative </a:t>
            </a:r>
            <a:r>
              <a:rPr lang="en-US" sz="1300" dirty="0"/>
              <a:t>BMP was used in three </a:t>
            </a:r>
            <a:r>
              <a:rPr lang="en-US" sz="1300" b="1" dirty="0"/>
              <a:t>separate</a:t>
            </a:r>
            <a:r>
              <a:rPr lang="en-US" sz="1300" dirty="0"/>
              <a:t> </a:t>
            </a:r>
            <a:r>
              <a:rPr lang="en-US" sz="1300" dirty="0" smtClean="0"/>
              <a:t>projects </a:t>
            </a:r>
            <a:r>
              <a:rPr lang="en-US" sz="1300" dirty="0"/>
              <a:t>-- of the Notice of Termination Form for each project involving the Alternative BMP. </a:t>
            </a:r>
            <a:endParaRPr lang="en-US" sz="1300" dirty="0" smtClean="0"/>
          </a:p>
          <a:p>
            <a:pPr lvl="1"/>
            <a:r>
              <a:rPr lang="en-US" sz="1300" dirty="0" smtClean="0"/>
              <a:t>A </a:t>
            </a:r>
            <a:r>
              <a:rPr lang="en-US" sz="1300" dirty="0"/>
              <a:t>Certification Form signed by two </a:t>
            </a:r>
            <a:r>
              <a:rPr lang="en-US" sz="1300" dirty="0" smtClean="0"/>
              <a:t>individuals </a:t>
            </a:r>
            <a:r>
              <a:rPr lang="en-US" sz="1300" dirty="0"/>
              <a:t>-- a Level II certified Design </a:t>
            </a:r>
            <a:r>
              <a:rPr lang="en-US" sz="1300" dirty="0" smtClean="0"/>
              <a:t>Professional </a:t>
            </a:r>
            <a:r>
              <a:rPr lang="en-US" sz="1300" b="1" dirty="0"/>
              <a:t>and</a:t>
            </a:r>
            <a:r>
              <a:rPr lang="en-US" sz="1300" dirty="0"/>
              <a:t> a Level 1A or Level 1B Certified Personnel -- who evaluated the BMPs performance in the field stating that the Alternative BMP performed as expected throughout the life of each of the three </a:t>
            </a:r>
            <a:r>
              <a:rPr lang="en-US" sz="1300" dirty="0" smtClean="0"/>
              <a:t>projects</a:t>
            </a:r>
            <a:r>
              <a:rPr lang="en-US" sz="1300" dirty="0"/>
              <a:t>. </a:t>
            </a:r>
            <a:endParaRPr lang="en-US" sz="1300" dirty="0" smtClean="0"/>
          </a:p>
          <a:p>
            <a:pPr lvl="1"/>
            <a:r>
              <a:rPr lang="en-US" sz="1300" dirty="0" smtClean="0"/>
              <a:t>Three </a:t>
            </a:r>
            <a:r>
              <a:rPr lang="en-US" sz="1300" dirty="0"/>
              <a:t>sets of installation photos -- one for each time the Alternative BMP was used -- of the Alternative BMP utilized in the three projects. </a:t>
            </a:r>
            <a:endParaRPr lang="en-US" sz="1300" dirty="0" smtClean="0"/>
          </a:p>
          <a:p>
            <a:pPr lvl="1"/>
            <a:r>
              <a:rPr lang="en-US" sz="1300" dirty="0" smtClean="0"/>
              <a:t>Three </a:t>
            </a:r>
            <a:r>
              <a:rPr lang="en-US" sz="1300" dirty="0"/>
              <a:t>sets of after-storm event photos -- one for each time the Alternative BMP was used -- of the Alternative BMP utilized in the three projects. </a:t>
            </a:r>
            <a:endParaRPr lang="en-US" sz="1300" dirty="0" smtClean="0"/>
          </a:p>
          <a:p>
            <a:pPr lvl="1"/>
            <a:r>
              <a:rPr lang="en-US" sz="1300" dirty="0" smtClean="0"/>
              <a:t>Any </a:t>
            </a:r>
            <a:r>
              <a:rPr lang="en-US" sz="1300" dirty="0"/>
              <a:t>post-storm event inspection records as well as inspection and enforcement records made by any federal, state, or local </a:t>
            </a:r>
            <a:r>
              <a:rPr lang="en-US" sz="1300" dirty="0" smtClean="0"/>
              <a:t>regulatory </a:t>
            </a:r>
            <a:r>
              <a:rPr lang="en-US" sz="1300" dirty="0"/>
              <a:t>agency related to this specific BMP on this project. </a:t>
            </a:r>
          </a:p>
        </p:txBody>
      </p:sp>
    </p:spTree>
    <p:extLst>
      <p:ext uri="{BB962C8B-B14F-4D97-AF65-F5344CB8AC3E}">
        <p14:creationId xmlns:p14="http://schemas.microsoft.com/office/powerpoint/2010/main" val="8787161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Equivalent BMP List Application</a:t>
            </a:r>
            <a:endParaRPr lang="en-US" dirty="0"/>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752600"/>
            <a:ext cx="3497206" cy="4701052"/>
          </a:xfrm>
          <a:prstGeom prst="rect">
            <a:avLst/>
          </a:prstGeom>
          <a:ln w="12700">
            <a:solidFill>
              <a:schemeClr val="tx1"/>
            </a:solidFill>
          </a:ln>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755618"/>
            <a:ext cx="3497206" cy="4701052"/>
          </a:xfrm>
          <a:prstGeom prst="rect">
            <a:avLst/>
          </a:prstGeom>
          <a:ln w="12700">
            <a:solidFill>
              <a:schemeClr val="tx1"/>
            </a:solidFill>
          </a:ln>
        </p:spPr>
      </p:pic>
    </p:spTree>
    <p:extLst>
      <p:ext uri="{BB962C8B-B14F-4D97-AF65-F5344CB8AC3E}">
        <p14:creationId xmlns:p14="http://schemas.microsoft.com/office/powerpoint/2010/main" val="2454663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Equivalent BMP Certification Form</a:t>
            </a:r>
            <a:endParaRPr 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676400"/>
            <a:ext cx="3750685" cy="5088802"/>
          </a:xfrm>
          <a:prstGeom prst="rect">
            <a:avLst/>
          </a:prstGeom>
          <a:ln w="12700">
            <a:solidFill>
              <a:schemeClr val="tx1"/>
            </a:solidFill>
          </a:ln>
        </p:spPr>
      </p:pic>
    </p:spTree>
    <p:extLst>
      <p:ext uri="{BB962C8B-B14F-4D97-AF65-F5344CB8AC3E}">
        <p14:creationId xmlns:p14="http://schemas.microsoft.com/office/powerpoint/2010/main" val="6022142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Appendix A-2: </a:t>
            </a:r>
            <a:r>
              <a:rPr lang="en-US" sz="3600" i="1" dirty="0"/>
              <a:t>Joining the Equivalent BMP List: Application and Removal Process</a:t>
            </a:r>
            <a:endParaRPr lang="en-US" sz="3600" dirty="0"/>
          </a:p>
        </p:txBody>
      </p:sp>
      <p:sp>
        <p:nvSpPr>
          <p:cNvPr id="5" name="Content Placeholder 4"/>
          <p:cNvSpPr>
            <a:spLocks noGrp="1"/>
          </p:cNvSpPr>
          <p:nvPr>
            <p:ph sz="quarter" idx="1"/>
          </p:nvPr>
        </p:nvSpPr>
        <p:spPr>
          <a:xfrm>
            <a:off x="609600" y="1589567"/>
            <a:ext cx="3886200" cy="4430233"/>
          </a:xfrm>
        </p:spPr>
        <p:txBody>
          <a:bodyPr>
            <a:normAutofit fontScale="92500" lnSpcReduction="20000"/>
          </a:bodyPr>
          <a:lstStyle/>
          <a:p>
            <a:r>
              <a:rPr lang="en-US" sz="2800" dirty="0" smtClean="0"/>
              <a:t>Any individual, local government, or agency may submit to the GSWCC a request that a BMP be removed from the Equivalent BMP List.</a:t>
            </a:r>
          </a:p>
          <a:p>
            <a:r>
              <a:rPr lang="en-US" sz="2800" dirty="0" smtClean="0"/>
              <a:t>The request for removal is encouraged to focus on complaints independent of issues of ordinary installation and maintenance of the BMP.</a:t>
            </a:r>
            <a:endParaRPr lang="en-US" sz="2800" dirty="0"/>
          </a:p>
        </p:txBody>
      </p:sp>
      <p:sp>
        <p:nvSpPr>
          <p:cNvPr id="6" name="Content Placeholder 5"/>
          <p:cNvSpPr>
            <a:spLocks noGrp="1"/>
          </p:cNvSpPr>
          <p:nvPr>
            <p:ph sz="quarter" idx="2"/>
          </p:nvPr>
        </p:nvSpPr>
        <p:spPr>
          <a:xfrm>
            <a:off x="4844901" y="1589566"/>
            <a:ext cx="3886200" cy="4963633"/>
          </a:xfrm>
        </p:spPr>
        <p:txBody>
          <a:bodyPr>
            <a:normAutofit fontScale="92500" lnSpcReduction="20000"/>
          </a:bodyPr>
          <a:lstStyle/>
          <a:p>
            <a:r>
              <a:rPr lang="en-US" sz="2600" dirty="0" smtClean="0"/>
              <a:t>An applicant with a BMP removed from the Equivalent BMP List may seek review of the GSWCC’s determination from the GSWCC State Board.</a:t>
            </a:r>
          </a:p>
          <a:p>
            <a:r>
              <a:rPr lang="en-US" sz="2600" dirty="0" smtClean="0"/>
              <a:t>An Alternative BMP removed from the Equivalent BMP List may be returned to the list if an applicant successfully completes the Procedure for Applying for the Equivalent BMP List again.</a:t>
            </a:r>
            <a:endParaRPr lang="en-US" sz="2600" dirty="0"/>
          </a:p>
        </p:txBody>
      </p:sp>
    </p:spTree>
    <p:extLst>
      <p:ext uri="{BB962C8B-B14F-4D97-AF65-F5344CB8AC3E}">
        <p14:creationId xmlns:p14="http://schemas.microsoft.com/office/powerpoint/2010/main" val="870554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Appendix A-2: </a:t>
            </a:r>
            <a:r>
              <a:rPr lang="en-US" sz="3600" i="1" dirty="0"/>
              <a:t>Joining the Equivalent BMP List: </a:t>
            </a:r>
            <a:r>
              <a:rPr lang="en-US" sz="3600" i="1" dirty="0" smtClean="0"/>
              <a:t>Transition Period</a:t>
            </a:r>
            <a:endParaRPr lang="en-US" sz="3600" dirty="0"/>
          </a:p>
        </p:txBody>
      </p:sp>
      <p:sp>
        <p:nvSpPr>
          <p:cNvPr id="3" name="Content Placeholder 2"/>
          <p:cNvSpPr>
            <a:spLocks noGrp="1"/>
          </p:cNvSpPr>
          <p:nvPr>
            <p:ph sz="quarter" idx="1"/>
          </p:nvPr>
        </p:nvSpPr>
        <p:spPr/>
        <p:txBody>
          <a:bodyPr>
            <a:normAutofit fontScale="77500" lnSpcReduction="20000"/>
          </a:bodyPr>
          <a:lstStyle/>
          <a:p>
            <a:r>
              <a:rPr lang="en-US" sz="3200" dirty="0"/>
              <a:t>The Equivalent BMP List </a:t>
            </a:r>
            <a:r>
              <a:rPr lang="en-US" sz="3200" dirty="0" smtClean="0"/>
              <a:t>became effective </a:t>
            </a:r>
            <a:r>
              <a:rPr lang="en-US" sz="3200" dirty="0"/>
              <a:t>January 1, </a:t>
            </a:r>
            <a:r>
              <a:rPr lang="en-US" sz="3200" dirty="0" smtClean="0"/>
              <a:t>2016.</a:t>
            </a:r>
            <a:endParaRPr lang="en-US" sz="3200" dirty="0"/>
          </a:p>
          <a:p>
            <a:r>
              <a:rPr lang="en-US" sz="3200" dirty="0"/>
              <a:t>Applications for BMPs to be included on the Equivalent BMP list will be based on NOI’S submitted on or after January 1, 2016.  </a:t>
            </a:r>
            <a:endParaRPr lang="en-US" sz="3200" dirty="0" smtClean="0"/>
          </a:p>
          <a:p>
            <a:r>
              <a:rPr lang="en-US" sz="3200" dirty="0"/>
              <a:t>GSWCC’s approval of a BMP, however, does not ensure GDOT’s adoption of that item into their QPL, design policies, or procedures. </a:t>
            </a:r>
          </a:p>
          <a:p>
            <a:r>
              <a:rPr lang="en-US" sz="3200" dirty="0"/>
              <a:t>As of January 1, 2016, any product that seeks to be on the GDOT QPL List must first go through the Equivalent BMP process. </a:t>
            </a:r>
            <a:endParaRPr lang="en-US" sz="3200" dirty="0" smtClean="0"/>
          </a:p>
          <a:p>
            <a:r>
              <a:rPr lang="en-US" sz="3200" dirty="0" smtClean="0"/>
              <a:t>The first update to the Equivalent BMP list will occur on or after March 31, 2016.</a:t>
            </a:r>
            <a:endParaRPr lang="en-US" sz="3200" dirty="0"/>
          </a:p>
          <a:p>
            <a:endParaRPr lang="en-US" dirty="0"/>
          </a:p>
        </p:txBody>
      </p:sp>
    </p:spTree>
    <p:extLst>
      <p:ext uri="{BB962C8B-B14F-4D97-AF65-F5344CB8AC3E}">
        <p14:creationId xmlns:p14="http://schemas.microsoft.com/office/powerpoint/2010/main" val="3952288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90600"/>
          </a:xfrm>
        </p:spPr>
        <p:txBody>
          <a:bodyPr>
            <a:noAutofit/>
          </a:bodyPr>
          <a:lstStyle/>
          <a:p>
            <a:r>
              <a:rPr lang="en-US" sz="3200" dirty="0"/>
              <a:t>Chapter  6 – BMP Standards and Specifications for Land Disturbing Activities</a:t>
            </a:r>
          </a:p>
        </p:txBody>
      </p:sp>
      <p:sp>
        <p:nvSpPr>
          <p:cNvPr id="3" name="Content Placeholder 2"/>
          <p:cNvSpPr>
            <a:spLocks noGrp="1"/>
          </p:cNvSpPr>
          <p:nvPr>
            <p:ph sz="quarter" idx="1"/>
          </p:nvPr>
        </p:nvSpPr>
        <p:spPr>
          <a:xfrm>
            <a:off x="609600" y="1752600"/>
            <a:ext cx="8153400" cy="4724400"/>
          </a:xfrm>
        </p:spPr>
        <p:txBody>
          <a:bodyPr>
            <a:normAutofit fontScale="92500" lnSpcReduction="10000"/>
          </a:bodyPr>
          <a:lstStyle/>
          <a:p>
            <a:pPr marL="137160" indent="0" algn="ctr">
              <a:buNone/>
            </a:pPr>
            <a:r>
              <a:rPr lang="en-US" sz="3600" dirty="0" smtClean="0"/>
              <a:t>Revised several BMPs</a:t>
            </a:r>
          </a:p>
          <a:p>
            <a:pPr marL="0" indent="0" algn="ctr">
              <a:buNone/>
            </a:pPr>
            <a:endParaRPr lang="en-US" sz="2400" dirty="0" smtClean="0"/>
          </a:p>
          <a:p>
            <a:pPr marL="0" indent="0" algn="ctr">
              <a:buNone/>
            </a:pPr>
            <a:r>
              <a:rPr lang="en-US" sz="2600" dirty="0" smtClean="0"/>
              <a:t>Tackifiers (Tac) - (</a:t>
            </a:r>
            <a:r>
              <a:rPr lang="en-US" sz="2600" dirty="0"/>
              <a:t>Vegetative)</a:t>
            </a:r>
          </a:p>
          <a:p>
            <a:pPr marL="0" indent="0" algn="ctr">
              <a:buNone/>
            </a:pPr>
            <a:r>
              <a:rPr lang="en-US" sz="2600" dirty="0" smtClean="0"/>
              <a:t>Sediment barriers (Sd1) - (Structural)</a:t>
            </a:r>
          </a:p>
          <a:p>
            <a:pPr marL="0" indent="0" algn="ctr">
              <a:buNone/>
            </a:pPr>
            <a:r>
              <a:rPr lang="en-US" sz="2600" dirty="0" smtClean="0"/>
              <a:t>Construction Exit (Co) – (Structural)</a:t>
            </a:r>
            <a:endParaRPr lang="en-US" sz="2600" dirty="0"/>
          </a:p>
          <a:p>
            <a:pPr marL="0" indent="0" algn="ctr">
              <a:buNone/>
            </a:pPr>
            <a:r>
              <a:rPr lang="en-US" sz="2600" dirty="0" smtClean="0"/>
              <a:t>Matting &amp; Blankets (Mb) - (Vegetative)</a:t>
            </a:r>
            <a:endParaRPr lang="en-US" sz="2600" dirty="0"/>
          </a:p>
          <a:p>
            <a:pPr marL="0" indent="0" algn="ctr">
              <a:buNone/>
            </a:pPr>
            <a:r>
              <a:rPr lang="en-US" sz="2600" dirty="0" smtClean="0"/>
              <a:t>Check Dam (Cd) - (</a:t>
            </a:r>
            <a:r>
              <a:rPr lang="en-US" sz="2600" dirty="0"/>
              <a:t>Structural)</a:t>
            </a:r>
          </a:p>
          <a:p>
            <a:pPr marL="0" indent="0" algn="ctr">
              <a:buNone/>
            </a:pPr>
            <a:r>
              <a:rPr lang="en-US" sz="2600" dirty="0" smtClean="0"/>
              <a:t>Channel Stabilization (</a:t>
            </a:r>
            <a:r>
              <a:rPr lang="en-US" sz="2600" dirty="0" err="1" smtClean="0"/>
              <a:t>Ch</a:t>
            </a:r>
            <a:r>
              <a:rPr lang="en-US" sz="2600" dirty="0" smtClean="0"/>
              <a:t>) - (Vegetative)</a:t>
            </a:r>
          </a:p>
          <a:p>
            <a:pPr marL="0" indent="0" algn="ctr">
              <a:buNone/>
            </a:pPr>
            <a:r>
              <a:rPr lang="en-US" sz="2600" dirty="0" smtClean="0"/>
              <a:t>Temporary </a:t>
            </a:r>
            <a:r>
              <a:rPr lang="en-US" sz="2600" dirty="0" err="1" smtClean="0"/>
              <a:t>Downdrain</a:t>
            </a:r>
            <a:r>
              <a:rPr lang="en-US" sz="2600" dirty="0" smtClean="0"/>
              <a:t> Structure (Dn1) – (Structural)</a:t>
            </a:r>
          </a:p>
          <a:p>
            <a:pPr marL="0" indent="0" algn="ctr">
              <a:buNone/>
            </a:pPr>
            <a:r>
              <a:rPr lang="en-US" sz="2600" dirty="0" smtClean="0"/>
              <a:t>Retrofit (</a:t>
            </a:r>
            <a:r>
              <a:rPr lang="en-US" sz="2600" dirty="0" err="1" smtClean="0"/>
              <a:t>Rt</a:t>
            </a:r>
            <a:r>
              <a:rPr lang="en-US" sz="2600" dirty="0" smtClean="0"/>
              <a:t>) – (Structural)</a:t>
            </a:r>
          </a:p>
          <a:p>
            <a:pPr marL="0" indent="0" algn="ctr">
              <a:buNone/>
            </a:pPr>
            <a:r>
              <a:rPr lang="en-US" sz="2600" dirty="0" smtClean="0"/>
              <a:t>Temporary Stream Crossing (</a:t>
            </a:r>
            <a:r>
              <a:rPr lang="en-US" sz="2600" dirty="0" err="1" smtClean="0"/>
              <a:t>Sr</a:t>
            </a:r>
            <a:r>
              <a:rPr lang="en-US" sz="2600" dirty="0" smtClean="0"/>
              <a:t>) – (Structural)</a:t>
            </a:r>
          </a:p>
          <a:p>
            <a:pPr marL="0" indent="0" algn="ctr">
              <a:buNone/>
            </a:pPr>
            <a:endParaRPr lang="en-US" sz="2800" dirty="0"/>
          </a:p>
        </p:txBody>
      </p:sp>
    </p:spTree>
    <p:extLst>
      <p:ext uri="{BB962C8B-B14F-4D97-AF65-F5344CB8AC3E}">
        <p14:creationId xmlns:p14="http://schemas.microsoft.com/office/powerpoint/2010/main" val="3940510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5864352" cy="990600"/>
          </a:xfrm>
        </p:spPr>
        <p:txBody>
          <a:bodyPr>
            <a:normAutofit/>
          </a:bodyPr>
          <a:lstStyle/>
          <a:p>
            <a:r>
              <a:rPr lang="en-US" dirty="0" smtClean="0"/>
              <a:t>Chapter 6 - Revised BMP</a:t>
            </a:r>
            <a:endParaRPr lang="en-US" dirty="0"/>
          </a:p>
        </p:txBody>
      </p:sp>
      <p:sp>
        <p:nvSpPr>
          <p:cNvPr id="3" name="Content Placeholder 2"/>
          <p:cNvSpPr>
            <a:spLocks noGrp="1"/>
          </p:cNvSpPr>
          <p:nvPr>
            <p:ph sz="quarter" idx="1"/>
          </p:nvPr>
        </p:nvSpPr>
        <p:spPr/>
        <p:txBody>
          <a:bodyPr/>
          <a:lstStyle/>
          <a:p>
            <a:pPr marL="0" indent="0">
              <a:buNone/>
            </a:pPr>
            <a:r>
              <a:rPr lang="en-US" dirty="0" smtClean="0"/>
              <a:t>Matting and Blanket  (Mb) –No longer a stand alone BMP, it is now called </a:t>
            </a:r>
            <a:r>
              <a:rPr lang="en-US" b="1" dirty="0" smtClean="0"/>
              <a:t>Slope Stabilization </a:t>
            </a:r>
            <a:r>
              <a:rPr lang="en-US" dirty="0" smtClean="0"/>
              <a:t>(Ss)</a:t>
            </a:r>
          </a:p>
          <a:p>
            <a:pPr lvl="1"/>
            <a:r>
              <a:rPr lang="en-US" dirty="0" smtClean="0"/>
              <a:t>This BMP now incorporates:</a:t>
            </a:r>
          </a:p>
          <a:p>
            <a:pPr lvl="2"/>
            <a:r>
              <a:rPr lang="en-US" dirty="0" smtClean="0"/>
              <a:t>Hydraulic erosion control products (HECP)</a:t>
            </a:r>
          </a:p>
          <a:p>
            <a:pPr lvl="2"/>
            <a:r>
              <a:rPr lang="en-US" dirty="0" smtClean="0"/>
              <a:t>Rolled erosion control products (RECP)</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95800"/>
            <a:ext cx="4419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495801"/>
            <a:ext cx="4724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228600"/>
            <a:ext cx="1247885" cy="902086"/>
          </a:xfrm>
          <a:prstGeom prst="rect">
            <a:avLst/>
          </a:prstGeom>
        </p:spPr>
      </p:pic>
    </p:spTree>
    <p:extLst>
      <p:ext uri="{BB962C8B-B14F-4D97-AF65-F5344CB8AC3E}">
        <p14:creationId xmlns:p14="http://schemas.microsoft.com/office/powerpoint/2010/main" val="28061621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5940552" cy="990600"/>
          </a:xfrm>
        </p:spPr>
        <p:txBody>
          <a:bodyPr>
            <a:normAutofit/>
          </a:bodyPr>
          <a:lstStyle/>
          <a:p>
            <a:r>
              <a:rPr lang="en-US" dirty="0"/>
              <a:t>Chapter 6 - Revised BMP</a:t>
            </a:r>
          </a:p>
        </p:txBody>
      </p:sp>
      <p:sp>
        <p:nvSpPr>
          <p:cNvPr id="3" name="Content Placeholder 2"/>
          <p:cNvSpPr>
            <a:spLocks noGrp="1"/>
          </p:cNvSpPr>
          <p:nvPr>
            <p:ph sz="quarter" idx="1"/>
          </p:nvPr>
        </p:nvSpPr>
        <p:spPr>
          <a:xfrm>
            <a:off x="4953000" y="2438400"/>
            <a:ext cx="3806952" cy="2819400"/>
          </a:xfrm>
        </p:spPr>
        <p:txBody>
          <a:bodyPr>
            <a:normAutofit fontScale="92500"/>
          </a:bodyPr>
          <a:lstStyle/>
          <a:p>
            <a:r>
              <a:rPr lang="en-US" sz="2600" dirty="0" smtClean="0"/>
              <a:t>Tackifiers </a:t>
            </a:r>
            <a:r>
              <a:rPr lang="en-US" sz="2600" dirty="0"/>
              <a:t>are used as a tie-down for </a:t>
            </a:r>
            <a:r>
              <a:rPr lang="en-US" sz="2600" dirty="0" smtClean="0"/>
              <a:t>soil, compost</a:t>
            </a:r>
            <a:r>
              <a:rPr lang="en-US" sz="2600" dirty="0"/>
              <a:t>, seed, straw, hay or mulch. </a:t>
            </a:r>
            <a:r>
              <a:rPr lang="en-US" sz="2600" dirty="0" smtClean="0"/>
              <a:t>Tackifiers hydrate </a:t>
            </a:r>
            <a:r>
              <a:rPr lang="en-US" sz="2600" dirty="0"/>
              <a:t>in water and readily blend with </a:t>
            </a:r>
            <a:r>
              <a:rPr lang="en-US" sz="2600" dirty="0" smtClean="0"/>
              <a:t>other slurry </a:t>
            </a:r>
            <a:r>
              <a:rPr lang="en-US" sz="2600" dirty="0"/>
              <a:t>materials to form a homogenous </a:t>
            </a:r>
            <a:r>
              <a:rPr lang="en-US" sz="2600" dirty="0" smtClean="0"/>
              <a:t>slurry.</a:t>
            </a:r>
          </a:p>
          <a:p>
            <a:pPr marL="137160" indent="0">
              <a:buNone/>
            </a:pP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589" y="3657600"/>
            <a:ext cx="4181475" cy="2819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1590" y="1676400"/>
            <a:ext cx="4181475" cy="1569660"/>
          </a:xfrm>
          <a:prstGeom prst="rect">
            <a:avLst/>
          </a:prstGeom>
          <a:noFill/>
        </p:spPr>
        <p:txBody>
          <a:bodyPr wrap="square" rtlCol="0">
            <a:spAutoFit/>
          </a:bodyPr>
          <a:lstStyle/>
          <a:p>
            <a:pPr marL="137160" indent="0">
              <a:buNone/>
            </a:pPr>
            <a:r>
              <a:rPr lang="en-US" sz="3200" dirty="0">
                <a:latin typeface="+mj-lt"/>
              </a:rPr>
              <a:t>Tackifiers and Binders (</a:t>
            </a:r>
            <a:r>
              <a:rPr lang="en-US" sz="3200" dirty="0" smtClean="0">
                <a:latin typeface="+mj-lt"/>
              </a:rPr>
              <a:t>Tb) was changed </a:t>
            </a:r>
            <a:r>
              <a:rPr lang="en-US" sz="3200" dirty="0">
                <a:latin typeface="+mj-lt"/>
              </a:rPr>
              <a:t>to </a:t>
            </a:r>
            <a:r>
              <a:rPr lang="en-US" sz="3200" b="1" dirty="0">
                <a:latin typeface="+mj-lt"/>
              </a:rPr>
              <a:t>Tackifiers</a:t>
            </a:r>
            <a:r>
              <a:rPr lang="en-US" sz="3200" dirty="0">
                <a:latin typeface="+mj-lt"/>
              </a:rPr>
              <a:t> (Tac).  </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221006"/>
            <a:ext cx="1066800" cy="912564"/>
          </a:xfrm>
          <a:prstGeom prst="rect">
            <a:avLst/>
          </a:prstGeom>
        </p:spPr>
      </p:pic>
    </p:spTree>
    <p:extLst>
      <p:ext uri="{BB962C8B-B14F-4D97-AF65-F5344CB8AC3E}">
        <p14:creationId xmlns:p14="http://schemas.microsoft.com/office/powerpoint/2010/main" val="1195581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Revise the Manual?</a:t>
            </a:r>
            <a:endParaRPr lang="en-US" dirty="0"/>
          </a:p>
        </p:txBody>
      </p:sp>
      <p:sp>
        <p:nvSpPr>
          <p:cNvPr id="3" name="Content Placeholder 2"/>
          <p:cNvSpPr>
            <a:spLocks noGrp="1"/>
          </p:cNvSpPr>
          <p:nvPr>
            <p:ph sz="quarter" idx="1"/>
          </p:nvPr>
        </p:nvSpPr>
        <p:spPr/>
        <p:txBody>
          <a:bodyPr/>
          <a:lstStyle/>
          <a:p>
            <a:r>
              <a:rPr lang="en-US" dirty="0"/>
              <a:t>On December 18, 2014, the GSWCC State Board took no official action on the Sixth Edition (2014) of the Manual because of areas of concern and uncertainty</a:t>
            </a:r>
          </a:p>
          <a:p>
            <a:r>
              <a:rPr lang="en-US" dirty="0"/>
              <a:t>For the calendar year 2015, both the Fifth (2013) and Sixth Editions of the Manual were available for use </a:t>
            </a:r>
          </a:p>
          <a:p>
            <a:r>
              <a:rPr lang="en-US" dirty="0" smtClean="0"/>
              <a:t>Part of a continuing process of revisions</a:t>
            </a:r>
            <a:endParaRPr lang="en-US" dirty="0"/>
          </a:p>
        </p:txBody>
      </p:sp>
    </p:spTree>
    <p:extLst>
      <p:ext uri="{BB962C8B-B14F-4D97-AF65-F5344CB8AC3E}">
        <p14:creationId xmlns:p14="http://schemas.microsoft.com/office/powerpoint/2010/main" val="6418742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6 - Revised BMP</a:t>
            </a:r>
          </a:p>
        </p:txBody>
      </p:sp>
      <p:sp>
        <p:nvSpPr>
          <p:cNvPr id="7" name="Content Placeholder 6"/>
          <p:cNvSpPr>
            <a:spLocks noGrp="1"/>
          </p:cNvSpPr>
          <p:nvPr>
            <p:ph sz="quarter" idx="1"/>
          </p:nvPr>
        </p:nvSpPr>
        <p:spPr/>
        <p:txBody>
          <a:bodyPr>
            <a:normAutofit fontScale="77500" lnSpcReduction="20000"/>
          </a:bodyPr>
          <a:lstStyle/>
          <a:p>
            <a:pPr>
              <a:buFont typeface="Wingdings" panose="05000000000000000000" pitchFamily="2" charset="2"/>
              <a:buChar char="q"/>
            </a:pPr>
            <a:r>
              <a:rPr lang="en-US" sz="3200" dirty="0"/>
              <a:t>There are five types of Tackifiers. These blends take into account different blends of synesthetic and/or organic polymers.</a:t>
            </a:r>
          </a:p>
          <a:p>
            <a:pPr>
              <a:buFont typeface="Wingdings" panose="05000000000000000000" pitchFamily="2" charset="2"/>
              <a:buChar char="q"/>
            </a:pPr>
            <a:r>
              <a:rPr lang="en-US" sz="3200" dirty="0"/>
              <a:t>For general use, the </a:t>
            </a:r>
            <a:r>
              <a:rPr lang="en-US" sz="3200" dirty="0" err="1"/>
              <a:t>tackifier</a:t>
            </a:r>
            <a:r>
              <a:rPr lang="en-US" sz="3200" dirty="0"/>
              <a:t> must meet the specifications in Manual.  To be used in other BMP </a:t>
            </a:r>
            <a:r>
              <a:rPr lang="en-US" sz="3200" dirty="0" smtClean="0"/>
              <a:t>applications, </a:t>
            </a:r>
            <a:r>
              <a:rPr lang="en-US" sz="3200" dirty="0"/>
              <a:t>such as Slope Stabilization or Channel </a:t>
            </a:r>
            <a:r>
              <a:rPr lang="en-US" sz="3200" dirty="0" smtClean="0"/>
              <a:t>Stabilization, </a:t>
            </a:r>
            <a:r>
              <a:rPr lang="en-US" sz="3200" dirty="0"/>
              <a:t>please refer to that BMP for specification.</a:t>
            </a:r>
          </a:p>
          <a:p>
            <a:endParaRPr lang="en-US" dirty="0"/>
          </a:p>
        </p:txBody>
      </p:sp>
      <p:pic>
        <p:nvPicPr>
          <p:cNvPr id="2560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742" b="2629"/>
          <a:stretch/>
        </p:blipFill>
        <p:spPr bwMode="auto">
          <a:xfrm>
            <a:off x="4800600" y="2514600"/>
            <a:ext cx="4072741" cy="25146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6541" y="221006"/>
            <a:ext cx="1066800" cy="912564"/>
          </a:xfrm>
          <a:prstGeom prst="rect">
            <a:avLst/>
          </a:prstGeom>
        </p:spPr>
      </p:pic>
    </p:spTree>
    <p:extLst>
      <p:ext uri="{BB962C8B-B14F-4D97-AF65-F5344CB8AC3E}">
        <p14:creationId xmlns:p14="http://schemas.microsoft.com/office/powerpoint/2010/main" val="28592631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6 - Revised BMP</a:t>
            </a:r>
          </a:p>
        </p:txBody>
      </p:sp>
      <p:sp>
        <p:nvSpPr>
          <p:cNvPr id="6" name="Content Placeholder 5"/>
          <p:cNvSpPr>
            <a:spLocks noGrp="1"/>
          </p:cNvSpPr>
          <p:nvPr>
            <p:ph sz="quarter" idx="2"/>
          </p:nvPr>
        </p:nvSpPr>
        <p:spPr>
          <a:xfrm>
            <a:off x="4800600" y="1600200"/>
            <a:ext cx="4070499" cy="4887433"/>
          </a:xfrm>
        </p:spPr>
        <p:txBody>
          <a:bodyPr/>
          <a:lstStyle/>
          <a:p>
            <a:r>
              <a:rPr lang="en-US" sz="2800" b="1" dirty="0" smtClean="0"/>
              <a:t>Sediment Barriers </a:t>
            </a:r>
            <a:r>
              <a:rPr lang="en-US" sz="2800" dirty="0" smtClean="0"/>
              <a:t>(Sd1)</a:t>
            </a:r>
          </a:p>
          <a:p>
            <a:pPr lvl="1"/>
            <a:r>
              <a:rPr lang="en-US" sz="2000" dirty="0" smtClean="0"/>
              <a:t>The 2016 Manual clarifies the use of Type A,B,C Silt Fences in Non-Sensitive and Sensitive Areas.</a:t>
            </a:r>
          </a:p>
          <a:p>
            <a:pPr lvl="1"/>
            <a:r>
              <a:rPr lang="en-US" sz="2000" dirty="0"/>
              <a:t>Type C will be classified as </a:t>
            </a:r>
            <a:r>
              <a:rPr lang="en-US" sz="2000" dirty="0" smtClean="0"/>
              <a:t>Sensitive </a:t>
            </a:r>
            <a:r>
              <a:rPr lang="en-US" sz="2000" dirty="0"/>
              <a:t>and Type A and B as </a:t>
            </a:r>
            <a:r>
              <a:rPr lang="en-US" sz="2000" dirty="0" smtClean="0"/>
              <a:t>Non-Sensitive</a:t>
            </a:r>
            <a:r>
              <a:rPr lang="en-US" sz="2000" dirty="0"/>
              <a:t>. </a:t>
            </a:r>
            <a:endParaRPr lang="en-US" sz="2000" dirty="0" smtClean="0"/>
          </a:p>
          <a:p>
            <a:pPr lvl="1"/>
            <a:r>
              <a:rPr lang="en-US" sz="2000" dirty="0" smtClean="0"/>
              <a:t>Type C definition was amended to include wire, </a:t>
            </a:r>
            <a:r>
              <a:rPr lang="en-US" sz="2000" b="1" dirty="0" smtClean="0"/>
              <a:t>or equivalent</a:t>
            </a:r>
            <a:r>
              <a:rPr lang="en-US" sz="2000" dirty="0" smtClean="0"/>
              <a:t>, reinforcement.</a:t>
            </a:r>
          </a:p>
          <a:p>
            <a:pPr lvl="1"/>
            <a:r>
              <a:rPr lang="en-US" sz="2000" dirty="0" smtClean="0"/>
              <a:t>The 2016 Manual clarifies that mulch berms and compost socks are types of sediment barriers.</a:t>
            </a:r>
          </a:p>
          <a:p>
            <a:pPr lvl="1"/>
            <a:endParaRPr lang="en-US" sz="20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14600"/>
            <a:ext cx="4506362" cy="335624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261955"/>
            <a:ext cx="1533686" cy="861906"/>
          </a:xfrm>
          <a:prstGeom prst="rect">
            <a:avLst/>
          </a:prstGeom>
        </p:spPr>
      </p:pic>
    </p:spTree>
    <p:extLst>
      <p:ext uri="{BB962C8B-B14F-4D97-AF65-F5344CB8AC3E}">
        <p14:creationId xmlns:p14="http://schemas.microsoft.com/office/powerpoint/2010/main" val="42109831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6092952" cy="990600"/>
          </a:xfrm>
        </p:spPr>
        <p:txBody>
          <a:bodyPr>
            <a:normAutofit/>
          </a:bodyPr>
          <a:lstStyle/>
          <a:p>
            <a:r>
              <a:rPr lang="en-US" dirty="0"/>
              <a:t>Chapter 6 - Revised BMP</a:t>
            </a:r>
          </a:p>
        </p:txBody>
      </p:sp>
      <p:sp>
        <p:nvSpPr>
          <p:cNvPr id="3" name="Content Placeholder 2"/>
          <p:cNvSpPr>
            <a:spLocks noGrp="1"/>
          </p:cNvSpPr>
          <p:nvPr>
            <p:ph sz="quarter" idx="1"/>
          </p:nvPr>
        </p:nvSpPr>
        <p:spPr>
          <a:xfrm>
            <a:off x="612648" y="1600200"/>
            <a:ext cx="8153400" cy="2438400"/>
          </a:xfrm>
        </p:spPr>
        <p:txBody>
          <a:bodyPr>
            <a:normAutofit/>
          </a:bodyPr>
          <a:lstStyle/>
          <a:p>
            <a:r>
              <a:rPr lang="en-US" sz="2000" dirty="0" smtClean="0"/>
              <a:t>Two rows of type S sediment barrier is still to be used along all state water and sensitive areas but it </a:t>
            </a:r>
            <a:r>
              <a:rPr lang="en-US" sz="2000" b="1" dirty="0" smtClean="0"/>
              <a:t>should be </a:t>
            </a:r>
            <a:r>
              <a:rPr lang="en-US" sz="2000" dirty="0" smtClean="0"/>
              <a:t>placed at least 36 inches apart.</a:t>
            </a:r>
          </a:p>
          <a:p>
            <a:endParaRPr lang="en-US" sz="2000" dirty="0" smtClean="0"/>
          </a:p>
          <a:p>
            <a:r>
              <a:rPr lang="en-US" sz="2000" dirty="0" smtClean="0"/>
              <a:t>Information is given about the static slicing and the traditional trenching  method.</a:t>
            </a:r>
          </a:p>
          <a:p>
            <a:pPr lvl="2"/>
            <a:r>
              <a:rPr lang="en-US" sz="2000" dirty="0" smtClean="0"/>
              <a:t>This information came directly from EPA.</a:t>
            </a:r>
            <a:r>
              <a:rPr lang="en-US" sz="2000" dirty="0"/>
              <a:t> </a:t>
            </a:r>
            <a:endParaRPr lang="en-US" sz="2000"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6800" y="3902511"/>
            <a:ext cx="3810000" cy="2857500"/>
          </a:xfrm>
          <a:prstGeom prst="rect">
            <a:avLst/>
          </a:prstGeom>
          <a:ln w="12700">
            <a:solidFill>
              <a:schemeClr val="tx1"/>
            </a:solidFill>
          </a:ln>
        </p:spPr>
      </p:pic>
      <p:sp>
        <p:nvSpPr>
          <p:cNvPr id="6" name="TextBox 5"/>
          <p:cNvSpPr txBox="1"/>
          <p:nvPr/>
        </p:nvSpPr>
        <p:spPr>
          <a:xfrm>
            <a:off x="304800" y="4038600"/>
            <a:ext cx="3810000" cy="2585323"/>
          </a:xfrm>
          <a:prstGeom prst="rect">
            <a:avLst/>
          </a:prstGeom>
          <a:noFill/>
        </p:spPr>
        <p:txBody>
          <a:bodyPr wrap="square" rtlCol="0">
            <a:spAutoFit/>
          </a:bodyPr>
          <a:lstStyle/>
          <a:p>
            <a:pPr algn="ctr"/>
            <a:r>
              <a:rPr lang="en-US" b="1" dirty="0"/>
              <a:t>Sediment barriers shall be replaced whenever they have deteriorated to such an extent that the effectiveness of the product is reduced (approximately six months) or the height of the product is not maintaining </a:t>
            </a:r>
            <a:r>
              <a:rPr lang="en-US" b="1" dirty="0">
                <a:solidFill>
                  <a:srgbClr val="FF0000"/>
                </a:solidFill>
              </a:rPr>
              <a:t>80% </a:t>
            </a:r>
            <a:r>
              <a:rPr lang="en-US" b="1" dirty="0"/>
              <a:t>of its properly installed height.</a:t>
            </a:r>
          </a:p>
          <a:p>
            <a:endParaRPr lang="en-US" dirty="0"/>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261955"/>
            <a:ext cx="1533686" cy="861906"/>
          </a:xfrm>
          <a:prstGeom prst="rect">
            <a:avLst/>
          </a:prstGeom>
        </p:spPr>
      </p:pic>
    </p:spTree>
    <p:extLst>
      <p:ext uri="{BB962C8B-B14F-4D97-AF65-F5344CB8AC3E}">
        <p14:creationId xmlns:p14="http://schemas.microsoft.com/office/powerpoint/2010/main" val="15458117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6 - Revised BMP</a:t>
            </a:r>
          </a:p>
        </p:txBody>
      </p:sp>
      <p:sp>
        <p:nvSpPr>
          <p:cNvPr id="3" name="Content Placeholder 2"/>
          <p:cNvSpPr>
            <a:spLocks noGrp="1"/>
          </p:cNvSpPr>
          <p:nvPr>
            <p:ph sz="quarter" idx="1"/>
          </p:nvPr>
        </p:nvSpPr>
        <p:spPr>
          <a:xfrm>
            <a:off x="381000" y="1752600"/>
            <a:ext cx="3886200" cy="4572000"/>
          </a:xfrm>
        </p:spPr>
        <p:txBody>
          <a:bodyPr>
            <a:normAutofit fontScale="92500" lnSpcReduction="10000"/>
          </a:bodyPr>
          <a:lstStyle/>
          <a:p>
            <a:r>
              <a:rPr lang="en-US" sz="2600" dirty="0"/>
              <a:t>Sediment Barriers (Sd1) incorporate bmps other than silt fence for perimeter control.</a:t>
            </a:r>
          </a:p>
          <a:p>
            <a:r>
              <a:rPr lang="en-US" sz="2600" dirty="0"/>
              <a:t>When a Sediment Barrier is used, the product height in inches for each barrier being used must be shown on the plans.</a:t>
            </a:r>
          </a:p>
          <a:p>
            <a:r>
              <a:rPr lang="en-US" sz="2600" dirty="0"/>
              <a:t>Sediment Barriers must be maintained at half their height regardless of size.</a:t>
            </a:r>
          </a:p>
          <a:p>
            <a:endParaRPr lang="en-US" dirty="0"/>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261955"/>
            <a:ext cx="1533686" cy="861906"/>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727" y="1676400"/>
            <a:ext cx="3705551" cy="2389702"/>
          </a:xfrm>
          <a:prstGeom prst="rect">
            <a:avLst/>
          </a:prstGeom>
          <a:ln w="12700">
            <a:solidFill>
              <a:schemeClr val="tx1"/>
            </a:solidFill>
          </a:ln>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5622" y="4267200"/>
            <a:ext cx="3699759" cy="2389702"/>
          </a:xfrm>
          <a:prstGeom prst="rect">
            <a:avLst/>
          </a:prstGeom>
          <a:ln w="12700">
            <a:solidFill>
              <a:schemeClr val="tx1"/>
            </a:solidFill>
          </a:ln>
        </p:spPr>
      </p:pic>
    </p:spTree>
    <p:extLst>
      <p:ext uri="{BB962C8B-B14F-4D97-AF65-F5344CB8AC3E}">
        <p14:creationId xmlns:p14="http://schemas.microsoft.com/office/powerpoint/2010/main" val="7398821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6 - Revised BMP</a:t>
            </a:r>
          </a:p>
        </p:txBody>
      </p:sp>
      <p:sp>
        <p:nvSpPr>
          <p:cNvPr id="3" name="Content Placeholder 2"/>
          <p:cNvSpPr>
            <a:spLocks noGrp="1"/>
          </p:cNvSpPr>
          <p:nvPr>
            <p:ph sz="quarter" idx="1"/>
          </p:nvPr>
        </p:nvSpPr>
        <p:spPr>
          <a:xfrm>
            <a:off x="609600" y="1589567"/>
            <a:ext cx="8153400" cy="2220433"/>
          </a:xfrm>
        </p:spPr>
        <p:txBody>
          <a:bodyPr>
            <a:normAutofit fontScale="92500" lnSpcReduction="10000"/>
          </a:bodyPr>
          <a:lstStyle/>
          <a:p>
            <a:r>
              <a:rPr lang="en-US" b="1" dirty="0" smtClean="0"/>
              <a:t>Construction Exit </a:t>
            </a:r>
            <a:r>
              <a:rPr lang="en-US" dirty="0" smtClean="0"/>
              <a:t>(Co)	</a:t>
            </a:r>
          </a:p>
          <a:p>
            <a:pPr lvl="1"/>
            <a:r>
              <a:rPr lang="en-US" dirty="0" smtClean="0"/>
              <a:t>Pad Length – The gravel pad shall have a minimum length of 50 feet. When the construction is </a:t>
            </a:r>
            <a:r>
              <a:rPr lang="en-US" b="1" dirty="0" smtClean="0"/>
              <a:t>less than 50 feet </a:t>
            </a:r>
            <a:r>
              <a:rPr lang="en-US" dirty="0" smtClean="0"/>
              <a:t>from the paved access, </a:t>
            </a:r>
            <a:r>
              <a:rPr lang="en-US" b="1" dirty="0" smtClean="0"/>
              <a:t>the length shall be from the edge of existing pavement to the permitted building being constructed.</a:t>
            </a:r>
            <a:endParaRPr lang="en-US" b="1"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340272"/>
            <a:ext cx="1181254" cy="631360"/>
          </a:xfrm>
          <a:prstGeom prst="rect">
            <a:avLst/>
          </a:prstGeo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3644091"/>
            <a:ext cx="4881104" cy="2943379"/>
          </a:xfrm>
          <a:prstGeom prst="rect">
            <a:avLst/>
          </a:prstGeom>
        </p:spPr>
      </p:pic>
    </p:spTree>
    <p:extLst>
      <p:ext uri="{BB962C8B-B14F-4D97-AF65-F5344CB8AC3E}">
        <p14:creationId xmlns:p14="http://schemas.microsoft.com/office/powerpoint/2010/main" val="38659492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Chapter 6 - Revised BMP</a:t>
            </a: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752600"/>
            <a:ext cx="5877437" cy="4785913"/>
          </a:xfrm>
          <a:prstGeom prst="rect">
            <a:avLst/>
          </a:prstGeom>
          <a:ln w="12700">
            <a:solidFill>
              <a:schemeClr val="tx1"/>
            </a:solidFill>
          </a:ln>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340272"/>
            <a:ext cx="1181254" cy="631360"/>
          </a:xfrm>
          <a:prstGeom prst="rect">
            <a:avLst/>
          </a:prstGeom>
        </p:spPr>
      </p:pic>
    </p:spTree>
    <p:extLst>
      <p:ext uri="{BB962C8B-B14F-4D97-AF65-F5344CB8AC3E}">
        <p14:creationId xmlns:p14="http://schemas.microsoft.com/office/powerpoint/2010/main" val="483292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6 - Revised BMP</a:t>
            </a:r>
          </a:p>
        </p:txBody>
      </p:sp>
      <p:sp>
        <p:nvSpPr>
          <p:cNvPr id="3" name="Content Placeholder 2"/>
          <p:cNvSpPr>
            <a:spLocks noGrp="1"/>
          </p:cNvSpPr>
          <p:nvPr>
            <p:ph sz="quarter" idx="1"/>
          </p:nvPr>
        </p:nvSpPr>
        <p:spPr>
          <a:xfrm>
            <a:off x="609600" y="1589567"/>
            <a:ext cx="7620000" cy="2601433"/>
          </a:xfrm>
        </p:spPr>
        <p:txBody>
          <a:bodyPr/>
          <a:lstStyle/>
          <a:p>
            <a:r>
              <a:rPr lang="en-US" b="1" dirty="0"/>
              <a:t>Check Dam </a:t>
            </a:r>
            <a:r>
              <a:rPr lang="en-US" dirty="0"/>
              <a:t>(Cd)</a:t>
            </a:r>
          </a:p>
          <a:p>
            <a:pPr lvl="1"/>
            <a:r>
              <a:rPr lang="en-US" dirty="0" smtClean="0"/>
              <a:t>Practices will be categorized as follows</a:t>
            </a:r>
          </a:p>
          <a:p>
            <a:pPr lvl="2"/>
            <a:r>
              <a:rPr lang="en-US" sz="2400" dirty="0" smtClean="0"/>
              <a:t>Stone Check Dams (CD-S)</a:t>
            </a:r>
          </a:p>
          <a:p>
            <a:pPr lvl="2"/>
            <a:r>
              <a:rPr lang="en-US" sz="2400" dirty="0" smtClean="0"/>
              <a:t>Straw-Bale Check Dams (CD-</a:t>
            </a:r>
            <a:r>
              <a:rPr lang="en-US" sz="2400" dirty="0" err="1" smtClean="0"/>
              <a:t>Hb</a:t>
            </a:r>
            <a:r>
              <a:rPr lang="en-US" sz="2400" dirty="0" smtClean="0"/>
              <a:t>)</a:t>
            </a:r>
          </a:p>
          <a:p>
            <a:pPr lvl="2"/>
            <a:r>
              <a:rPr lang="en-US" sz="2400" dirty="0" smtClean="0"/>
              <a:t>Compost Filter Sock (Cd-Fs)</a:t>
            </a:r>
            <a:endParaRPr lang="en-US" sz="2400"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337930"/>
            <a:ext cx="1324128" cy="690850"/>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258" y="4038600"/>
            <a:ext cx="7582959" cy="2524478"/>
          </a:xfrm>
          <a:prstGeom prst="rect">
            <a:avLst/>
          </a:prstGeom>
        </p:spPr>
      </p:pic>
    </p:spTree>
    <p:extLst>
      <p:ext uri="{BB962C8B-B14F-4D97-AF65-F5344CB8AC3E}">
        <p14:creationId xmlns:p14="http://schemas.microsoft.com/office/powerpoint/2010/main" val="17118950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6 - Revised BMP</a:t>
            </a:r>
          </a:p>
        </p:txBody>
      </p:sp>
      <p:sp>
        <p:nvSpPr>
          <p:cNvPr id="3" name="Content Placeholder 2"/>
          <p:cNvSpPr>
            <a:spLocks noGrp="1"/>
          </p:cNvSpPr>
          <p:nvPr>
            <p:ph sz="quarter" idx="1"/>
          </p:nvPr>
        </p:nvSpPr>
        <p:spPr>
          <a:xfrm>
            <a:off x="612648" y="1600200"/>
            <a:ext cx="8153400" cy="1371600"/>
          </a:xfrm>
        </p:spPr>
        <p:txBody>
          <a:bodyPr/>
          <a:lstStyle/>
          <a:p>
            <a:r>
              <a:rPr lang="en-US" dirty="0" smtClean="0"/>
              <a:t>Most notable change in check dams is the installation of the straw bale check dam.</a:t>
            </a:r>
          </a:p>
          <a:p>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337930"/>
            <a:ext cx="1324128" cy="69085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134" y="2667000"/>
            <a:ext cx="6318667" cy="3968245"/>
          </a:xfrm>
          <a:prstGeom prst="rect">
            <a:avLst/>
          </a:prstGeom>
          <a:ln w="12700">
            <a:solidFill>
              <a:schemeClr val="tx1"/>
            </a:solidFill>
          </a:ln>
        </p:spPr>
      </p:pic>
    </p:spTree>
    <p:extLst>
      <p:ext uri="{BB962C8B-B14F-4D97-AF65-F5344CB8AC3E}">
        <p14:creationId xmlns:p14="http://schemas.microsoft.com/office/powerpoint/2010/main" val="23938807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6 - Revised BMP</a:t>
            </a:r>
          </a:p>
        </p:txBody>
      </p:sp>
      <p:sp>
        <p:nvSpPr>
          <p:cNvPr id="3" name="Content Placeholder 2"/>
          <p:cNvSpPr>
            <a:spLocks noGrp="1"/>
          </p:cNvSpPr>
          <p:nvPr>
            <p:ph sz="quarter" idx="1"/>
          </p:nvPr>
        </p:nvSpPr>
        <p:spPr/>
        <p:txBody>
          <a:bodyPr>
            <a:normAutofit/>
          </a:bodyPr>
          <a:lstStyle/>
          <a:p>
            <a:r>
              <a:rPr lang="en-US" b="1" dirty="0"/>
              <a:t>Channel Stabilization </a:t>
            </a:r>
            <a:r>
              <a:rPr lang="en-US" dirty="0"/>
              <a:t>(Ch)</a:t>
            </a:r>
          </a:p>
          <a:p>
            <a:pPr marL="137160" indent="0">
              <a:buNone/>
            </a:pPr>
            <a:r>
              <a:rPr lang="en-US" dirty="0"/>
              <a:t>Products will be categorized as followed:</a:t>
            </a:r>
          </a:p>
          <a:p>
            <a:pPr marL="137160" indent="0">
              <a:buNone/>
            </a:pPr>
            <a:r>
              <a:rPr lang="en-US" sz="1800" dirty="0" smtClean="0"/>
              <a:t>Category </a:t>
            </a:r>
            <a:r>
              <a:rPr lang="en-US" sz="1800" dirty="0"/>
              <a:t>1 (0-5 ft/sec) Vegetated Lining with </a:t>
            </a:r>
            <a:r>
              <a:rPr lang="en-US" sz="1800" dirty="0" smtClean="0"/>
              <a:t>Blankets</a:t>
            </a:r>
            <a:endParaRPr lang="en-US" sz="1800" dirty="0"/>
          </a:p>
          <a:p>
            <a:pPr marL="137160" indent="0">
              <a:buNone/>
            </a:pPr>
            <a:r>
              <a:rPr lang="en-US" sz="1800" dirty="0"/>
              <a:t>Category 2 (5- 10 ft/sec)  Vegetated Lining with TRM or Rip Rap </a:t>
            </a:r>
            <a:r>
              <a:rPr lang="en-US" sz="1800" dirty="0" smtClean="0"/>
              <a:t>Lining</a:t>
            </a:r>
            <a:endParaRPr lang="en-US" sz="1800" dirty="0"/>
          </a:p>
          <a:p>
            <a:pPr marL="137160" indent="0">
              <a:buNone/>
            </a:pPr>
            <a:r>
              <a:rPr lang="en-US" sz="1800" dirty="0"/>
              <a:t>Category 3 (&gt; 10 ft/sec) Concrete Lining </a:t>
            </a:r>
          </a:p>
          <a:p>
            <a:pPr marL="137160" indent="0">
              <a:buNone/>
            </a:pPr>
            <a:r>
              <a:rPr lang="en-US" sz="1800" dirty="0" smtClean="0"/>
              <a:t>      *equivalent shear stress can also be used.</a:t>
            </a:r>
            <a:endParaRPr lang="en-US" sz="1800"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191000"/>
            <a:ext cx="6400800" cy="24574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408" y="228600"/>
            <a:ext cx="1371792" cy="847843"/>
          </a:xfrm>
          <a:prstGeom prst="rect">
            <a:avLst/>
          </a:prstGeom>
        </p:spPr>
      </p:pic>
    </p:spTree>
    <p:extLst>
      <p:ext uri="{BB962C8B-B14F-4D97-AF65-F5344CB8AC3E}">
        <p14:creationId xmlns:p14="http://schemas.microsoft.com/office/powerpoint/2010/main" val="41651746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6 - Revised BMP</a:t>
            </a:r>
          </a:p>
        </p:txBody>
      </p:sp>
      <p:sp>
        <p:nvSpPr>
          <p:cNvPr id="3" name="Content Placeholder 2"/>
          <p:cNvSpPr>
            <a:spLocks noGrp="1"/>
          </p:cNvSpPr>
          <p:nvPr>
            <p:ph sz="quarter" idx="1"/>
          </p:nvPr>
        </p:nvSpPr>
        <p:spPr>
          <a:xfrm>
            <a:off x="612648" y="1600200"/>
            <a:ext cx="8153400" cy="2362200"/>
          </a:xfrm>
        </p:spPr>
        <p:txBody>
          <a:bodyPr/>
          <a:lstStyle/>
          <a:p>
            <a:r>
              <a:rPr lang="en-US" b="1" dirty="0" smtClean="0"/>
              <a:t>Temporary </a:t>
            </a:r>
            <a:r>
              <a:rPr lang="en-US" b="1" dirty="0" err="1" smtClean="0"/>
              <a:t>Downdrain</a:t>
            </a:r>
            <a:r>
              <a:rPr lang="en-US" b="1" dirty="0" smtClean="0"/>
              <a:t> Structure </a:t>
            </a:r>
            <a:r>
              <a:rPr lang="en-US" dirty="0" smtClean="0"/>
              <a:t>(Dn1)</a:t>
            </a:r>
          </a:p>
          <a:p>
            <a:pPr lvl="1"/>
            <a:r>
              <a:rPr lang="en-US" dirty="0" smtClean="0"/>
              <a:t>For </a:t>
            </a:r>
            <a:r>
              <a:rPr lang="en-US" dirty="0"/>
              <a:t>slopes steeper than 2:1, slope drains should be placed </a:t>
            </a:r>
            <a:r>
              <a:rPr lang="en-US" b="1" dirty="0"/>
              <a:t>diagonally</a:t>
            </a:r>
            <a:r>
              <a:rPr lang="en-US" dirty="0"/>
              <a:t> across the slope, extending the drain beyond the toe of the slope. Curve the outlet uphill and adequately protect the outlet from erosion. </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5735" y="381000"/>
            <a:ext cx="1299038" cy="676359"/>
          </a:xfrm>
          <a:prstGeom prst="rect">
            <a:avLst/>
          </a:prstGeom>
        </p:spPr>
      </p:pic>
    </p:spTree>
    <p:extLst>
      <p:ext uri="{BB962C8B-B14F-4D97-AF65-F5344CB8AC3E}">
        <p14:creationId xmlns:p14="http://schemas.microsoft.com/office/powerpoint/2010/main" val="3570918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Changes: Testing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905000"/>
            <a:ext cx="2308965" cy="2990088"/>
          </a:xfrm>
          <a:prstGeom prst="rect">
            <a:avLst/>
          </a:prstGeom>
          <a:ln w="6350">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905000"/>
            <a:ext cx="2306639" cy="2990088"/>
          </a:xfrm>
          <a:prstGeom prst="rect">
            <a:avLst/>
          </a:prstGeom>
          <a:ln w="6350">
            <a:solidFill>
              <a:schemeClr val="tx1"/>
            </a:solidFill>
          </a:ln>
        </p:spPr>
      </p:pic>
      <p:sp>
        <p:nvSpPr>
          <p:cNvPr id="6" name="TextBox 5"/>
          <p:cNvSpPr txBox="1"/>
          <p:nvPr/>
        </p:nvSpPr>
        <p:spPr>
          <a:xfrm>
            <a:off x="609600" y="2590800"/>
            <a:ext cx="7480570" cy="1200329"/>
          </a:xfrm>
          <a:prstGeom prst="rect">
            <a:avLst/>
          </a:prstGeom>
          <a:solidFill>
            <a:schemeClr val="bg1"/>
          </a:solidFill>
        </p:spPr>
        <p:txBody>
          <a:bodyPr wrap="square" rtlCol="0">
            <a:spAutoFit/>
          </a:bodyPr>
          <a:lstStyle/>
          <a:p>
            <a:pPr algn="ctr"/>
            <a:r>
              <a:rPr lang="en-US" sz="7200" dirty="0" smtClean="0">
                <a:solidFill>
                  <a:srgbClr val="FF0000"/>
                </a:solidFill>
              </a:rPr>
              <a:t>Both in Effect</a:t>
            </a:r>
            <a:endParaRPr lang="en-US" sz="7200" dirty="0">
              <a:solidFill>
                <a:srgbClr val="FF0000"/>
              </a:solidFill>
            </a:endParaRPr>
          </a:p>
        </p:txBody>
      </p:sp>
      <p:sp>
        <p:nvSpPr>
          <p:cNvPr id="7" name="TextBox 6"/>
          <p:cNvSpPr txBox="1"/>
          <p:nvPr/>
        </p:nvSpPr>
        <p:spPr>
          <a:xfrm>
            <a:off x="1295400" y="5257800"/>
            <a:ext cx="2308965" cy="923330"/>
          </a:xfrm>
          <a:prstGeom prst="rect">
            <a:avLst/>
          </a:prstGeom>
          <a:noFill/>
        </p:spPr>
        <p:txBody>
          <a:bodyPr wrap="square" rtlCol="0">
            <a:spAutoFit/>
          </a:bodyPr>
          <a:lstStyle/>
          <a:p>
            <a:pPr algn="ctr"/>
            <a:r>
              <a:rPr lang="en-US" dirty="0" smtClean="0"/>
              <a:t>Did not include performance evaluation</a:t>
            </a:r>
            <a:endParaRPr lang="en-US" dirty="0"/>
          </a:p>
        </p:txBody>
      </p:sp>
      <p:sp>
        <p:nvSpPr>
          <p:cNvPr id="8" name="Oval 7"/>
          <p:cNvSpPr/>
          <p:nvPr/>
        </p:nvSpPr>
        <p:spPr>
          <a:xfrm>
            <a:off x="1029643" y="5257800"/>
            <a:ext cx="2840477" cy="92333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103074" y="5396299"/>
            <a:ext cx="2308965" cy="646331"/>
          </a:xfrm>
          <a:prstGeom prst="rect">
            <a:avLst/>
          </a:prstGeom>
          <a:noFill/>
        </p:spPr>
        <p:txBody>
          <a:bodyPr wrap="square" rtlCol="0">
            <a:spAutoFit/>
          </a:bodyPr>
          <a:lstStyle/>
          <a:p>
            <a:pPr algn="ctr"/>
            <a:r>
              <a:rPr lang="en-US" dirty="0" smtClean="0"/>
              <a:t>Included performance evaluation</a:t>
            </a:r>
            <a:endParaRPr lang="en-US" dirty="0"/>
          </a:p>
        </p:txBody>
      </p:sp>
    </p:spTree>
    <p:extLst>
      <p:ext uri="{BB962C8B-B14F-4D97-AF65-F5344CB8AC3E}">
        <p14:creationId xmlns:p14="http://schemas.microsoft.com/office/powerpoint/2010/main" val="339407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6 - Revised BMP</a:t>
            </a:r>
          </a:p>
        </p:txBody>
      </p:sp>
      <p:sp>
        <p:nvSpPr>
          <p:cNvPr id="5" name="Content Placeholder 4"/>
          <p:cNvSpPr>
            <a:spLocks noGrp="1"/>
          </p:cNvSpPr>
          <p:nvPr>
            <p:ph sz="quarter" idx="1"/>
          </p:nvPr>
        </p:nvSpPr>
        <p:spPr/>
        <p:txBody>
          <a:bodyPr>
            <a:normAutofit/>
          </a:bodyPr>
          <a:lstStyle/>
          <a:p>
            <a:r>
              <a:rPr lang="en-US" b="1" dirty="0" smtClean="0"/>
              <a:t>Retrofit</a:t>
            </a:r>
            <a:r>
              <a:rPr lang="en-US" dirty="0" smtClean="0"/>
              <a:t> (</a:t>
            </a:r>
            <a:r>
              <a:rPr lang="en-US" dirty="0" err="1" smtClean="0"/>
              <a:t>Rt</a:t>
            </a:r>
            <a:r>
              <a:rPr lang="en-US" dirty="0" smtClean="0"/>
              <a:t>) </a:t>
            </a:r>
          </a:p>
          <a:p>
            <a:pPr lvl="1"/>
            <a:r>
              <a:rPr lang="en-US" dirty="0" smtClean="0"/>
              <a:t>“A device or structure placed in front of a permanent </a:t>
            </a:r>
            <a:r>
              <a:rPr lang="en-US" dirty="0" err="1" smtClean="0"/>
              <a:t>stormwater</a:t>
            </a:r>
            <a:r>
              <a:rPr lang="en-US" dirty="0" smtClean="0"/>
              <a:t> detention pond outlet </a:t>
            </a:r>
            <a:r>
              <a:rPr lang="en-US" b="1" dirty="0" smtClean="0"/>
              <a:t>or roadway drainage structure</a:t>
            </a:r>
            <a:r>
              <a:rPr lang="en-US" dirty="0" smtClean="0"/>
              <a:t> to serve as temporary sediment filter.”</a:t>
            </a:r>
          </a:p>
          <a:p>
            <a:r>
              <a:rPr lang="en-US" b="1" dirty="0" smtClean="0"/>
              <a:t>Silt Control Gate </a:t>
            </a:r>
            <a:r>
              <a:rPr lang="en-US" dirty="0" smtClean="0"/>
              <a:t>(</a:t>
            </a:r>
            <a:r>
              <a:rPr lang="en-US" dirty="0" err="1" smtClean="0"/>
              <a:t>Rt</a:t>
            </a:r>
            <a:r>
              <a:rPr lang="en-US" dirty="0" smtClean="0"/>
              <a:t>-Sg)</a:t>
            </a:r>
          </a:p>
          <a:p>
            <a:pPr lvl="1"/>
            <a:r>
              <a:rPr lang="en-US" dirty="0" smtClean="0"/>
              <a:t>May be used for temporary sediment storage on linear construction projects including roadway construction or maintenance, and utility line installation.</a:t>
            </a:r>
          </a:p>
          <a:p>
            <a:pPr lvl="1"/>
            <a:r>
              <a:rPr lang="en-US" dirty="0" smtClean="0"/>
              <a:t>Drainage area shall not exceed 50 acres.</a:t>
            </a:r>
            <a:endParaRPr lang="en-US" dirty="0"/>
          </a:p>
        </p:txBody>
      </p:sp>
      <p:pic>
        <p:nvPicPr>
          <p:cNvPr id="6" name="Content Placeholder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381000"/>
            <a:ext cx="1247939" cy="689917"/>
          </a:xfrm>
          <a:prstGeom prst="rect">
            <a:avLst/>
          </a:prstGeom>
        </p:spPr>
      </p:pic>
    </p:spTree>
    <p:extLst>
      <p:ext uri="{BB962C8B-B14F-4D97-AF65-F5344CB8AC3E}">
        <p14:creationId xmlns:p14="http://schemas.microsoft.com/office/powerpoint/2010/main" val="40007650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6 - Revised BMP</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200399"/>
            <a:ext cx="4999634" cy="2992107"/>
          </a:xfrm>
          <a:prstGeom prst="rect">
            <a:avLst/>
          </a:prstGeom>
          <a:ln w="12700">
            <a:solidFill>
              <a:schemeClr val="tx1"/>
            </a:solidFill>
          </a:ln>
        </p:spPr>
      </p:pic>
      <p:sp>
        <p:nvSpPr>
          <p:cNvPr id="3" name="Content Placeholder 2"/>
          <p:cNvSpPr>
            <a:spLocks noGrp="1"/>
          </p:cNvSpPr>
          <p:nvPr>
            <p:ph sz="quarter" idx="1"/>
          </p:nvPr>
        </p:nvSpPr>
        <p:spPr>
          <a:xfrm>
            <a:off x="612647" y="1600200"/>
            <a:ext cx="8302753" cy="1447800"/>
          </a:xfrm>
        </p:spPr>
        <p:txBody>
          <a:bodyPr>
            <a:normAutofit/>
          </a:bodyPr>
          <a:lstStyle/>
          <a:p>
            <a:r>
              <a:rPr lang="en-US" b="1" dirty="0" smtClean="0"/>
              <a:t>Temporary Stream Crossing </a:t>
            </a:r>
            <a:r>
              <a:rPr lang="en-US" dirty="0" smtClean="0"/>
              <a:t>(</a:t>
            </a:r>
            <a:r>
              <a:rPr lang="en-US" dirty="0" err="1" smtClean="0"/>
              <a:t>Sr</a:t>
            </a:r>
            <a:r>
              <a:rPr lang="en-US" dirty="0" smtClean="0"/>
              <a:t>)</a:t>
            </a:r>
          </a:p>
          <a:p>
            <a:pPr lvl="1"/>
            <a:r>
              <a:rPr lang="en-US" dirty="0" smtClean="0"/>
              <a:t>Revised language</a:t>
            </a:r>
          </a:p>
          <a:p>
            <a:pPr marL="685800" lvl="2" indent="0">
              <a:buNone/>
            </a:pPr>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415872"/>
            <a:ext cx="1200307" cy="651014"/>
          </a:xfrm>
          <a:prstGeom prst="rect">
            <a:avLst/>
          </a:prstGeom>
        </p:spPr>
      </p:pic>
      <p:sp>
        <p:nvSpPr>
          <p:cNvPr id="7" name="TextBox 6"/>
          <p:cNvSpPr txBox="1"/>
          <p:nvPr/>
        </p:nvSpPr>
        <p:spPr>
          <a:xfrm>
            <a:off x="5696107" y="2286000"/>
            <a:ext cx="3124200" cy="4431983"/>
          </a:xfrm>
          <a:prstGeom prst="rect">
            <a:avLst/>
          </a:prstGeom>
          <a:noFill/>
        </p:spPr>
        <p:txBody>
          <a:bodyPr wrap="square" rtlCol="0">
            <a:spAutoFit/>
          </a:bodyPr>
          <a:lstStyle/>
          <a:p>
            <a:pPr marL="0" lvl="2" algn="ctr"/>
            <a:r>
              <a:rPr lang="en-US" sz="2400" dirty="0"/>
              <a:t>“Temporary stream crossings should not be used on streams with drainage areas greater than one square </a:t>
            </a:r>
            <a:r>
              <a:rPr lang="en-US" sz="2400" dirty="0" smtClean="0"/>
              <a:t>mile (640 acres), </a:t>
            </a:r>
            <a:r>
              <a:rPr lang="en-US" sz="2400" b="1" u="sng" dirty="0"/>
              <a:t>unless specifically designed to accommodate the additional drainage area by the design </a:t>
            </a:r>
            <a:r>
              <a:rPr lang="en-US" sz="2400" b="1" u="sng" dirty="0" smtClean="0"/>
              <a:t>professional.”</a:t>
            </a:r>
            <a:endParaRPr lang="en-US" sz="2400" dirty="0"/>
          </a:p>
          <a:p>
            <a:endParaRPr lang="en-US" dirty="0"/>
          </a:p>
        </p:txBody>
      </p:sp>
    </p:spTree>
    <p:extLst>
      <p:ext uri="{BB962C8B-B14F-4D97-AF65-F5344CB8AC3E}">
        <p14:creationId xmlns:p14="http://schemas.microsoft.com/office/powerpoint/2010/main" val="32693496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90600"/>
          </a:xfrm>
        </p:spPr>
        <p:txBody>
          <a:bodyPr>
            <a:noAutofit/>
          </a:bodyPr>
          <a:lstStyle/>
          <a:p>
            <a:r>
              <a:rPr lang="en-US" sz="3200" dirty="0"/>
              <a:t>Chapter  6 – BMP Standards and Specifications for Land Disturbing Activities</a:t>
            </a:r>
          </a:p>
        </p:txBody>
      </p:sp>
      <p:sp>
        <p:nvSpPr>
          <p:cNvPr id="3" name="Content Placeholder 2"/>
          <p:cNvSpPr>
            <a:spLocks noGrp="1"/>
          </p:cNvSpPr>
          <p:nvPr>
            <p:ph sz="quarter" idx="1"/>
          </p:nvPr>
        </p:nvSpPr>
        <p:spPr>
          <a:xfrm>
            <a:off x="609600" y="1752600"/>
            <a:ext cx="8153400" cy="4724400"/>
          </a:xfrm>
        </p:spPr>
        <p:txBody>
          <a:bodyPr/>
          <a:lstStyle/>
          <a:p>
            <a:pPr marL="137160" indent="0" algn="ctr">
              <a:buNone/>
            </a:pPr>
            <a:r>
              <a:rPr lang="en-US" sz="3200" dirty="0"/>
              <a:t>Added seven new </a:t>
            </a:r>
            <a:r>
              <a:rPr lang="en-US" sz="3200" dirty="0" smtClean="0"/>
              <a:t>BMPs</a:t>
            </a:r>
          </a:p>
          <a:p>
            <a:pPr marL="137160" indent="0" algn="ctr">
              <a:buNone/>
            </a:pPr>
            <a:endParaRPr lang="en-US" sz="2800" dirty="0"/>
          </a:p>
          <a:p>
            <a:pPr marL="0" indent="0" algn="ctr">
              <a:buNone/>
            </a:pPr>
            <a:r>
              <a:rPr lang="en-US" sz="2800" dirty="0"/>
              <a:t>Flocculants/Coagulants (</a:t>
            </a:r>
            <a:r>
              <a:rPr lang="en-US" sz="2800" dirty="0" err="1"/>
              <a:t>Fl</a:t>
            </a:r>
            <a:r>
              <a:rPr lang="en-US" sz="2800" dirty="0"/>
              <a:t>-Co</a:t>
            </a:r>
            <a:r>
              <a:rPr lang="en-US" sz="2800" dirty="0" smtClean="0"/>
              <a:t>) - (</a:t>
            </a:r>
            <a:r>
              <a:rPr lang="en-US" sz="2800" dirty="0"/>
              <a:t>Vegetative)</a:t>
            </a:r>
          </a:p>
          <a:p>
            <a:pPr marL="0" indent="0" algn="ctr">
              <a:buNone/>
            </a:pPr>
            <a:r>
              <a:rPr lang="en-US" sz="2800" dirty="0"/>
              <a:t>Slope Stabilization (</a:t>
            </a:r>
            <a:r>
              <a:rPr lang="en-US" sz="2800" dirty="0" err="1"/>
              <a:t>Ss</a:t>
            </a:r>
            <a:r>
              <a:rPr lang="en-US" sz="2800" dirty="0" smtClean="0"/>
              <a:t>) - (</a:t>
            </a:r>
            <a:r>
              <a:rPr lang="en-US" sz="2800" dirty="0"/>
              <a:t>Vegetative)</a:t>
            </a:r>
          </a:p>
          <a:p>
            <a:pPr marL="0" indent="0" algn="ctr">
              <a:buNone/>
            </a:pPr>
            <a:r>
              <a:rPr lang="en-US" sz="2800" dirty="0"/>
              <a:t>Filter Surface Skimmer (</a:t>
            </a:r>
            <a:r>
              <a:rPr lang="en-US" sz="2800" dirty="0" err="1"/>
              <a:t>Sk</a:t>
            </a:r>
            <a:r>
              <a:rPr lang="en-US" sz="2800" dirty="0" smtClean="0"/>
              <a:t>) - (</a:t>
            </a:r>
            <a:r>
              <a:rPr lang="en-US" sz="2800" dirty="0"/>
              <a:t>Structural)</a:t>
            </a:r>
          </a:p>
          <a:p>
            <a:pPr marL="0" indent="0" algn="ctr">
              <a:buNone/>
            </a:pPr>
            <a:r>
              <a:rPr lang="en-US" sz="2800" dirty="0"/>
              <a:t>Seep Berm (</a:t>
            </a:r>
            <a:r>
              <a:rPr lang="en-US" sz="2800" dirty="0" err="1"/>
              <a:t>SpB</a:t>
            </a:r>
            <a:r>
              <a:rPr lang="en-US" sz="2800" dirty="0" smtClean="0"/>
              <a:t>) - (</a:t>
            </a:r>
            <a:r>
              <a:rPr lang="en-US" sz="2800" dirty="0"/>
              <a:t>Structural)</a:t>
            </a:r>
          </a:p>
          <a:p>
            <a:pPr marL="0" indent="0" algn="ctr">
              <a:buNone/>
            </a:pPr>
            <a:r>
              <a:rPr lang="en-US" sz="2800" dirty="0"/>
              <a:t>Temporary Sediment Trap (Sd4</a:t>
            </a:r>
            <a:r>
              <a:rPr lang="en-US" sz="2800" dirty="0" smtClean="0"/>
              <a:t>) - (</a:t>
            </a:r>
            <a:r>
              <a:rPr lang="en-US" sz="2800" dirty="0"/>
              <a:t>Structural)</a:t>
            </a:r>
          </a:p>
          <a:p>
            <a:pPr marL="0" indent="0" algn="ctr">
              <a:buNone/>
            </a:pPr>
            <a:r>
              <a:rPr lang="en-US" sz="2800" dirty="0"/>
              <a:t>Turbidity Curtain (Tc</a:t>
            </a:r>
            <a:r>
              <a:rPr lang="en-US" sz="2800" dirty="0" smtClean="0"/>
              <a:t>) - (</a:t>
            </a:r>
            <a:r>
              <a:rPr lang="en-US" sz="2800" dirty="0"/>
              <a:t>Structural)</a:t>
            </a:r>
          </a:p>
          <a:p>
            <a:pPr marL="0" indent="0" algn="ctr">
              <a:buNone/>
            </a:pPr>
            <a:r>
              <a:rPr lang="en-US" sz="2800" dirty="0"/>
              <a:t>Tree Protection (</a:t>
            </a:r>
            <a:r>
              <a:rPr lang="en-US" sz="2800" dirty="0" err="1"/>
              <a:t>Tr</a:t>
            </a:r>
            <a:r>
              <a:rPr lang="en-US" sz="2800" dirty="0" smtClean="0"/>
              <a:t>) - (</a:t>
            </a:r>
            <a:r>
              <a:rPr lang="en-US" sz="2800" dirty="0"/>
              <a:t>Structural)</a:t>
            </a:r>
          </a:p>
          <a:p>
            <a:endParaRPr lang="en-US" dirty="0"/>
          </a:p>
        </p:txBody>
      </p:sp>
    </p:spTree>
    <p:extLst>
      <p:ext uri="{BB962C8B-B14F-4D97-AF65-F5344CB8AC3E}">
        <p14:creationId xmlns:p14="http://schemas.microsoft.com/office/powerpoint/2010/main" val="25921273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6 New BMPs</a:t>
            </a:r>
          </a:p>
        </p:txBody>
      </p:sp>
      <p:pic>
        <p:nvPicPr>
          <p:cNvPr id="6" name="Content Placeholder 5" descr="Screen Clipping"/>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692778" y="2667000"/>
            <a:ext cx="4070350" cy="2487436"/>
          </a:xfrm>
          <a:ln w="12700">
            <a:solidFill>
              <a:schemeClr val="tx1"/>
            </a:solidFill>
          </a:ln>
        </p:spPr>
      </p:pic>
      <p:sp>
        <p:nvSpPr>
          <p:cNvPr id="8" name="Content Placeholder 7"/>
          <p:cNvSpPr>
            <a:spLocks noGrp="1"/>
          </p:cNvSpPr>
          <p:nvPr>
            <p:ph sz="quarter" idx="1"/>
          </p:nvPr>
        </p:nvSpPr>
        <p:spPr>
          <a:xfrm>
            <a:off x="609600" y="1589566"/>
            <a:ext cx="3886200" cy="5039833"/>
          </a:xfrm>
        </p:spPr>
        <p:txBody>
          <a:bodyPr>
            <a:normAutofit fontScale="92500" lnSpcReduction="20000"/>
          </a:bodyPr>
          <a:lstStyle/>
          <a:p>
            <a:r>
              <a:rPr lang="en-US" b="1" dirty="0" smtClean="0"/>
              <a:t>Flocculants &amp; Coagulants </a:t>
            </a:r>
            <a:r>
              <a:rPr lang="en-US" dirty="0" smtClean="0"/>
              <a:t>(</a:t>
            </a:r>
            <a:r>
              <a:rPr lang="en-US" dirty="0" err="1" smtClean="0"/>
              <a:t>Fl</a:t>
            </a:r>
            <a:r>
              <a:rPr lang="en-US" dirty="0" smtClean="0"/>
              <a:t>-Co) </a:t>
            </a:r>
          </a:p>
          <a:p>
            <a:pPr lvl="1"/>
            <a:r>
              <a:rPr lang="en-US" dirty="0" smtClean="0"/>
              <a:t>formulated to assist in the solids/liquid separation of suspended particles.</a:t>
            </a:r>
          </a:p>
          <a:p>
            <a:r>
              <a:rPr lang="en-US" dirty="0" smtClean="0"/>
              <a:t>There will be no </a:t>
            </a:r>
            <a:r>
              <a:rPr lang="en-US" dirty="0" err="1" smtClean="0"/>
              <a:t>Fl</a:t>
            </a:r>
            <a:r>
              <a:rPr lang="en-US" dirty="0" smtClean="0"/>
              <a:t>-Co on the Equivalent BMP List. Any product may be used as long as it conforms to the criteria set forth in the Manual.</a:t>
            </a:r>
          </a:p>
          <a:p>
            <a:r>
              <a:rPr lang="en-US" dirty="0" smtClean="0"/>
              <a:t>Only anionic forms shall be used.</a:t>
            </a:r>
            <a:endParaRPr lang="en-US" dirty="0"/>
          </a:p>
        </p:txBody>
      </p:sp>
      <p:pic>
        <p:nvPicPr>
          <p:cNvPr id="9" name="Content Placeholder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304800"/>
            <a:ext cx="914528" cy="695422"/>
          </a:xfrm>
          <a:prstGeom prst="rect">
            <a:avLst/>
          </a:prstGeom>
        </p:spPr>
      </p:pic>
    </p:spTree>
    <p:extLst>
      <p:ext uri="{BB962C8B-B14F-4D97-AF65-F5344CB8AC3E}">
        <p14:creationId xmlns:p14="http://schemas.microsoft.com/office/powerpoint/2010/main" val="19846529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6 </a:t>
            </a:r>
            <a:r>
              <a:rPr lang="en-US" dirty="0" smtClean="0"/>
              <a:t>New BMPs</a:t>
            </a:r>
            <a:endParaRPr lang="en-US" dirty="0"/>
          </a:p>
        </p:txBody>
      </p:sp>
      <p:sp>
        <p:nvSpPr>
          <p:cNvPr id="3" name="Content Placeholder 2"/>
          <p:cNvSpPr>
            <a:spLocks noGrp="1"/>
          </p:cNvSpPr>
          <p:nvPr>
            <p:ph sz="quarter" idx="1"/>
          </p:nvPr>
        </p:nvSpPr>
        <p:spPr>
          <a:xfrm>
            <a:off x="457200" y="1531620"/>
            <a:ext cx="8229600" cy="2430780"/>
          </a:xfrm>
        </p:spPr>
        <p:txBody>
          <a:bodyPr>
            <a:normAutofit fontScale="92500" lnSpcReduction="10000"/>
          </a:bodyPr>
          <a:lstStyle/>
          <a:p>
            <a:r>
              <a:rPr lang="en-US" dirty="0"/>
              <a:t>Floating Surface </a:t>
            </a:r>
            <a:r>
              <a:rPr lang="en-US" b="1" dirty="0"/>
              <a:t>Skimmer</a:t>
            </a:r>
            <a:r>
              <a:rPr lang="en-US" dirty="0"/>
              <a:t> (Sk):</a:t>
            </a:r>
          </a:p>
          <a:p>
            <a:pPr lvl="1"/>
            <a:r>
              <a:rPr lang="en-US" sz="2000" dirty="0"/>
              <a:t>A skimmer drains the water from the top allowing cleaner less turbid water to discharge from the ponding area.</a:t>
            </a:r>
          </a:p>
          <a:p>
            <a:pPr lvl="1"/>
            <a:r>
              <a:rPr lang="en-US" sz="2000" dirty="0" smtClean="0"/>
              <a:t>An emergency </a:t>
            </a:r>
            <a:r>
              <a:rPr lang="en-US" sz="2000" dirty="0"/>
              <a:t>spillway is required when using a skimmer</a:t>
            </a:r>
            <a:r>
              <a:rPr lang="en-US" sz="2000" dirty="0" smtClean="0"/>
              <a:t>.</a:t>
            </a:r>
          </a:p>
          <a:p>
            <a:pPr lvl="1"/>
            <a:r>
              <a:rPr lang="en-US" sz="2000" dirty="0" smtClean="0"/>
              <a:t>It should not be used in conjunction with Rt.</a:t>
            </a:r>
            <a:endParaRPr lang="en-US" sz="2000" dirty="0"/>
          </a:p>
          <a:p>
            <a:pPr lvl="1"/>
            <a:r>
              <a:rPr lang="en-US" sz="2000" dirty="0" smtClean="0"/>
              <a:t>It can </a:t>
            </a:r>
            <a:r>
              <a:rPr lang="en-US" sz="2000" dirty="0"/>
              <a:t>replace the riser pipe as the principal spillway.</a:t>
            </a:r>
          </a:p>
          <a:p>
            <a:pPr lvl="1"/>
            <a:r>
              <a:rPr lang="en-US" sz="2000" dirty="0"/>
              <a:t>If a skimmer </a:t>
            </a:r>
            <a:r>
              <a:rPr lang="en-US" sz="2000" dirty="0" smtClean="0"/>
              <a:t>cannot </a:t>
            </a:r>
            <a:r>
              <a:rPr lang="en-US" sz="2000" dirty="0"/>
              <a:t>be </a:t>
            </a:r>
            <a:r>
              <a:rPr lang="en-US" sz="2000" dirty="0" smtClean="0"/>
              <a:t>used, </a:t>
            </a:r>
            <a:r>
              <a:rPr lang="en-US" sz="2000" dirty="0"/>
              <a:t>a </a:t>
            </a:r>
            <a:r>
              <a:rPr lang="en-US" sz="2000" dirty="0" smtClean="0"/>
              <a:t>rationale/justification </a:t>
            </a:r>
            <a:r>
              <a:rPr lang="en-US" sz="2000" dirty="0"/>
              <a:t>must be given. </a:t>
            </a:r>
          </a:p>
          <a:p>
            <a:endParaRPr lang="en-US" dirty="0"/>
          </a:p>
          <a:p>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4038600"/>
            <a:ext cx="5917120" cy="261834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4609109"/>
            <a:ext cx="2053628" cy="1631216"/>
          </a:xfrm>
          <a:prstGeom prst="rect">
            <a:avLst/>
          </a:prstGeom>
          <a:noFill/>
        </p:spPr>
        <p:txBody>
          <a:bodyPr wrap="square" rtlCol="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Skimmers are 1 option to meet NPDES Part IV.D.3.a(3) requirement</a:t>
            </a: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6177" y="304800"/>
            <a:ext cx="1257476" cy="704948"/>
          </a:xfrm>
          <a:prstGeom prst="rect">
            <a:avLst/>
          </a:prstGeom>
        </p:spPr>
      </p:pic>
    </p:spTree>
    <p:extLst>
      <p:ext uri="{BB962C8B-B14F-4D97-AF65-F5344CB8AC3E}">
        <p14:creationId xmlns:p14="http://schemas.microsoft.com/office/powerpoint/2010/main" val="5843837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6 New BMPs</a:t>
            </a:r>
          </a:p>
        </p:txBody>
      </p:sp>
      <p:sp>
        <p:nvSpPr>
          <p:cNvPr id="3" name="Content Placeholder 2"/>
          <p:cNvSpPr>
            <a:spLocks noGrp="1"/>
          </p:cNvSpPr>
          <p:nvPr>
            <p:ph sz="quarter" idx="1"/>
          </p:nvPr>
        </p:nvSpPr>
        <p:spPr/>
        <p:txBody>
          <a:bodyPr/>
          <a:lstStyle/>
          <a:p>
            <a:r>
              <a:rPr lang="en-US" dirty="0"/>
              <a:t>Floating Surface Skimmers require the following to be shown on the erosion control plan</a:t>
            </a:r>
            <a:r>
              <a:rPr lang="en-US" dirty="0" smtClean="0"/>
              <a:t>:</a:t>
            </a:r>
          </a:p>
          <a:p>
            <a:pPr lvl="1"/>
            <a:r>
              <a:rPr lang="en-US" dirty="0"/>
              <a:t>Pond, trap or basin size, length in </a:t>
            </a:r>
            <a:r>
              <a:rPr lang="en-US" b="1" dirty="0"/>
              <a:t>feet</a:t>
            </a:r>
            <a:r>
              <a:rPr lang="en-US" dirty="0"/>
              <a:t> (top and bottom) width in </a:t>
            </a:r>
            <a:r>
              <a:rPr lang="en-US" b="1" dirty="0"/>
              <a:t>feet</a:t>
            </a:r>
            <a:r>
              <a:rPr lang="en-US" dirty="0"/>
              <a:t> (top and bottom) and </a:t>
            </a:r>
            <a:r>
              <a:rPr lang="en-US" dirty="0" smtClean="0"/>
              <a:t>depth in </a:t>
            </a:r>
            <a:r>
              <a:rPr lang="en-US" b="1" dirty="0" smtClean="0"/>
              <a:t>feet</a:t>
            </a:r>
            <a:endParaRPr lang="en-US" b="1" dirty="0"/>
          </a:p>
          <a:p>
            <a:pPr lvl="1"/>
            <a:r>
              <a:rPr lang="en-US" dirty="0"/>
              <a:t>Time to Drain (</a:t>
            </a:r>
            <a:r>
              <a:rPr lang="en-US" b="1" dirty="0"/>
              <a:t>hrs</a:t>
            </a:r>
            <a:r>
              <a:rPr lang="en-US" dirty="0"/>
              <a:t>)</a:t>
            </a:r>
          </a:p>
          <a:p>
            <a:pPr lvl="1"/>
            <a:r>
              <a:rPr lang="en-US" dirty="0"/>
              <a:t>Skimmer Dimensions (orifice and head size in </a:t>
            </a:r>
            <a:r>
              <a:rPr lang="en-US" b="1" dirty="0"/>
              <a:t>inches</a:t>
            </a:r>
            <a:r>
              <a:rPr lang="en-US" dirty="0"/>
              <a:t>)</a:t>
            </a:r>
          </a:p>
          <a:p>
            <a:endParaRPr lang="en-US" dirty="0"/>
          </a:p>
          <a:p>
            <a:endParaRPr lang="en-US"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648200"/>
            <a:ext cx="4752975" cy="2057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6177" y="304800"/>
            <a:ext cx="1257476" cy="704948"/>
          </a:xfrm>
          <a:prstGeom prst="rect">
            <a:avLst/>
          </a:prstGeom>
        </p:spPr>
      </p:pic>
    </p:spTree>
    <p:extLst>
      <p:ext uri="{BB962C8B-B14F-4D97-AF65-F5344CB8AC3E}">
        <p14:creationId xmlns:p14="http://schemas.microsoft.com/office/powerpoint/2010/main" val="504800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6 New BMPs</a:t>
            </a:r>
          </a:p>
        </p:txBody>
      </p:sp>
      <p:sp>
        <p:nvSpPr>
          <p:cNvPr id="3" name="Content Placeholder 2"/>
          <p:cNvSpPr>
            <a:spLocks noGrp="1"/>
          </p:cNvSpPr>
          <p:nvPr>
            <p:ph sz="quarter" idx="1"/>
          </p:nvPr>
        </p:nvSpPr>
        <p:spPr>
          <a:xfrm>
            <a:off x="612648" y="1600200"/>
            <a:ext cx="4187952" cy="4876800"/>
          </a:xfrm>
        </p:spPr>
        <p:txBody>
          <a:bodyPr>
            <a:normAutofit fontScale="92500" lnSpcReduction="20000"/>
          </a:bodyPr>
          <a:lstStyle/>
          <a:p>
            <a:r>
              <a:rPr lang="en-US" sz="3800" b="1" dirty="0"/>
              <a:t>Seep Berm </a:t>
            </a:r>
            <a:r>
              <a:rPr lang="en-US" sz="3800" dirty="0"/>
              <a:t>(SpB) </a:t>
            </a:r>
          </a:p>
          <a:p>
            <a:pPr lvl="1"/>
            <a:r>
              <a:rPr lang="en-US" sz="1900" dirty="0"/>
              <a:t>A seep berm is a linear </a:t>
            </a:r>
            <a:r>
              <a:rPr lang="en-US" sz="1900" dirty="0" smtClean="0"/>
              <a:t>control device </a:t>
            </a:r>
            <a:r>
              <a:rPr lang="en-US" sz="1900" dirty="0"/>
              <a:t>constructed as a </a:t>
            </a:r>
            <a:r>
              <a:rPr lang="en-US" sz="1900" dirty="0" smtClean="0"/>
              <a:t>diversion perpendicular </a:t>
            </a:r>
            <a:r>
              <a:rPr lang="en-US" sz="1900" dirty="0"/>
              <a:t>to the direction of </a:t>
            </a:r>
            <a:r>
              <a:rPr lang="en-US" sz="1900" dirty="0" smtClean="0"/>
              <a:t>the </a:t>
            </a:r>
            <a:r>
              <a:rPr lang="en-US" sz="1900" dirty="0"/>
              <a:t>runoff to enhance </a:t>
            </a:r>
            <a:r>
              <a:rPr lang="en-US" sz="1900" dirty="0" smtClean="0"/>
              <a:t>dissipation and </a:t>
            </a:r>
            <a:r>
              <a:rPr lang="en-US" sz="1900" dirty="0"/>
              <a:t>infiltration of runoff, </a:t>
            </a:r>
            <a:r>
              <a:rPr lang="en-US" sz="1900" dirty="0" smtClean="0"/>
              <a:t>while creating </a:t>
            </a:r>
            <a:r>
              <a:rPr lang="en-US" sz="1900" dirty="0"/>
              <a:t>multiple </a:t>
            </a:r>
            <a:r>
              <a:rPr lang="en-US" sz="1900" dirty="0" smtClean="0"/>
              <a:t>sedimentation chambers </a:t>
            </a:r>
            <a:r>
              <a:rPr lang="en-US" sz="1900" dirty="0"/>
              <a:t>with the employment </a:t>
            </a:r>
            <a:r>
              <a:rPr lang="en-US" sz="1900" dirty="0" smtClean="0"/>
              <a:t>of intermediate dikes.</a:t>
            </a:r>
            <a:endParaRPr lang="en-US" sz="1900" dirty="0"/>
          </a:p>
          <a:p>
            <a:pPr lvl="1"/>
            <a:r>
              <a:rPr lang="en-US" sz="1900" dirty="0"/>
              <a:t>To allow the 2 year storm </a:t>
            </a:r>
            <a:r>
              <a:rPr lang="en-US" sz="1900" dirty="0" smtClean="0"/>
              <a:t>event, 24 </a:t>
            </a:r>
            <a:r>
              <a:rPr lang="en-US" sz="1900" dirty="0"/>
              <a:t>hour design storm to seep </a:t>
            </a:r>
            <a:r>
              <a:rPr lang="en-US" sz="1900" dirty="0" smtClean="0"/>
              <a:t>out while </a:t>
            </a:r>
            <a:r>
              <a:rPr lang="en-US" sz="1900" dirty="0"/>
              <a:t>allowing larger flows to </a:t>
            </a:r>
            <a:r>
              <a:rPr lang="en-US" sz="1900" dirty="0" smtClean="0"/>
              <a:t>be diverted </a:t>
            </a:r>
            <a:r>
              <a:rPr lang="en-US" sz="1900" dirty="0"/>
              <a:t>to a sediment storage </a:t>
            </a:r>
            <a:r>
              <a:rPr lang="en-US" sz="1900" dirty="0" smtClean="0"/>
              <a:t>area.</a:t>
            </a:r>
          </a:p>
          <a:p>
            <a:pPr lvl="1"/>
            <a:r>
              <a:rPr lang="en-US" sz="1900" dirty="0" smtClean="0"/>
              <a:t>If a fill berm is utilized it is very important that it has proper compaction and stabilization.</a:t>
            </a:r>
          </a:p>
          <a:p>
            <a:pPr lvl="1"/>
            <a:r>
              <a:rPr lang="en-US" sz="1900" dirty="0" smtClean="0"/>
              <a:t>Berm storage volumes can be figured as function of berm height and watershed gradient.</a:t>
            </a:r>
          </a:p>
          <a:p>
            <a:pPr marL="137160" indent="0">
              <a:buNone/>
            </a:pPr>
            <a:endParaRPr lang="en-US" sz="1900" dirty="0" smtClean="0"/>
          </a:p>
          <a:p>
            <a:pPr marL="137160" indent="0">
              <a:buNone/>
            </a:pPr>
            <a:endParaRPr lang="en-US" sz="2300" dirty="0"/>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881"/>
          <a:stretch/>
        </p:blipFill>
        <p:spPr bwMode="auto">
          <a:xfrm>
            <a:off x="5024673" y="1752600"/>
            <a:ext cx="3738327" cy="48006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9787" y="228600"/>
            <a:ext cx="1343213" cy="800212"/>
          </a:xfrm>
          <a:prstGeom prst="rect">
            <a:avLst/>
          </a:prstGeom>
        </p:spPr>
      </p:pic>
    </p:spTree>
    <p:extLst>
      <p:ext uri="{BB962C8B-B14F-4D97-AF65-F5344CB8AC3E}">
        <p14:creationId xmlns:p14="http://schemas.microsoft.com/office/powerpoint/2010/main" val="30196896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6 New BMPs</a:t>
            </a:r>
          </a:p>
        </p:txBody>
      </p:sp>
      <p:sp>
        <p:nvSpPr>
          <p:cNvPr id="3" name="Content Placeholder 2"/>
          <p:cNvSpPr>
            <a:spLocks noGrp="1"/>
          </p:cNvSpPr>
          <p:nvPr>
            <p:ph sz="quarter" idx="1"/>
          </p:nvPr>
        </p:nvSpPr>
        <p:spPr>
          <a:xfrm>
            <a:off x="76200" y="1612265"/>
            <a:ext cx="5791200" cy="4709160"/>
          </a:xfrm>
        </p:spPr>
        <p:txBody>
          <a:bodyPr>
            <a:normAutofit fontScale="77500" lnSpcReduction="20000"/>
          </a:bodyPr>
          <a:lstStyle/>
          <a:p>
            <a:r>
              <a:rPr lang="en-US" sz="2400" dirty="0"/>
              <a:t>Seep Berm require the following to be shown on the erosion and sediment control plan:</a:t>
            </a:r>
          </a:p>
          <a:p>
            <a:pPr lvl="1"/>
            <a:r>
              <a:rPr lang="en-US" dirty="0" smtClean="0"/>
              <a:t>A</a:t>
            </a:r>
            <a:r>
              <a:rPr lang="en-US" dirty="0"/>
              <a:t>. Top of Berm </a:t>
            </a:r>
            <a:r>
              <a:rPr lang="en-US" dirty="0" smtClean="0"/>
              <a:t>Elevation*</a:t>
            </a:r>
            <a:endParaRPr lang="en-US" dirty="0"/>
          </a:p>
          <a:p>
            <a:pPr lvl="1"/>
            <a:r>
              <a:rPr lang="en-US" dirty="0"/>
              <a:t>B. Bottom of Berm Elevation* </a:t>
            </a:r>
          </a:p>
          <a:p>
            <a:pPr lvl="1"/>
            <a:r>
              <a:rPr lang="en-US" dirty="0"/>
              <a:t>C. Top of Berm Width *</a:t>
            </a:r>
          </a:p>
          <a:p>
            <a:pPr lvl="1"/>
            <a:r>
              <a:rPr lang="en-US" dirty="0"/>
              <a:t>D. Height of the Berm*</a:t>
            </a:r>
          </a:p>
          <a:p>
            <a:pPr lvl="1"/>
            <a:r>
              <a:rPr lang="en-US" dirty="0"/>
              <a:t>E. Seep Hole Diameter*</a:t>
            </a:r>
          </a:p>
          <a:p>
            <a:pPr lvl="1"/>
            <a:r>
              <a:rPr lang="en-US" dirty="0"/>
              <a:t>F. Distance from the top of the berm to the seep to be placed in accordance with the 2yr-24hr storm*</a:t>
            </a:r>
          </a:p>
          <a:p>
            <a:pPr lvl="1"/>
            <a:r>
              <a:rPr lang="en-US" dirty="0"/>
              <a:t>G. Type of Seep </a:t>
            </a:r>
          </a:p>
          <a:p>
            <a:pPr marL="137160" indent="0">
              <a:buNone/>
            </a:pPr>
            <a:r>
              <a:rPr lang="en-US" sz="2400" dirty="0"/>
              <a:t>          </a:t>
            </a:r>
            <a:r>
              <a:rPr lang="en-US" sz="2400" dirty="0" smtClean="0"/>
              <a:t>	     PVC     </a:t>
            </a:r>
            <a:r>
              <a:rPr lang="en-US" sz="2400" dirty="0"/>
              <a:t>Metal      Other(specify)</a:t>
            </a:r>
          </a:p>
          <a:p>
            <a:pPr lvl="1"/>
            <a:r>
              <a:rPr lang="en-US" dirty="0"/>
              <a:t>H. Spacing of Seep Along the Berm*</a:t>
            </a:r>
          </a:p>
          <a:p>
            <a:endParaRPr lang="en-US" sz="2400" dirty="0"/>
          </a:p>
          <a:p>
            <a:r>
              <a:rPr lang="en-US" sz="2400" dirty="0"/>
              <a:t>* shown in feet</a:t>
            </a:r>
          </a:p>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5893" y="1371600"/>
            <a:ext cx="2847787" cy="53325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9787" y="228600"/>
            <a:ext cx="1343213" cy="800212"/>
          </a:xfrm>
          <a:prstGeom prst="rect">
            <a:avLst/>
          </a:prstGeom>
        </p:spPr>
      </p:pic>
    </p:spTree>
    <p:extLst>
      <p:ext uri="{BB962C8B-B14F-4D97-AF65-F5344CB8AC3E}">
        <p14:creationId xmlns:p14="http://schemas.microsoft.com/office/powerpoint/2010/main" val="13305665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6 New BMPs</a:t>
            </a:r>
          </a:p>
        </p:txBody>
      </p:sp>
      <p:sp>
        <p:nvSpPr>
          <p:cNvPr id="3" name="Content Placeholder 2"/>
          <p:cNvSpPr>
            <a:spLocks noGrp="1"/>
          </p:cNvSpPr>
          <p:nvPr>
            <p:ph sz="quarter" idx="1"/>
          </p:nvPr>
        </p:nvSpPr>
        <p:spPr/>
        <p:txBody>
          <a:bodyPr>
            <a:normAutofit fontScale="85000" lnSpcReduction="20000"/>
          </a:bodyPr>
          <a:lstStyle/>
          <a:p>
            <a:r>
              <a:rPr lang="en-US" b="1" dirty="0"/>
              <a:t>Temporary Sediment Trap </a:t>
            </a:r>
            <a:r>
              <a:rPr lang="en-US" dirty="0"/>
              <a:t>(Sd4)</a:t>
            </a:r>
          </a:p>
          <a:p>
            <a:pPr lvl="1"/>
            <a:r>
              <a:rPr lang="en-US" dirty="0" smtClean="0"/>
              <a:t>This BMP was added </a:t>
            </a:r>
            <a:r>
              <a:rPr lang="en-US" dirty="0"/>
              <a:t>to provide sediment storage options for smaller </a:t>
            </a:r>
            <a:r>
              <a:rPr lang="en-US" dirty="0" smtClean="0"/>
              <a:t>sites. </a:t>
            </a:r>
          </a:p>
          <a:p>
            <a:pPr lvl="1"/>
            <a:r>
              <a:rPr lang="en-US" dirty="0" smtClean="0"/>
              <a:t>This is effective against course sediment, not silt or clay particles that remain suspended.</a:t>
            </a:r>
            <a:endParaRPr lang="en-US" dirty="0"/>
          </a:p>
          <a:p>
            <a:pPr lvl="1"/>
            <a:r>
              <a:rPr lang="en-US" dirty="0"/>
              <a:t>All S</a:t>
            </a:r>
            <a:r>
              <a:rPr lang="en-US" dirty="0" smtClean="0"/>
              <a:t>d4’s are to </a:t>
            </a:r>
            <a:r>
              <a:rPr lang="en-US" dirty="0"/>
              <a:t>be cleaned out at </a:t>
            </a:r>
            <a:r>
              <a:rPr lang="en-US" dirty="0" smtClean="0"/>
              <a:t>1/3</a:t>
            </a:r>
            <a:r>
              <a:rPr lang="en-US" baseline="30000" dirty="0" smtClean="0"/>
              <a:t>rd</a:t>
            </a:r>
            <a:r>
              <a:rPr lang="en-US" dirty="0" smtClean="0"/>
              <a:t>  </a:t>
            </a:r>
            <a:r>
              <a:rPr lang="en-US" dirty="0"/>
              <a:t>full</a:t>
            </a:r>
          </a:p>
          <a:p>
            <a:pPr lvl="1"/>
            <a:r>
              <a:rPr lang="en-US" dirty="0"/>
              <a:t>Provides three options:</a:t>
            </a:r>
          </a:p>
          <a:p>
            <a:pPr marL="905256" lvl="2" indent="0">
              <a:buNone/>
            </a:pPr>
            <a:r>
              <a:rPr lang="en-US" dirty="0"/>
              <a:t>1. Temporary Sediment Trap</a:t>
            </a:r>
          </a:p>
          <a:p>
            <a:pPr marL="137160" indent="0">
              <a:buNone/>
            </a:pPr>
            <a:r>
              <a:rPr lang="en-US" dirty="0"/>
              <a:t>		</a:t>
            </a:r>
            <a:r>
              <a:rPr lang="en-US" sz="2200" dirty="0"/>
              <a:t> – Overflow</a:t>
            </a:r>
          </a:p>
          <a:p>
            <a:pPr marL="137160" indent="0">
              <a:buNone/>
            </a:pPr>
            <a:r>
              <a:rPr lang="en-US" sz="2200" dirty="0"/>
              <a:t> </a:t>
            </a:r>
            <a:r>
              <a:rPr lang="en-US" sz="2200" dirty="0" smtClean="0"/>
              <a:t>          2</a:t>
            </a:r>
            <a:r>
              <a:rPr lang="en-US" sz="2200" dirty="0"/>
              <a:t>. Temporary Sediment Trap </a:t>
            </a:r>
          </a:p>
          <a:p>
            <a:pPr marL="137160" indent="0">
              <a:buNone/>
            </a:pPr>
            <a:r>
              <a:rPr lang="en-US" sz="2200" dirty="0"/>
              <a:t>		– Combination Outlet </a:t>
            </a:r>
          </a:p>
          <a:p>
            <a:pPr marL="137160" indent="0">
              <a:buNone/>
            </a:pPr>
            <a:r>
              <a:rPr lang="en-US" sz="2200" dirty="0" smtClean="0"/>
              <a:t>	3</a:t>
            </a:r>
            <a:r>
              <a:rPr lang="en-US" sz="2200" dirty="0"/>
              <a:t>. Temporary Sediment Trap </a:t>
            </a:r>
          </a:p>
          <a:p>
            <a:pPr marL="137160" indent="0">
              <a:buNone/>
            </a:pPr>
            <a:r>
              <a:rPr lang="en-US" sz="2200" dirty="0" smtClean="0"/>
              <a:t>	             </a:t>
            </a:r>
            <a:r>
              <a:rPr lang="en-US" sz="2200" dirty="0"/>
              <a:t>– Rock </a:t>
            </a:r>
            <a:r>
              <a:rPr lang="en-US" sz="2200" dirty="0" smtClean="0"/>
              <a:t>Outlet</a:t>
            </a:r>
            <a:endParaRPr lang="en-US" sz="2200" dirty="0"/>
          </a:p>
          <a:p>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3733800"/>
            <a:ext cx="3375460" cy="28741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304800"/>
            <a:ext cx="1105001" cy="697896"/>
          </a:xfrm>
          <a:prstGeom prst="rect">
            <a:avLst/>
          </a:prstGeom>
        </p:spPr>
      </p:pic>
      <p:sp>
        <p:nvSpPr>
          <p:cNvPr id="5" name="TextBox 4"/>
          <p:cNvSpPr txBox="1"/>
          <p:nvPr/>
        </p:nvSpPr>
        <p:spPr>
          <a:xfrm>
            <a:off x="381000" y="6096000"/>
            <a:ext cx="2286000" cy="461665"/>
          </a:xfrm>
          <a:prstGeom prst="rect">
            <a:avLst/>
          </a:prstGeom>
          <a:noFill/>
        </p:spPr>
        <p:txBody>
          <a:bodyPr wrap="square" rtlCol="0">
            <a:spAutoFit/>
          </a:bodyPr>
          <a:lstStyle/>
          <a:p>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 = 0.4 x A x D</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860842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6 New BMPs</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304800"/>
            <a:ext cx="1105001" cy="697896"/>
          </a:xfrm>
          <a:prstGeom prst="rect">
            <a:avLst/>
          </a:prstGeom>
        </p:spPr>
      </p:pic>
      <p:sp>
        <p:nvSpPr>
          <p:cNvPr id="4" name="Content Placeholder 3"/>
          <p:cNvSpPr>
            <a:spLocks noGrp="1"/>
          </p:cNvSpPr>
          <p:nvPr>
            <p:ph sz="quarter" idx="1"/>
          </p:nvPr>
        </p:nvSpPr>
        <p:spPr/>
        <p:txBody>
          <a:bodyPr/>
          <a:lstStyle/>
          <a:p>
            <a:pPr marL="137160" indent="0">
              <a:buNone/>
            </a:pPr>
            <a:r>
              <a:rPr lang="en-US" sz="2800" dirty="0"/>
              <a:t>1. Temporary Sediment Trap - </a:t>
            </a:r>
            <a:r>
              <a:rPr lang="en-US" sz="2800" b="1" dirty="0"/>
              <a:t>Overflow</a:t>
            </a:r>
            <a:r>
              <a:rPr lang="en-US" sz="2800" dirty="0"/>
              <a:t> (Sd4-A)</a:t>
            </a:r>
          </a:p>
          <a:p>
            <a:pPr lvl="1"/>
            <a:r>
              <a:rPr lang="en-US" dirty="0"/>
              <a:t>An overflow temporary sediment trap is limited to small areas less than 1 </a:t>
            </a:r>
            <a:r>
              <a:rPr lang="en-US" dirty="0" smtClean="0"/>
              <a:t>acre</a:t>
            </a:r>
            <a:r>
              <a:rPr lang="en-US" dirty="0"/>
              <a:t>.</a:t>
            </a:r>
          </a:p>
          <a:p>
            <a:pPr lvl="1"/>
            <a:r>
              <a:rPr lang="en-US" dirty="0"/>
              <a:t>The maximum life span of an overflow trap is 6 months.</a:t>
            </a:r>
          </a:p>
          <a:p>
            <a:pPr lvl="1"/>
            <a:r>
              <a:rPr lang="en-US" dirty="0"/>
              <a:t>Silt fence, straw bale barriers or grass filter strips are used to “polish” the overflow water as it leaves the sediment trap.</a:t>
            </a:r>
          </a:p>
          <a:p>
            <a:endParaRPr lang="en-US" dirty="0"/>
          </a:p>
        </p:txBody>
      </p:sp>
    </p:spTree>
    <p:extLst>
      <p:ext uri="{BB962C8B-B14F-4D97-AF65-F5344CB8AC3E}">
        <p14:creationId xmlns:p14="http://schemas.microsoft.com/office/powerpoint/2010/main" val="2554069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Revision Process</a:t>
            </a:r>
            <a:endParaRPr lang="en-US" dirty="0"/>
          </a:p>
        </p:txBody>
      </p:sp>
      <p:sp>
        <p:nvSpPr>
          <p:cNvPr id="3" name="Content Placeholder 2"/>
          <p:cNvSpPr>
            <a:spLocks noGrp="1"/>
          </p:cNvSpPr>
          <p:nvPr>
            <p:ph sz="quarter" idx="1"/>
          </p:nvPr>
        </p:nvSpPr>
        <p:spPr>
          <a:xfrm>
            <a:off x="612648" y="1600200"/>
            <a:ext cx="8153400" cy="2590800"/>
          </a:xfrm>
        </p:spPr>
        <p:txBody>
          <a:bodyPr/>
          <a:lstStyle/>
          <a:p>
            <a:pPr algn="ctr"/>
            <a:r>
              <a:rPr lang="en-US" sz="3200" dirty="0"/>
              <a:t>The Carl Vinson Institute of Government at the University of Georgia was brought in this summer to help consolidate and reconcile the Fifth and Sixth editions, along with a representative from</a:t>
            </a:r>
            <a:r>
              <a:rPr lang="en-US" sz="3200" dirty="0" smtClean="0"/>
              <a:t>:</a:t>
            </a:r>
            <a:endParaRPr lang="en-US" sz="3200"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816" y="4371073"/>
            <a:ext cx="3914717" cy="12135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756" y="4371072"/>
            <a:ext cx="3113066" cy="810527"/>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0810" y="5791200"/>
            <a:ext cx="4067690" cy="851377"/>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5289" y="152400"/>
            <a:ext cx="1971950" cy="962159"/>
          </a:xfrm>
          <a:prstGeom prst="rect">
            <a:avLst/>
          </a:prstGeom>
        </p:spPr>
      </p:pic>
    </p:spTree>
    <p:extLst>
      <p:ext uri="{BB962C8B-B14F-4D97-AF65-F5344CB8AC3E}">
        <p14:creationId xmlns:p14="http://schemas.microsoft.com/office/powerpoint/2010/main" val="4009961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Sd4-A Detail</a:t>
            </a:r>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304800"/>
            <a:ext cx="1105001" cy="697896"/>
          </a:xfrm>
          <a:prstGeom prst="rect">
            <a:avLst/>
          </a:prstGeom>
        </p:spPr>
      </p:pic>
      <p:pic>
        <p:nvPicPr>
          <p:cNvPr id="6" name="Picture 5" descr="Screen Clipping"/>
          <p:cNvPicPr>
            <a:picLocks noChangeAspect="1"/>
          </p:cNvPicPr>
          <p:nvPr/>
        </p:nvPicPr>
        <p:blipFill rotWithShape="1">
          <a:blip r:embed="rId3">
            <a:extLst>
              <a:ext uri="{28A0092B-C50C-407E-A947-70E740481C1C}">
                <a14:useLocalDpi xmlns:a14="http://schemas.microsoft.com/office/drawing/2010/main" val="0"/>
              </a:ext>
            </a:extLst>
          </a:blip>
          <a:srcRect b="6610"/>
          <a:stretch/>
        </p:blipFill>
        <p:spPr>
          <a:xfrm>
            <a:off x="1679696" y="1600200"/>
            <a:ext cx="6168904" cy="5087661"/>
          </a:xfrm>
          <a:prstGeom prst="rect">
            <a:avLst/>
          </a:prstGeom>
          <a:ln w="12700">
            <a:solidFill>
              <a:schemeClr val="tx1"/>
            </a:solidFill>
          </a:ln>
        </p:spPr>
      </p:pic>
    </p:spTree>
    <p:extLst>
      <p:ext uri="{BB962C8B-B14F-4D97-AF65-F5344CB8AC3E}">
        <p14:creationId xmlns:p14="http://schemas.microsoft.com/office/powerpoint/2010/main" val="9349658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6 New BMPs</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304800"/>
            <a:ext cx="1105001" cy="697896"/>
          </a:xfrm>
          <a:prstGeom prst="rect">
            <a:avLst/>
          </a:prstGeom>
        </p:spPr>
      </p:pic>
      <p:sp>
        <p:nvSpPr>
          <p:cNvPr id="4" name="Content Placeholder 3"/>
          <p:cNvSpPr>
            <a:spLocks noGrp="1"/>
          </p:cNvSpPr>
          <p:nvPr>
            <p:ph sz="quarter" idx="1"/>
          </p:nvPr>
        </p:nvSpPr>
        <p:spPr/>
        <p:txBody>
          <a:bodyPr>
            <a:normAutofit/>
          </a:bodyPr>
          <a:lstStyle/>
          <a:p>
            <a:pPr marL="137160" indent="0">
              <a:buNone/>
            </a:pPr>
            <a:r>
              <a:rPr lang="en-US" sz="2500" dirty="0"/>
              <a:t>2. Temporary Sediment Trap – </a:t>
            </a:r>
            <a:r>
              <a:rPr lang="en-US" sz="2500" b="1" dirty="0"/>
              <a:t>Combination </a:t>
            </a:r>
            <a:r>
              <a:rPr lang="en-US" sz="2500" b="1" dirty="0" smtClean="0"/>
              <a:t>Outlet </a:t>
            </a:r>
            <a:r>
              <a:rPr lang="en-US" sz="2500" dirty="0"/>
              <a:t>(Sd4-B) </a:t>
            </a:r>
          </a:p>
          <a:p>
            <a:pPr lvl="1"/>
            <a:r>
              <a:rPr lang="en-US" sz="2400" dirty="0"/>
              <a:t>The combination outlet uses straw bales and silt fence to dewater the sediment trap.  </a:t>
            </a:r>
          </a:p>
          <a:p>
            <a:pPr lvl="1"/>
            <a:r>
              <a:rPr lang="en-US" sz="2400" dirty="0"/>
              <a:t>Proper installation and staking of the straw bales, and wire backing on the silt fence are required for the materials to resist 1 foot or more of ponded water.  </a:t>
            </a:r>
          </a:p>
          <a:p>
            <a:pPr lvl="1"/>
            <a:r>
              <a:rPr lang="en-US" sz="2400" dirty="0"/>
              <a:t>The combination straw bale and silt fence outlet is limited to 1 acre total drainage area, and has a life span of less than 1 year. </a:t>
            </a:r>
          </a:p>
          <a:p>
            <a:endParaRPr lang="en-US" dirty="0"/>
          </a:p>
        </p:txBody>
      </p:sp>
    </p:spTree>
    <p:extLst>
      <p:ext uri="{BB962C8B-B14F-4D97-AF65-F5344CB8AC3E}">
        <p14:creationId xmlns:p14="http://schemas.microsoft.com/office/powerpoint/2010/main" val="3763386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Sd4-B Detail</a:t>
            </a:r>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304800"/>
            <a:ext cx="1105001" cy="697896"/>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625097"/>
            <a:ext cx="6321894" cy="5150462"/>
          </a:xfrm>
          <a:prstGeom prst="rect">
            <a:avLst/>
          </a:prstGeom>
          <a:ln w="12700">
            <a:solidFill>
              <a:schemeClr val="tx1"/>
            </a:solidFill>
          </a:ln>
        </p:spPr>
      </p:pic>
    </p:spTree>
    <p:extLst>
      <p:ext uri="{BB962C8B-B14F-4D97-AF65-F5344CB8AC3E}">
        <p14:creationId xmlns:p14="http://schemas.microsoft.com/office/powerpoint/2010/main" val="704493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6 New </a:t>
            </a:r>
            <a:r>
              <a:rPr lang="en-US" dirty="0" smtClean="0"/>
              <a:t>BMPs</a:t>
            </a:r>
            <a:endParaRPr lang="en-US" dirty="0"/>
          </a:p>
        </p:txBody>
      </p:sp>
      <p:sp>
        <p:nvSpPr>
          <p:cNvPr id="3" name="Content Placeholder 2"/>
          <p:cNvSpPr>
            <a:spLocks noGrp="1"/>
          </p:cNvSpPr>
          <p:nvPr>
            <p:ph sz="quarter" idx="1"/>
          </p:nvPr>
        </p:nvSpPr>
        <p:spPr/>
        <p:txBody>
          <a:bodyPr/>
          <a:lstStyle/>
          <a:p>
            <a:pPr marL="137160" indent="0">
              <a:buNone/>
            </a:pPr>
            <a:r>
              <a:rPr lang="en-US" sz="2800" dirty="0"/>
              <a:t>3. Temporary Sediment Trap – </a:t>
            </a:r>
            <a:r>
              <a:rPr lang="en-US" sz="2800" b="1" dirty="0"/>
              <a:t>Rock </a:t>
            </a:r>
            <a:r>
              <a:rPr lang="en-US" sz="2800" b="1" dirty="0" smtClean="0"/>
              <a:t>Outlet </a:t>
            </a:r>
            <a:r>
              <a:rPr lang="en-US" sz="2800" dirty="0"/>
              <a:t>(Sd4-C)</a:t>
            </a:r>
          </a:p>
          <a:p>
            <a:pPr lvl="1"/>
            <a:r>
              <a:rPr lang="en-US" sz="2400" dirty="0"/>
              <a:t>The rock outlet relies on filtering through layers of aggregate, rock or riprap material to dewater the sediment trap.  </a:t>
            </a:r>
          </a:p>
          <a:p>
            <a:pPr lvl="1"/>
            <a:r>
              <a:rPr lang="en-US" sz="2400" dirty="0"/>
              <a:t>It is the most sturdy of the sediment trap designs and generally requires less maintenance. </a:t>
            </a:r>
          </a:p>
          <a:p>
            <a:pPr lvl="1"/>
            <a:r>
              <a:rPr lang="en-US" sz="2400" dirty="0"/>
              <a:t>It can be used for drainage area up to 5 acres and has a life span of 1 year.</a:t>
            </a:r>
          </a:p>
          <a:p>
            <a:endParaRPr lang="en-US"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304800"/>
            <a:ext cx="1105001" cy="697896"/>
          </a:xfrm>
          <a:prstGeom prst="rect">
            <a:avLst/>
          </a:prstGeom>
        </p:spPr>
      </p:pic>
    </p:spTree>
    <p:extLst>
      <p:ext uri="{BB962C8B-B14F-4D97-AF65-F5344CB8AC3E}">
        <p14:creationId xmlns:p14="http://schemas.microsoft.com/office/powerpoint/2010/main" val="9759382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Sd4-C  Detail</a:t>
            </a:r>
            <a:endParaRPr lang="en-US"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304800"/>
            <a:ext cx="1105001" cy="697896"/>
          </a:xfrm>
          <a:prstGeom prst="rect">
            <a:avLst/>
          </a:prstGeom>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589904"/>
            <a:ext cx="6253716" cy="5060031"/>
          </a:xfrm>
          <a:prstGeom prst="rect">
            <a:avLst/>
          </a:prstGeom>
          <a:ln w="12700">
            <a:solidFill>
              <a:schemeClr val="tx1"/>
            </a:solidFill>
          </a:ln>
        </p:spPr>
      </p:pic>
    </p:spTree>
    <p:extLst>
      <p:ext uri="{BB962C8B-B14F-4D97-AF65-F5344CB8AC3E}">
        <p14:creationId xmlns:p14="http://schemas.microsoft.com/office/powerpoint/2010/main" val="23283510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Sd4-C  Detail</a:t>
            </a:r>
            <a:endParaRPr lang="en-US"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0" y="304800"/>
            <a:ext cx="1105001" cy="697896"/>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36" y="2362200"/>
            <a:ext cx="7897328" cy="2810267"/>
          </a:xfrm>
          <a:prstGeom prst="rect">
            <a:avLst/>
          </a:prstGeom>
          <a:ln w="12700">
            <a:solidFill>
              <a:schemeClr val="tx1"/>
            </a:solidFill>
          </a:ln>
        </p:spPr>
      </p:pic>
    </p:spTree>
    <p:extLst>
      <p:ext uri="{BB962C8B-B14F-4D97-AF65-F5344CB8AC3E}">
        <p14:creationId xmlns:p14="http://schemas.microsoft.com/office/powerpoint/2010/main" val="15070243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86400" cy="868362"/>
          </a:xfrm>
        </p:spPr>
        <p:txBody>
          <a:bodyPr>
            <a:normAutofit/>
          </a:bodyPr>
          <a:lstStyle/>
          <a:p>
            <a:r>
              <a:rPr lang="en-US" dirty="0"/>
              <a:t>Chapter 6 New BMPs</a:t>
            </a:r>
          </a:p>
        </p:txBody>
      </p:sp>
      <p:sp>
        <p:nvSpPr>
          <p:cNvPr id="3" name="Content Placeholder 2"/>
          <p:cNvSpPr>
            <a:spLocks noGrp="1"/>
          </p:cNvSpPr>
          <p:nvPr>
            <p:ph sz="quarter" idx="1"/>
          </p:nvPr>
        </p:nvSpPr>
        <p:spPr>
          <a:xfrm>
            <a:off x="612648" y="1600200"/>
            <a:ext cx="8153400" cy="3200400"/>
          </a:xfrm>
        </p:spPr>
        <p:txBody>
          <a:bodyPr>
            <a:normAutofit lnSpcReduction="10000"/>
          </a:bodyPr>
          <a:lstStyle/>
          <a:p>
            <a:r>
              <a:rPr lang="en-US" sz="2800" b="1" dirty="0"/>
              <a:t>Turbidity Curtain </a:t>
            </a:r>
            <a:r>
              <a:rPr lang="en-US" sz="2800" dirty="0"/>
              <a:t>(Tc)</a:t>
            </a:r>
          </a:p>
          <a:p>
            <a:pPr lvl="1"/>
            <a:r>
              <a:rPr lang="en-US" sz="1800" dirty="0"/>
              <a:t>A floating or staked barrier installed within the water. (It may also be referred to as a floating boom, silt barrier or silt curtain).</a:t>
            </a:r>
          </a:p>
          <a:p>
            <a:pPr lvl="1"/>
            <a:r>
              <a:rPr lang="en-US" sz="1800" dirty="0"/>
              <a:t>Not to be used as sediment </a:t>
            </a:r>
            <a:r>
              <a:rPr lang="en-US" sz="1800" dirty="0" smtClean="0"/>
              <a:t>storage  </a:t>
            </a:r>
            <a:endParaRPr lang="en-US" sz="1800" dirty="0"/>
          </a:p>
          <a:p>
            <a:pPr lvl="1"/>
            <a:r>
              <a:rPr lang="en-US" sz="1800" dirty="0"/>
              <a:t>Turbidity Curtain is installed to minimize turbidity and silt migration from work occurring within the water or as a supplement to perimeter control BMPs at the water’s edge. </a:t>
            </a:r>
          </a:p>
          <a:p>
            <a:pPr lvl="1"/>
            <a:r>
              <a:rPr lang="en-US" sz="1800" dirty="0"/>
              <a:t> Silt or turbidity is confined to the area within the boundary created by the installation, such that suspended particles drop out of the water column over time.</a:t>
            </a:r>
          </a:p>
          <a:p>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666" y="4724400"/>
            <a:ext cx="7519986" cy="198419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381000"/>
            <a:ext cx="1047896" cy="638264"/>
          </a:xfrm>
          <a:prstGeom prst="rect">
            <a:avLst/>
          </a:prstGeom>
        </p:spPr>
      </p:pic>
    </p:spTree>
    <p:extLst>
      <p:ext uri="{BB962C8B-B14F-4D97-AF65-F5344CB8AC3E}">
        <p14:creationId xmlns:p14="http://schemas.microsoft.com/office/powerpoint/2010/main" val="10789084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Chapter 6 New BMPs</a:t>
            </a:r>
          </a:p>
        </p:txBody>
      </p:sp>
      <p:pic>
        <p:nvPicPr>
          <p:cNvPr id="3789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4800" y="1680071"/>
            <a:ext cx="3072624" cy="4568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660"/>
          <a:stretch/>
        </p:blipFill>
        <p:spPr bwMode="auto">
          <a:xfrm>
            <a:off x="3581399" y="2590800"/>
            <a:ext cx="5407025" cy="29499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648200" y="1828800"/>
            <a:ext cx="3514104" cy="369332"/>
          </a:xfrm>
          <a:prstGeom prst="rect">
            <a:avLst/>
          </a:prstGeom>
        </p:spPr>
        <p:txBody>
          <a:bodyPr wrap="none">
            <a:spAutoFit/>
          </a:bodyPr>
          <a:lstStyle/>
          <a:p>
            <a:r>
              <a:rPr lang="en-US" dirty="0" smtClean="0"/>
              <a:t>Floating Turbidity Curtains Tc-F</a:t>
            </a:r>
            <a:endParaRPr lang="en-US" dirty="0"/>
          </a:p>
        </p:txBody>
      </p:sp>
      <p:sp>
        <p:nvSpPr>
          <p:cNvPr id="5" name="Rectangle 4"/>
          <p:cNvSpPr/>
          <p:nvPr/>
        </p:nvSpPr>
        <p:spPr>
          <a:xfrm>
            <a:off x="380999" y="6248400"/>
            <a:ext cx="2971801" cy="369332"/>
          </a:xfrm>
          <a:prstGeom prst="rect">
            <a:avLst/>
          </a:prstGeom>
        </p:spPr>
        <p:txBody>
          <a:bodyPr wrap="square">
            <a:spAutoFit/>
          </a:bodyPr>
          <a:lstStyle/>
          <a:p>
            <a:r>
              <a:rPr lang="en-US" dirty="0" smtClean="0"/>
              <a:t>Staked Turbidity Curtains Tc-S</a:t>
            </a:r>
            <a:endParaRPr lang="en-US" dirty="0"/>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200" y="381000"/>
            <a:ext cx="1047896" cy="638264"/>
          </a:xfrm>
          <a:prstGeom prst="rect">
            <a:avLst/>
          </a:prstGeom>
        </p:spPr>
      </p:pic>
    </p:spTree>
    <p:extLst>
      <p:ext uri="{BB962C8B-B14F-4D97-AF65-F5344CB8AC3E}">
        <p14:creationId xmlns:p14="http://schemas.microsoft.com/office/powerpoint/2010/main" val="32146105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6 New BMPs</a:t>
            </a:r>
          </a:p>
        </p:txBody>
      </p:sp>
      <p:sp>
        <p:nvSpPr>
          <p:cNvPr id="3" name="Content Placeholder 2"/>
          <p:cNvSpPr>
            <a:spLocks noGrp="1"/>
          </p:cNvSpPr>
          <p:nvPr>
            <p:ph sz="quarter" idx="1"/>
          </p:nvPr>
        </p:nvSpPr>
        <p:spPr>
          <a:xfrm>
            <a:off x="609600" y="1589566"/>
            <a:ext cx="3657600" cy="4963633"/>
          </a:xfrm>
        </p:spPr>
        <p:txBody>
          <a:bodyPr>
            <a:normAutofit fontScale="70000" lnSpcReduction="20000"/>
          </a:bodyPr>
          <a:lstStyle/>
          <a:p>
            <a:pPr marL="137160" indent="0">
              <a:buNone/>
            </a:pPr>
            <a:r>
              <a:rPr lang="en-US" sz="4500" b="1" dirty="0"/>
              <a:t>Tree Protection </a:t>
            </a:r>
            <a:r>
              <a:rPr lang="en-US" sz="4500" dirty="0"/>
              <a:t>(Tr) </a:t>
            </a:r>
          </a:p>
          <a:p>
            <a:pPr lvl="1"/>
            <a:r>
              <a:rPr lang="en-US" sz="3300" dirty="0"/>
              <a:t>To protect desirable trees from injury during construction </a:t>
            </a:r>
            <a:r>
              <a:rPr lang="en-US" sz="3300" dirty="0" smtClean="0"/>
              <a:t>activity.</a:t>
            </a:r>
          </a:p>
          <a:p>
            <a:pPr lvl="1"/>
            <a:r>
              <a:rPr lang="en-US" sz="3300" dirty="0" smtClean="0"/>
              <a:t>Tree </a:t>
            </a:r>
            <a:r>
              <a:rPr lang="en-US" sz="3300" dirty="0"/>
              <a:t>Protection Zones:</a:t>
            </a:r>
          </a:p>
          <a:p>
            <a:pPr marL="137160" indent="0" algn="ctr">
              <a:buNone/>
            </a:pPr>
            <a:r>
              <a:rPr lang="en-US" sz="3300" dirty="0" smtClean="0"/>
              <a:t>(1) Measure </a:t>
            </a:r>
            <a:r>
              <a:rPr lang="en-US" sz="3300" dirty="0"/>
              <a:t>the diameter of the tree trunk in inches at </a:t>
            </a:r>
            <a:r>
              <a:rPr lang="en-US" sz="3300" dirty="0" smtClean="0"/>
              <a:t>4.5 feet from the </a:t>
            </a:r>
            <a:r>
              <a:rPr lang="en-US" sz="3300" dirty="0"/>
              <a:t>ground. </a:t>
            </a:r>
            <a:r>
              <a:rPr lang="en-US" sz="3300" dirty="0" smtClean="0"/>
              <a:t>This </a:t>
            </a:r>
            <a:r>
              <a:rPr lang="en-US" sz="3300" dirty="0"/>
              <a:t>is </a:t>
            </a:r>
            <a:r>
              <a:rPr lang="en-US" sz="3300" dirty="0" smtClean="0"/>
              <a:t>called the Diameter </a:t>
            </a:r>
            <a:r>
              <a:rPr lang="en-US" sz="3300" dirty="0"/>
              <a:t>Breast </a:t>
            </a:r>
            <a:r>
              <a:rPr lang="en-US" sz="3300" dirty="0" smtClean="0"/>
              <a:t>Height </a:t>
            </a:r>
            <a:r>
              <a:rPr lang="en-US" sz="3300" dirty="0"/>
              <a:t>or DBH.</a:t>
            </a:r>
          </a:p>
          <a:p>
            <a:pPr marL="137160" indent="0" algn="ctr">
              <a:buNone/>
            </a:pPr>
            <a:r>
              <a:rPr lang="en-US" sz="3300" dirty="0" smtClean="0"/>
              <a:t>(2) Multiply </a:t>
            </a:r>
            <a:r>
              <a:rPr lang="en-US" sz="3300" dirty="0"/>
              <a:t>this </a:t>
            </a:r>
            <a:r>
              <a:rPr lang="en-US" sz="3300" dirty="0" smtClean="0"/>
              <a:t>value by1.5. This </a:t>
            </a:r>
            <a:r>
              <a:rPr lang="en-US" sz="3300" dirty="0"/>
              <a:t>result is the diameter </a:t>
            </a:r>
            <a:r>
              <a:rPr lang="en-US" sz="3300" dirty="0" smtClean="0"/>
              <a:t>of </a:t>
            </a:r>
            <a:r>
              <a:rPr lang="en-US" sz="3300" dirty="0"/>
              <a:t>the root protection zone </a:t>
            </a:r>
            <a:r>
              <a:rPr lang="en-US" sz="3300" dirty="0" smtClean="0"/>
              <a:t>in </a:t>
            </a:r>
            <a:r>
              <a:rPr lang="en-US" sz="3300" dirty="0"/>
              <a:t>feet. This is </a:t>
            </a:r>
            <a:r>
              <a:rPr lang="en-US" sz="3300" dirty="0" smtClean="0"/>
              <a:t>also considered </a:t>
            </a:r>
            <a:r>
              <a:rPr lang="en-US" sz="3300" dirty="0"/>
              <a:t>the </a:t>
            </a:r>
            <a:r>
              <a:rPr lang="en-US" sz="3300" dirty="0" smtClean="0"/>
              <a:t>critical rooting </a:t>
            </a:r>
            <a:r>
              <a:rPr lang="en-US" sz="3300" dirty="0"/>
              <a:t>distance.</a:t>
            </a:r>
          </a:p>
          <a:p>
            <a:endParaRPr lang="en-US" dirty="0"/>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421" y="2057400"/>
            <a:ext cx="4547864" cy="4022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8810" y="381000"/>
            <a:ext cx="1076475" cy="609685"/>
          </a:xfrm>
          <a:prstGeom prst="rect">
            <a:avLst/>
          </a:prstGeom>
        </p:spPr>
      </p:pic>
    </p:spTree>
    <p:extLst>
      <p:ext uri="{BB962C8B-B14F-4D97-AF65-F5344CB8AC3E}">
        <p14:creationId xmlns:p14="http://schemas.microsoft.com/office/powerpoint/2010/main" val="34792469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 Period – Plan Review</a:t>
            </a:r>
            <a:endParaRPr lang="en-US" dirty="0"/>
          </a:p>
        </p:txBody>
      </p:sp>
      <p:sp>
        <p:nvSpPr>
          <p:cNvPr id="3" name="Content Placeholder 2"/>
          <p:cNvSpPr>
            <a:spLocks noGrp="1"/>
          </p:cNvSpPr>
          <p:nvPr>
            <p:ph sz="quarter" idx="1"/>
          </p:nvPr>
        </p:nvSpPr>
        <p:spPr/>
        <p:txBody>
          <a:bodyPr>
            <a:noAutofit/>
          </a:bodyPr>
          <a:lstStyle/>
          <a:p>
            <a:r>
              <a:rPr lang="en-US" sz="2200" dirty="0" smtClean="0"/>
              <a:t>The GSWCC recognizes the need for a transition period to allow individuals time to understand and begin implementing the new requirements.</a:t>
            </a:r>
          </a:p>
          <a:p>
            <a:r>
              <a:rPr lang="en-US" sz="2200" dirty="0" smtClean="0"/>
              <a:t>As part of this transition period, for a </a:t>
            </a:r>
            <a:r>
              <a:rPr lang="en-US" sz="2200" b="1" dirty="0" smtClean="0"/>
              <a:t>6 month</a:t>
            </a:r>
            <a:r>
              <a:rPr lang="en-US" sz="2200" dirty="0" smtClean="0"/>
              <a:t> period, beginning January 1, 2016 and ending June 30, 2016, GSWCC will recognize the 5</a:t>
            </a:r>
            <a:r>
              <a:rPr lang="en-US" sz="2200" baseline="30000" dirty="0" smtClean="0"/>
              <a:t>th</a:t>
            </a:r>
            <a:r>
              <a:rPr lang="en-US" sz="2200" dirty="0" smtClean="0"/>
              <a:t> and 6</a:t>
            </a:r>
            <a:r>
              <a:rPr lang="en-US" sz="2200" baseline="30000" dirty="0" smtClean="0"/>
              <a:t>th</a:t>
            </a:r>
            <a:r>
              <a:rPr lang="en-US" sz="2200" dirty="0" smtClean="0"/>
              <a:t> Edition of the Manual along with the 2016 edition.</a:t>
            </a:r>
            <a:endParaRPr lang="en-US" sz="2200" dirty="0"/>
          </a:p>
        </p:txBody>
      </p:sp>
      <p:sp>
        <p:nvSpPr>
          <p:cNvPr id="4" name="Content Placeholder 3"/>
          <p:cNvSpPr>
            <a:spLocks noGrp="1"/>
          </p:cNvSpPr>
          <p:nvPr>
            <p:ph sz="quarter" idx="2"/>
          </p:nvPr>
        </p:nvSpPr>
        <p:spPr/>
        <p:txBody>
          <a:bodyPr>
            <a:normAutofit fontScale="77500" lnSpcReduction="20000"/>
          </a:bodyPr>
          <a:lstStyle/>
          <a:p>
            <a:r>
              <a:rPr lang="en-US" dirty="0"/>
              <a:t>All plans which were completed and sealed prior to July 1</a:t>
            </a:r>
            <a:r>
              <a:rPr lang="en-US" baseline="30000" dirty="0"/>
              <a:t>st</a:t>
            </a:r>
            <a:r>
              <a:rPr lang="en-US" dirty="0"/>
              <a:t>  2016 may utilize the products and practices as specified in the Manual (Fifth and Sixth Editions).  These may include previously approved plans with revisions, plans which had not been previously approved but were in the review process, or new plan submittals created prior to July 1</a:t>
            </a:r>
            <a:r>
              <a:rPr lang="en-US" baseline="30000" dirty="0"/>
              <a:t>st</a:t>
            </a:r>
            <a:r>
              <a:rPr lang="en-US" dirty="0"/>
              <a:t> 2016.  Any plans received on or after July 1</a:t>
            </a:r>
            <a:r>
              <a:rPr lang="en-US" baseline="30000" dirty="0"/>
              <a:t>st</a:t>
            </a:r>
            <a:r>
              <a:rPr lang="en-US" dirty="0"/>
              <a:t>  2016,  are to utilize the new Manual (2016 Edition).</a:t>
            </a:r>
          </a:p>
        </p:txBody>
      </p:sp>
    </p:spTree>
    <p:extLst>
      <p:ext uri="{BB962C8B-B14F-4D97-AF65-F5344CB8AC3E}">
        <p14:creationId xmlns:p14="http://schemas.microsoft.com/office/powerpoint/2010/main" val="33221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6096000" cy="1143000"/>
          </a:xfrm>
        </p:spPr>
        <p:txBody>
          <a:bodyPr>
            <a:normAutofit fontScale="90000"/>
          </a:bodyPr>
          <a:lstStyle/>
          <a:p>
            <a:r>
              <a:rPr lang="en-US" dirty="0" smtClean="0"/>
              <a:t>Manual For Erosion and Sediment Control in Georgia</a:t>
            </a:r>
            <a:endParaRPr lang="en-US" dirty="0"/>
          </a:p>
        </p:txBody>
      </p:sp>
      <p:sp>
        <p:nvSpPr>
          <p:cNvPr id="3" name="Content Placeholder 2"/>
          <p:cNvSpPr>
            <a:spLocks noGrp="1"/>
          </p:cNvSpPr>
          <p:nvPr>
            <p:ph sz="quarter" idx="1"/>
          </p:nvPr>
        </p:nvSpPr>
        <p:spPr>
          <a:xfrm>
            <a:off x="612648" y="1600200"/>
            <a:ext cx="8153400" cy="4800600"/>
          </a:xfrm>
        </p:spPr>
        <p:txBody>
          <a:bodyPr>
            <a:noAutofit/>
          </a:bodyPr>
          <a:lstStyle/>
          <a:p>
            <a:pPr marL="0" indent="0">
              <a:buNone/>
            </a:pPr>
            <a:r>
              <a:rPr lang="en-US" sz="2800" b="1" dirty="0" smtClean="0"/>
              <a:t>Chapter 1 </a:t>
            </a:r>
            <a:r>
              <a:rPr lang="en-US" sz="2800" dirty="0" smtClean="0"/>
              <a:t>- The Erosion and Sedimentation Act of 1975</a:t>
            </a:r>
          </a:p>
          <a:p>
            <a:r>
              <a:rPr lang="en-US" sz="2800" dirty="0" smtClean="0"/>
              <a:t>Minor revisions were made to content</a:t>
            </a:r>
          </a:p>
          <a:p>
            <a:r>
              <a:rPr lang="en-US" sz="2800" dirty="0" smtClean="0"/>
              <a:t>Existing pictures were replaced with new ones</a:t>
            </a:r>
          </a:p>
          <a:p>
            <a:endParaRPr lang="en-US" sz="2800" dirty="0" smtClean="0"/>
          </a:p>
          <a:p>
            <a:pPr marL="0" indent="0">
              <a:buNone/>
            </a:pPr>
            <a:r>
              <a:rPr lang="en-US" sz="2800" b="1" dirty="0" smtClean="0"/>
              <a:t>Chapter 2 </a:t>
            </a:r>
            <a:r>
              <a:rPr lang="en-US" sz="2800" dirty="0" smtClean="0"/>
              <a:t>– Sediment and Erosion Control Processes, 	          Principles and Practices</a:t>
            </a:r>
          </a:p>
          <a:p>
            <a:r>
              <a:rPr lang="en-US" sz="2800" dirty="0" smtClean="0"/>
              <a:t>Minor revisions were made to content</a:t>
            </a:r>
          </a:p>
          <a:p>
            <a:r>
              <a:rPr lang="en-US" sz="2800" dirty="0" smtClean="0"/>
              <a:t>Updated to include new Best Management Practices</a:t>
            </a:r>
          </a:p>
          <a:p>
            <a:r>
              <a:rPr lang="en-US" sz="2800" dirty="0" smtClean="0"/>
              <a:t>Existing pictures were replaced with new ones</a:t>
            </a: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600" y="72050"/>
            <a:ext cx="1216491" cy="1143000"/>
          </a:xfrm>
          <a:prstGeom prst="rect">
            <a:avLst/>
          </a:prstGeom>
        </p:spPr>
      </p:pic>
    </p:spTree>
    <p:extLst>
      <p:ext uri="{BB962C8B-B14F-4D97-AF65-F5344CB8AC3E}">
        <p14:creationId xmlns:p14="http://schemas.microsoft.com/office/powerpoint/2010/main" val="22436386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it’s green, it’s clean”</a:t>
            </a:r>
            <a:endParaRPr lang="en-US" dirty="0"/>
          </a:p>
        </p:txBody>
      </p:sp>
      <p:sp>
        <p:nvSpPr>
          <p:cNvPr id="3" name="Content Placeholder 2"/>
          <p:cNvSpPr>
            <a:spLocks noGrp="1"/>
          </p:cNvSpPr>
          <p:nvPr>
            <p:ph sz="quarter" idx="1"/>
          </p:nvPr>
        </p:nvSpPr>
        <p:spPr>
          <a:xfrm>
            <a:off x="612648" y="1600200"/>
            <a:ext cx="8153400" cy="1600200"/>
          </a:xfrm>
        </p:spPr>
        <p:txBody>
          <a:bodyPr/>
          <a:lstStyle/>
          <a:p>
            <a:r>
              <a:rPr lang="en-US" dirty="0" smtClean="0"/>
              <a:t> </a:t>
            </a:r>
            <a:r>
              <a:rPr lang="en-US" b="1" dirty="0" smtClean="0"/>
              <a:t>BMPs are used in series to provide a defense against erosion on land disturbance sites using both vegetative and structural measures</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509942"/>
            <a:ext cx="4343400" cy="3257550"/>
          </a:xfrm>
          <a:prstGeom prst="rect">
            <a:avLst/>
          </a:prstGeom>
          <a:ln w="12700">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3506924"/>
            <a:ext cx="4343400" cy="3257550"/>
          </a:xfrm>
          <a:prstGeom prst="rect">
            <a:avLst/>
          </a:prstGeom>
          <a:ln w="12700">
            <a:solidFill>
              <a:schemeClr val="tx1"/>
            </a:solidFill>
          </a:ln>
        </p:spPr>
      </p:pic>
    </p:spTree>
    <p:extLst>
      <p:ext uri="{BB962C8B-B14F-4D97-AF65-F5344CB8AC3E}">
        <p14:creationId xmlns:p14="http://schemas.microsoft.com/office/powerpoint/2010/main" val="29061435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895600" y="3676365"/>
            <a:ext cx="3429000" cy="1073344"/>
          </a:xfrm>
          <a:prstGeom prst="rect">
            <a:avLst/>
          </a:prstGeom>
        </p:spPr>
        <p:txBody>
          <a:bodyP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6000" dirty="0" smtClean="0"/>
              <a:t>Questions?</a:t>
            </a:r>
            <a:endParaRPr lang="en-US" sz="6000" dirty="0"/>
          </a:p>
        </p:txBody>
      </p:sp>
      <p:sp>
        <p:nvSpPr>
          <p:cNvPr id="7" name="Subtitle 6"/>
          <p:cNvSpPr>
            <a:spLocks noGrp="1"/>
          </p:cNvSpPr>
          <p:nvPr>
            <p:ph type="subTitle" idx="1"/>
          </p:nvPr>
        </p:nvSpPr>
        <p:spPr/>
        <p:txBody>
          <a:bodyPr/>
          <a:lstStyle/>
          <a:p>
            <a:r>
              <a:rPr lang="en-US" dirty="0" smtClean="0"/>
              <a:t>GSWCC Manual - 2016 Edition</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9761" y="2133600"/>
            <a:ext cx="6620678" cy="1723780"/>
          </a:xfrm>
          <a:prstGeom prst="rect">
            <a:avLst/>
          </a:prstGeom>
        </p:spPr>
      </p:pic>
      <p:sp>
        <p:nvSpPr>
          <p:cNvPr id="2" name="TextBox 1"/>
          <p:cNvSpPr txBox="1"/>
          <p:nvPr/>
        </p:nvSpPr>
        <p:spPr>
          <a:xfrm>
            <a:off x="152400" y="6019800"/>
            <a:ext cx="1981200" cy="738664"/>
          </a:xfrm>
          <a:prstGeom prst="rect">
            <a:avLst/>
          </a:prstGeom>
          <a:noFill/>
        </p:spPr>
        <p:txBody>
          <a:bodyPr wrap="square" rtlCol="0">
            <a:spAutoFit/>
          </a:bodyPr>
          <a:lstStyle/>
          <a:p>
            <a:pPr algn="ctr"/>
            <a:r>
              <a:rPr lang="en-US" sz="1050" dirty="0" smtClean="0"/>
              <a:t>Urban Program</a:t>
            </a:r>
          </a:p>
          <a:p>
            <a:pPr algn="ctr"/>
            <a:r>
              <a:rPr lang="en-US" sz="1050" dirty="0" smtClean="0"/>
              <a:t>4310 Lexington Road</a:t>
            </a:r>
          </a:p>
          <a:p>
            <a:pPr algn="ctr"/>
            <a:r>
              <a:rPr lang="en-US" sz="1050" dirty="0" smtClean="0"/>
              <a:t>Athens, GA 30603</a:t>
            </a:r>
          </a:p>
          <a:p>
            <a:pPr algn="ctr"/>
            <a:r>
              <a:rPr lang="en-US" sz="1050" dirty="0" smtClean="0"/>
              <a:t>706-552-4474</a:t>
            </a:r>
            <a:endParaRPr lang="en-US" sz="1050" dirty="0"/>
          </a:p>
        </p:txBody>
      </p:sp>
    </p:spTree>
    <p:extLst>
      <p:ext uri="{BB962C8B-B14F-4D97-AF65-F5344CB8AC3E}">
        <p14:creationId xmlns:p14="http://schemas.microsoft.com/office/powerpoint/2010/main" val="19783212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6781800" cy="1143000"/>
          </a:xfrm>
        </p:spPr>
        <p:txBody>
          <a:bodyPr>
            <a:normAutofit fontScale="90000"/>
          </a:bodyPr>
          <a:lstStyle/>
          <a:p>
            <a:r>
              <a:rPr lang="en-US" dirty="0" smtClean="0"/>
              <a:t>Manual For Erosion and Sediment Control in Georgia</a:t>
            </a:r>
            <a:endParaRPr lang="en-US" dirty="0"/>
          </a:p>
        </p:txBody>
      </p:sp>
      <p:sp>
        <p:nvSpPr>
          <p:cNvPr id="3" name="Content Placeholder 2"/>
          <p:cNvSpPr>
            <a:spLocks noGrp="1"/>
          </p:cNvSpPr>
          <p:nvPr>
            <p:ph sz="quarter" idx="1"/>
          </p:nvPr>
        </p:nvSpPr>
        <p:spPr>
          <a:xfrm>
            <a:off x="609600" y="1676400"/>
            <a:ext cx="8153400" cy="4495800"/>
          </a:xfrm>
        </p:spPr>
        <p:txBody>
          <a:bodyPr>
            <a:normAutofit/>
          </a:bodyPr>
          <a:lstStyle/>
          <a:p>
            <a:pPr marL="0" indent="0">
              <a:buNone/>
            </a:pPr>
            <a:r>
              <a:rPr lang="en-US" sz="2800" b="1" dirty="0" smtClean="0"/>
              <a:t>Chapter 3 </a:t>
            </a:r>
            <a:r>
              <a:rPr lang="en-US" sz="2800" dirty="0" smtClean="0"/>
              <a:t>- Planning and Plans</a:t>
            </a:r>
          </a:p>
          <a:p>
            <a:r>
              <a:rPr lang="en-US" sz="2800" dirty="0" smtClean="0"/>
              <a:t>Minor revisions were made to existing content </a:t>
            </a:r>
          </a:p>
          <a:p>
            <a:r>
              <a:rPr lang="en-US" sz="2800" dirty="0" smtClean="0"/>
              <a:t>Added two new sections:</a:t>
            </a:r>
          </a:p>
          <a:p>
            <a:pPr lvl="1"/>
            <a:r>
              <a:rPr lang="en-US" sz="2500" dirty="0" smtClean="0"/>
              <a:t>“Coordination of Erosion and Sediment Control with Post-Construction Stormwater Management”</a:t>
            </a:r>
          </a:p>
          <a:p>
            <a:pPr lvl="1"/>
            <a:r>
              <a:rPr lang="en-US" sz="2500" dirty="0" smtClean="0"/>
              <a:t>“Low Impact Development”</a:t>
            </a:r>
          </a:p>
          <a:p>
            <a:r>
              <a:rPr lang="en-US" sz="2800" dirty="0" smtClean="0"/>
              <a:t>The Erosion and Sedimentation and Pollution Control Plan has been updated to reflect requirements of O.C.G.A 12-7-1 and the NPDES Permits</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76200"/>
            <a:ext cx="1196207" cy="1098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39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76200"/>
            <a:ext cx="6858000" cy="1143000"/>
          </a:xfrm>
        </p:spPr>
        <p:txBody>
          <a:bodyPr>
            <a:normAutofit fontScale="90000"/>
          </a:bodyPr>
          <a:lstStyle/>
          <a:p>
            <a:r>
              <a:rPr lang="en-US" dirty="0" smtClean="0"/>
              <a:t>Manual For Erosion and Sediment Control in Georgia</a:t>
            </a:r>
            <a:endParaRPr lang="en-US" dirty="0"/>
          </a:p>
        </p:txBody>
      </p:sp>
      <p:sp>
        <p:nvSpPr>
          <p:cNvPr id="3" name="Content Placeholder 2"/>
          <p:cNvSpPr>
            <a:spLocks noGrp="1"/>
          </p:cNvSpPr>
          <p:nvPr>
            <p:ph sz="quarter" idx="1"/>
          </p:nvPr>
        </p:nvSpPr>
        <p:spPr>
          <a:xfrm>
            <a:off x="457200" y="1905000"/>
            <a:ext cx="8229600" cy="4709160"/>
          </a:xfrm>
        </p:spPr>
        <p:txBody>
          <a:bodyPr>
            <a:normAutofit/>
          </a:bodyPr>
          <a:lstStyle/>
          <a:p>
            <a:pPr marL="0" indent="0">
              <a:buNone/>
            </a:pPr>
            <a:r>
              <a:rPr lang="en-US" sz="2800" b="1" dirty="0" smtClean="0"/>
              <a:t>Chapter 4 </a:t>
            </a:r>
            <a:r>
              <a:rPr lang="en-US" sz="2800" dirty="0" smtClean="0"/>
              <a:t>- Local Programs: Principles and           	          Processes</a:t>
            </a:r>
          </a:p>
          <a:p>
            <a:r>
              <a:rPr lang="en-US" sz="2800" dirty="0" smtClean="0"/>
              <a:t>Minor revisions were made to existing content </a:t>
            </a:r>
          </a:p>
          <a:p>
            <a:pPr marL="0" indent="0">
              <a:buNone/>
            </a:pPr>
            <a:endParaRPr lang="en-US" sz="2800" dirty="0" smtClean="0"/>
          </a:p>
          <a:p>
            <a:pPr marL="0" indent="0">
              <a:buNone/>
            </a:pPr>
            <a:r>
              <a:rPr lang="en-US" sz="2800" b="1" dirty="0" smtClean="0"/>
              <a:t>Chapter 5 </a:t>
            </a:r>
            <a:r>
              <a:rPr lang="en-US" sz="2800" dirty="0" smtClean="0"/>
              <a:t>– Sources of Assistance and 	      	           Resource </a:t>
            </a:r>
            <a:r>
              <a:rPr lang="en-US" sz="2800" dirty="0" smtClean="0"/>
              <a:t>Information</a:t>
            </a:r>
            <a:endParaRPr lang="en-US" sz="2800" dirty="0" smtClean="0"/>
          </a:p>
          <a:p>
            <a:r>
              <a:rPr lang="en-US" sz="2800" dirty="0" smtClean="0"/>
              <a:t>Contact information and maps have been updated</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76200"/>
            <a:ext cx="1219200" cy="111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462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76200"/>
            <a:ext cx="6858000" cy="1143000"/>
          </a:xfrm>
        </p:spPr>
        <p:txBody>
          <a:bodyPr>
            <a:normAutofit fontScale="90000"/>
          </a:bodyPr>
          <a:lstStyle/>
          <a:p>
            <a:r>
              <a:rPr lang="en-US" dirty="0" smtClean="0"/>
              <a:t>Manual For Erosion and Sediment Control in Georgia</a:t>
            </a:r>
            <a:endParaRPr lang="en-US" dirty="0"/>
          </a:p>
        </p:txBody>
      </p:sp>
      <p:sp>
        <p:nvSpPr>
          <p:cNvPr id="3" name="Content Placeholder 2"/>
          <p:cNvSpPr>
            <a:spLocks noGrp="1"/>
          </p:cNvSpPr>
          <p:nvPr>
            <p:ph sz="quarter" idx="1"/>
          </p:nvPr>
        </p:nvSpPr>
        <p:spPr>
          <a:xfrm>
            <a:off x="457200" y="1905000"/>
            <a:ext cx="8229600" cy="4709160"/>
          </a:xfrm>
        </p:spPr>
        <p:txBody>
          <a:bodyPr>
            <a:normAutofit/>
          </a:bodyPr>
          <a:lstStyle/>
          <a:p>
            <a:pPr marL="0" indent="0">
              <a:buNone/>
            </a:pPr>
            <a:r>
              <a:rPr lang="en-US" sz="2800" b="1" dirty="0" smtClean="0"/>
              <a:t>Chapter 6 </a:t>
            </a:r>
            <a:r>
              <a:rPr lang="en-US" sz="2800" dirty="0" smtClean="0"/>
              <a:t>– BMP Standards &amp; Specifications</a:t>
            </a:r>
          </a:p>
          <a:p>
            <a:r>
              <a:rPr lang="en-US" sz="2800" dirty="0" smtClean="0"/>
              <a:t>Revised existing BMPs</a:t>
            </a:r>
          </a:p>
          <a:p>
            <a:r>
              <a:rPr lang="en-US" sz="2800" dirty="0" smtClean="0"/>
              <a:t>Added new structural and vegetative BMPs</a:t>
            </a:r>
          </a:p>
          <a:p>
            <a:r>
              <a:rPr lang="en-US" sz="2800" dirty="0" smtClean="0"/>
              <a:t>Remove/added mandatory and advisory conditions (should vs. shall) for BMP criteria</a:t>
            </a:r>
          </a:p>
          <a:p>
            <a:pPr marL="0" indent="0">
              <a:buNone/>
            </a:pPr>
            <a:endParaRPr lang="en-US" sz="2800"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76200"/>
            <a:ext cx="1219200" cy="111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08269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Appendix A-2: </a:t>
            </a:r>
            <a:r>
              <a:rPr lang="en-US" sz="3600" i="1" dirty="0"/>
              <a:t>Joining the Equivalent BMP List: </a:t>
            </a:r>
            <a:r>
              <a:rPr lang="en-US" sz="3600" i="1" dirty="0" smtClean="0"/>
              <a:t>Background and Purpose</a:t>
            </a:r>
            <a:endParaRPr lang="en-US" sz="3600" dirty="0"/>
          </a:p>
        </p:txBody>
      </p:sp>
      <p:sp>
        <p:nvSpPr>
          <p:cNvPr id="3" name="Content Placeholder 2"/>
          <p:cNvSpPr>
            <a:spLocks noGrp="1"/>
          </p:cNvSpPr>
          <p:nvPr>
            <p:ph sz="quarter" idx="1"/>
          </p:nvPr>
        </p:nvSpPr>
        <p:spPr>
          <a:xfrm>
            <a:off x="612648" y="1600200"/>
            <a:ext cx="8153400" cy="4953000"/>
          </a:xfrm>
        </p:spPr>
        <p:txBody>
          <a:bodyPr>
            <a:noAutofit/>
          </a:bodyPr>
          <a:lstStyle/>
          <a:p>
            <a:r>
              <a:rPr lang="en-US" sz="2000" dirty="0"/>
              <a:t>The allowance of the efficient addition of proven BMPs that are at least as stringent as the Manual for Erosion and Sediment Control recognizes the dynamic growth and technological advancements in the area of BMP development. </a:t>
            </a:r>
            <a:endParaRPr lang="en-US" sz="2000" dirty="0" smtClean="0"/>
          </a:p>
          <a:p>
            <a:r>
              <a:rPr lang="en-US" sz="2000" dirty="0"/>
              <a:t>The use of alternative BMPs whose performance has been documented to be equivalent or superior to conventional BMPs as certified by a Design Professional may be allowed (unless disapproved by EPD or the State Soil and Water Conservation Commission</a:t>
            </a:r>
            <a:r>
              <a:rPr lang="en-US" sz="2000" dirty="0" smtClean="0"/>
              <a:t>).</a:t>
            </a:r>
          </a:p>
          <a:p>
            <a:r>
              <a:rPr lang="en-US" sz="2000" dirty="0"/>
              <a:t>The 2016 Manual includes a new process, found in Appendix A-2, in which new BMP’s can be submitted to the GSWCC for inclusion on the Equivalent Best Management Practice List.  This list is compiled from BMP’s which have been previously approved by GSWCC and the GADOT prior to January 1</a:t>
            </a:r>
            <a:r>
              <a:rPr lang="en-US" sz="2000" baseline="30000" dirty="0"/>
              <a:t>st</a:t>
            </a:r>
            <a:r>
              <a:rPr lang="en-US" sz="2000" dirty="0"/>
              <a:t>, </a:t>
            </a:r>
            <a:r>
              <a:rPr lang="en-US" sz="2000" dirty="0" smtClean="0"/>
              <a:t>2016.</a:t>
            </a:r>
            <a:endParaRPr lang="en-US" sz="2000" dirty="0"/>
          </a:p>
        </p:txBody>
      </p:sp>
    </p:spTree>
    <p:extLst>
      <p:ext uri="{BB962C8B-B14F-4D97-AF65-F5344CB8AC3E}">
        <p14:creationId xmlns:p14="http://schemas.microsoft.com/office/powerpoint/2010/main" val="204285761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4345</TotalTime>
  <Words>3096</Words>
  <Application>Microsoft Office PowerPoint</Application>
  <PresentationFormat>On-screen Show (4:3)</PresentationFormat>
  <Paragraphs>259</Paragraphs>
  <Slides>51</Slides>
  <Notes>6</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Median</vt:lpstr>
      <vt:lpstr>PowerPoint Presentation</vt:lpstr>
      <vt:lpstr>Why Revise the Manual?</vt:lpstr>
      <vt:lpstr>Major Changes: Testing</vt:lpstr>
      <vt:lpstr>Revision Process</vt:lpstr>
      <vt:lpstr>Manual For Erosion and Sediment Control in Georgia</vt:lpstr>
      <vt:lpstr>Manual For Erosion and Sediment Control in Georgia</vt:lpstr>
      <vt:lpstr>Manual For Erosion and Sediment Control in Georgia</vt:lpstr>
      <vt:lpstr>Manual For Erosion and Sediment Control in Georgia</vt:lpstr>
      <vt:lpstr>Appendix A-2: Joining the Equivalent BMP List: Background and Purpose</vt:lpstr>
      <vt:lpstr>Appendix A-2: Joining the Equivalent BMP List: Alternative BMP Guidance</vt:lpstr>
      <vt:lpstr>Equivalent BMP Application Pre-notice</vt:lpstr>
      <vt:lpstr>Appendix A-2: Joining the Equivalent BMP List: Application and Removal Process</vt:lpstr>
      <vt:lpstr>Equivalent BMP List Application</vt:lpstr>
      <vt:lpstr>Equivalent BMP Certification Form</vt:lpstr>
      <vt:lpstr>Appendix A-2: Joining the Equivalent BMP List: Application and Removal Process</vt:lpstr>
      <vt:lpstr>Appendix A-2: Joining the Equivalent BMP List: Transition Period</vt:lpstr>
      <vt:lpstr>Chapter  6 – BMP Standards and Specifications for Land Disturbing Activities</vt:lpstr>
      <vt:lpstr>Chapter 6 - Revised BMP</vt:lpstr>
      <vt:lpstr>Chapter 6 - Revised BMP</vt:lpstr>
      <vt:lpstr>Chapter 6 - Revised BMP</vt:lpstr>
      <vt:lpstr>Chapter 6 - Revised BMP</vt:lpstr>
      <vt:lpstr>Chapter 6 - Revised BMP</vt:lpstr>
      <vt:lpstr>Chapter 6 - Revised BMP</vt:lpstr>
      <vt:lpstr>Chapter 6 - Revised BMP</vt:lpstr>
      <vt:lpstr>Chapter 6 - Revised BMP</vt:lpstr>
      <vt:lpstr>Chapter 6 - Revised BMP</vt:lpstr>
      <vt:lpstr>Chapter 6 - Revised BMP</vt:lpstr>
      <vt:lpstr>Chapter 6 - Revised BMP</vt:lpstr>
      <vt:lpstr>Chapter 6 - Revised BMP</vt:lpstr>
      <vt:lpstr>Chapter 6 - Revised BMP</vt:lpstr>
      <vt:lpstr>Chapter 6 - Revised BMP</vt:lpstr>
      <vt:lpstr>Chapter  6 – BMP Standards and Specifications for Land Disturbing Activities</vt:lpstr>
      <vt:lpstr>Chapter 6 New BMPs</vt:lpstr>
      <vt:lpstr>Chapter 6 New BMPs</vt:lpstr>
      <vt:lpstr>Chapter 6 New BMPs</vt:lpstr>
      <vt:lpstr>Chapter 6 New BMPs</vt:lpstr>
      <vt:lpstr>Chapter 6 New BMPs</vt:lpstr>
      <vt:lpstr>Chapter 6 New BMPs</vt:lpstr>
      <vt:lpstr>Chapter 6 New BMPs</vt:lpstr>
      <vt:lpstr>Sd4-A Detail</vt:lpstr>
      <vt:lpstr>Chapter 6 New BMPs</vt:lpstr>
      <vt:lpstr>Sd4-B Detail</vt:lpstr>
      <vt:lpstr>Chapter 6 New BMPs</vt:lpstr>
      <vt:lpstr>Sd4-C  Detail</vt:lpstr>
      <vt:lpstr>Sd4-C  Detail</vt:lpstr>
      <vt:lpstr>Chapter 6 New BMPs</vt:lpstr>
      <vt:lpstr>Chapter 6 New BMPs</vt:lpstr>
      <vt:lpstr>Chapter 6 New BMPs</vt:lpstr>
      <vt:lpstr>Transition Period – Plan Review</vt:lpstr>
      <vt:lpstr>“If it’s green, it’s clean”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Manual for Erosion and Sediment Control Updates</dc:title>
  <dc:creator>Ben Ruzowicz</dc:creator>
  <cp:lastModifiedBy>Brady Hart</cp:lastModifiedBy>
  <cp:revision>134</cp:revision>
  <cp:lastPrinted>2014-03-26T20:35:07Z</cp:lastPrinted>
  <dcterms:created xsi:type="dcterms:W3CDTF">2014-03-24T17:11:06Z</dcterms:created>
  <dcterms:modified xsi:type="dcterms:W3CDTF">2015-12-28T19:49:29Z</dcterms:modified>
</cp:coreProperties>
</file>