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5" r:id="rId3"/>
    <p:sldId id="305" r:id="rId4"/>
    <p:sldId id="306" r:id="rId5"/>
    <p:sldId id="307" r:id="rId6"/>
    <p:sldId id="290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9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9" autoAdjust="0"/>
    <p:restoredTop sz="92645" autoAdjust="0"/>
  </p:normalViewPr>
  <p:slideViewPr>
    <p:cSldViewPr>
      <p:cViewPr varScale="1">
        <p:scale>
          <a:sx n="64" d="100"/>
          <a:sy n="64" d="100"/>
        </p:scale>
        <p:origin x="-65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6EA5C7-52A0-46A5-B74C-32A74E2141D3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B897EDE-1A87-4493-A8FD-65BE6A8179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620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Hard to beat the statement “If it is green it is clean”.</a:t>
            </a:r>
            <a:r>
              <a:rPr lang="en-US" baseline="0" dirty="0" smtClean="0"/>
              <a:t> E</a:t>
            </a:r>
            <a:r>
              <a:rPr lang="en-US" dirty="0" smtClean="0"/>
              <a:t>very single one of these bmps talked about and more can be used in a</a:t>
            </a:r>
            <a:r>
              <a:rPr lang="en-US" baseline="0" dirty="0" smtClean="0"/>
              <a:t> series to promoted clean water and compliance with the Federal </a:t>
            </a:r>
            <a:r>
              <a:rPr lang="en-US" baseline="0" smtClean="0"/>
              <a:t>and State laws.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97EDE-1A87-4493-A8FD-65BE6A8179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260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D62D31-1514-45E4-B151-3819A4F12502}" type="datetimeFigureOut">
              <a:rPr lang="en-US" smtClean="0"/>
              <a:t>10/22/2014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E0F08-3613-4D20-A06F-2E12481DF4FA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dDbCia6adMo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" t="2387" r="1030" b="13130"/>
          <a:stretch/>
        </p:blipFill>
        <p:spPr bwMode="auto">
          <a:xfrm>
            <a:off x="4572002" y="3115408"/>
            <a:ext cx="4571998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500" y="79375"/>
            <a:ext cx="4191001" cy="3200400"/>
          </a:xfrm>
          <a:noFill/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Best Management</a:t>
            </a:r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>
                <a:solidFill>
                  <a:srgbClr val="FFFF00"/>
                </a:solidFill>
              </a:rPr>
              <a:t>Practices</a:t>
            </a:r>
          </a:p>
          <a:p>
            <a:r>
              <a:rPr lang="en-US" sz="3200" dirty="0">
                <a:solidFill>
                  <a:srgbClr val="FFFF00"/>
                </a:solidFill>
              </a:rPr>
              <a:t>and</a:t>
            </a:r>
          </a:p>
          <a:p>
            <a:r>
              <a:rPr lang="en-US" sz="3200" dirty="0">
                <a:solidFill>
                  <a:srgbClr val="FFFF00"/>
                </a:solidFill>
              </a:rPr>
              <a:t>Current</a:t>
            </a:r>
          </a:p>
          <a:p>
            <a:r>
              <a:rPr lang="en-US" sz="3200" dirty="0">
                <a:solidFill>
                  <a:srgbClr val="FFFF00"/>
                </a:solidFill>
              </a:rPr>
              <a:t>Trends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21538" r="-641" b="15385"/>
          <a:stretch/>
        </p:blipFill>
        <p:spPr bwMode="auto">
          <a:xfrm>
            <a:off x="2133600" y="3279775"/>
            <a:ext cx="2438402" cy="356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" t="6027" r="18365" b="14231"/>
          <a:stretch/>
        </p:blipFill>
        <p:spPr bwMode="auto">
          <a:xfrm>
            <a:off x="11724" y="3279775"/>
            <a:ext cx="2350476" cy="3569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87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Temporary Sediment Trap (Sd4)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BMP </a:t>
            </a:r>
            <a:r>
              <a:rPr lang="en-US" dirty="0"/>
              <a:t>added to provide sediment storage options for smaller sites </a:t>
            </a:r>
          </a:p>
          <a:p>
            <a:pPr lvl="1"/>
            <a:r>
              <a:rPr lang="en-US" dirty="0"/>
              <a:t>All sd4’s to be cleaned out at 1/3rd full</a:t>
            </a:r>
          </a:p>
          <a:p>
            <a:pPr lvl="1"/>
            <a:r>
              <a:rPr lang="en-US" dirty="0"/>
              <a:t>Provides three options:</a:t>
            </a:r>
          </a:p>
          <a:p>
            <a:pPr marL="905256" lvl="2" indent="0">
              <a:buNone/>
            </a:pPr>
            <a:r>
              <a:rPr lang="en-US" dirty="0"/>
              <a:t>1. Temporary Sediment Trap</a:t>
            </a:r>
          </a:p>
          <a:p>
            <a:pPr marL="137160" indent="0">
              <a:buNone/>
            </a:pPr>
            <a:r>
              <a:rPr lang="en-US" dirty="0"/>
              <a:t>		</a:t>
            </a:r>
            <a:r>
              <a:rPr lang="en-US" sz="2200" dirty="0"/>
              <a:t> – Overflow</a:t>
            </a:r>
          </a:p>
          <a:p>
            <a:pPr marL="137160" indent="0"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2</a:t>
            </a:r>
            <a:r>
              <a:rPr lang="en-US" sz="2200" dirty="0"/>
              <a:t>. Temporary Sediment Trap </a:t>
            </a:r>
          </a:p>
          <a:p>
            <a:pPr marL="137160" indent="0">
              <a:buNone/>
            </a:pPr>
            <a:r>
              <a:rPr lang="en-US" sz="2200" dirty="0"/>
              <a:t>		– Combination Outlet </a:t>
            </a:r>
          </a:p>
          <a:p>
            <a:pPr marL="137160" indent="0">
              <a:buNone/>
            </a:pPr>
            <a:r>
              <a:rPr lang="en-US" sz="2200" dirty="0" smtClean="0"/>
              <a:t>	3</a:t>
            </a:r>
            <a:r>
              <a:rPr lang="en-US" sz="2200" dirty="0"/>
              <a:t>. Temporary Sediment Trap </a:t>
            </a:r>
          </a:p>
          <a:p>
            <a:pPr marL="137160" indent="0">
              <a:buNone/>
            </a:pPr>
            <a:r>
              <a:rPr lang="en-US" sz="2200" dirty="0" smtClean="0"/>
              <a:t>	             </a:t>
            </a:r>
            <a:r>
              <a:rPr lang="en-US" sz="2200" dirty="0"/>
              <a:t>– Rock Outlet</a:t>
            </a:r>
          </a:p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431381"/>
            <a:ext cx="3730625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08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Temporary Sediment Trap (Sd4)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5421"/>
            <a:ext cx="8458200" cy="4709160"/>
          </a:xfrm>
        </p:spPr>
        <p:txBody>
          <a:bodyPr/>
          <a:lstStyle/>
          <a:p>
            <a:pPr marL="137160" indent="0">
              <a:buNone/>
            </a:pPr>
            <a:r>
              <a:rPr lang="en-US" dirty="0"/>
              <a:t>1. Temporary Sediment Trap - Overflow (Sd4-A)</a:t>
            </a:r>
          </a:p>
          <a:p>
            <a:pPr lvl="1"/>
            <a:r>
              <a:rPr lang="en-US" sz="2000" dirty="0"/>
              <a:t>An overflow temporary sediment trap is limited to small areas less than 1 acre, </a:t>
            </a:r>
          </a:p>
          <a:p>
            <a:pPr lvl="1"/>
            <a:r>
              <a:rPr lang="en-US" sz="2000" dirty="0"/>
              <a:t>The maximum life span of an overflow trap is 6 months.</a:t>
            </a:r>
          </a:p>
          <a:p>
            <a:pPr lvl="1"/>
            <a:r>
              <a:rPr lang="en-US" sz="2000" dirty="0"/>
              <a:t>Silt fence, straw bale barriers or grass filter strips are used to “polish” the overflow water as it leaves the sediment trap.</a:t>
            </a:r>
          </a:p>
          <a:p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10001"/>
            <a:ext cx="67786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06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Temporary Sediment Trap (Sd4)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3876"/>
            <a:ext cx="8609806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US" sz="2400" b="1" dirty="0"/>
              <a:t>2. Temporary Sediment Trap – Combination outlet (Sd4-B) </a:t>
            </a:r>
          </a:p>
          <a:p>
            <a:pPr lvl="1"/>
            <a:r>
              <a:rPr lang="en-US" sz="2000" dirty="0"/>
              <a:t>The combination outlet uses straw bales and silt fence to dewater the sediment trap.  </a:t>
            </a:r>
          </a:p>
          <a:p>
            <a:pPr lvl="1"/>
            <a:r>
              <a:rPr lang="en-US" sz="2000" dirty="0"/>
              <a:t>Proper installation and staking of the straw bales, and wire backing on the silt fence are required for the materials to resist 1 foot or more of ponded water.  </a:t>
            </a:r>
          </a:p>
          <a:p>
            <a:pPr lvl="1"/>
            <a:r>
              <a:rPr lang="en-US" sz="2000" dirty="0"/>
              <a:t>The combination straw bale and silt fence outlet is limited to 1 acre total drainage area, and has a life span of less than 1 year. 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4038600"/>
            <a:ext cx="797401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3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Temporary Sediment Trap (Sd4)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sz="2400" b="1" dirty="0"/>
              <a:t>3. Temporary Sediment Trap – Rock outlet (Sd4-C)</a:t>
            </a:r>
          </a:p>
          <a:p>
            <a:pPr lvl="1"/>
            <a:r>
              <a:rPr lang="en-US" sz="1800" dirty="0"/>
              <a:t>The rock outlet relies on filtering through layers of aggregate, rock or riprap material to dewater the sediment trap.  </a:t>
            </a:r>
          </a:p>
          <a:p>
            <a:pPr lvl="1"/>
            <a:r>
              <a:rPr lang="en-US" sz="1800" dirty="0"/>
              <a:t>It is the most sturdy of the sediment trap designs and generally requires less maintenance. </a:t>
            </a:r>
          </a:p>
          <a:p>
            <a:pPr lvl="1"/>
            <a:r>
              <a:rPr lang="en-US" sz="1800" dirty="0"/>
              <a:t>It can be used for drainage area up to 5 acres and has a life span of 1 year.</a:t>
            </a:r>
          </a:p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47" y="3657600"/>
            <a:ext cx="723125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9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Sd4-C  detail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543799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3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/>
              <a:t>Turbidity Curtain (Tc)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1900" dirty="0" smtClean="0"/>
              <a:t>A </a:t>
            </a:r>
            <a:r>
              <a:rPr lang="en-US" sz="1900" dirty="0"/>
              <a:t>floating or staked barrier installed within the water. (It may also be referred to as a floating boom, silt barrier or silt curtain).</a:t>
            </a:r>
          </a:p>
          <a:p>
            <a:pPr lvl="1"/>
            <a:r>
              <a:rPr lang="en-US" sz="1900" dirty="0"/>
              <a:t>Not to be used as sediment storage.  </a:t>
            </a:r>
          </a:p>
          <a:p>
            <a:pPr lvl="1"/>
            <a:r>
              <a:rPr lang="en-US" sz="1900" dirty="0"/>
              <a:t>Turbidity Curtain is installed to minimize turbidity and silt migration from work occurring within the water or as a supplement to perimeter control BMPs at the water’s edge. </a:t>
            </a:r>
          </a:p>
          <a:p>
            <a:pPr lvl="1"/>
            <a:r>
              <a:rPr lang="en-US" sz="1900" dirty="0"/>
              <a:t> Silt or turbidity is confined to the area within the boundary created by the installation, such that suspended particles drop out of the water column over time.</a:t>
            </a:r>
          </a:p>
          <a:p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4882896"/>
            <a:ext cx="7138987" cy="188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90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Turbidity Curtain (Tc)</a:t>
            </a:r>
            <a:br>
              <a:rPr lang="en-US" dirty="0"/>
            </a:br>
            <a:endParaRPr lang="en-US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07330"/>
            <a:ext cx="2767824" cy="411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949641"/>
            <a:ext cx="540702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800600" y="1371600"/>
            <a:ext cx="3514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Floating Turbidity Curtains Tc-F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5638800"/>
            <a:ext cx="3357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Staked Turbidity Curtains Tc-S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61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Tree Protection (</a:t>
            </a:r>
            <a:r>
              <a:rPr lang="en-US" dirty="0" err="1"/>
              <a:t>Tr</a:t>
            </a:r>
            <a:r>
              <a:rPr lang="en-US" dirty="0"/>
              <a:t>)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en-US" dirty="0"/>
              <a:t>Tree Protection (Tr) </a:t>
            </a:r>
          </a:p>
          <a:p>
            <a:pPr lvl="1"/>
            <a:r>
              <a:rPr lang="en-US" dirty="0"/>
              <a:t>To protect desirable trees from injury during construction activity. </a:t>
            </a:r>
          </a:p>
          <a:p>
            <a:pPr marL="137160" indent="0">
              <a:buNone/>
            </a:pPr>
            <a:r>
              <a:rPr lang="en-US" dirty="0"/>
              <a:t>Tree Protection Zones:</a:t>
            </a:r>
          </a:p>
          <a:p>
            <a:pPr marL="137160" indent="0">
              <a:buNone/>
            </a:pPr>
            <a:r>
              <a:rPr lang="en-US" dirty="0" smtClean="0"/>
              <a:t>	  </a:t>
            </a:r>
            <a:r>
              <a:rPr lang="en-US" dirty="0"/>
              <a:t>1. Measure the diameter of the tree trunk in inches at 4.5 </a:t>
            </a:r>
            <a:r>
              <a:rPr lang="en-US" dirty="0" smtClean="0"/>
              <a:t>	     feet from the </a:t>
            </a:r>
            <a:r>
              <a:rPr lang="en-US" dirty="0"/>
              <a:t>ground. </a:t>
            </a:r>
            <a:endParaRPr lang="en-US" dirty="0" smtClean="0"/>
          </a:p>
          <a:p>
            <a:pPr marL="13716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This </a:t>
            </a:r>
            <a:r>
              <a:rPr lang="en-US" dirty="0"/>
              <a:t>is </a:t>
            </a:r>
            <a:r>
              <a:rPr lang="en-US" dirty="0" smtClean="0"/>
              <a:t>called the</a:t>
            </a:r>
          </a:p>
          <a:p>
            <a:pPr marL="13716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</a:t>
            </a:r>
            <a:r>
              <a:rPr lang="en-US" dirty="0"/>
              <a:t>Diameter Breast </a:t>
            </a:r>
          </a:p>
          <a:p>
            <a:pPr marL="137160" indent="0">
              <a:buNone/>
            </a:pPr>
            <a:r>
              <a:rPr lang="en-US" dirty="0" smtClean="0"/>
              <a:t>	       Height </a:t>
            </a:r>
            <a:r>
              <a:rPr lang="en-US" dirty="0"/>
              <a:t>or DBH.</a:t>
            </a:r>
          </a:p>
          <a:p>
            <a:pPr marL="137160" indent="0">
              <a:buNone/>
            </a:pPr>
            <a:r>
              <a:rPr lang="en-US" dirty="0" smtClean="0"/>
              <a:t>	  </a:t>
            </a:r>
            <a:r>
              <a:rPr lang="en-US" dirty="0"/>
              <a:t>2. Multiply this value by 1.5. </a:t>
            </a:r>
          </a:p>
          <a:p>
            <a:pPr marL="137160" indent="0">
              <a:buNone/>
            </a:pPr>
            <a:r>
              <a:rPr lang="en-US" dirty="0" smtClean="0"/>
              <a:t>	       </a:t>
            </a:r>
            <a:r>
              <a:rPr lang="en-US" dirty="0"/>
              <a:t>This result is the diameter </a:t>
            </a:r>
          </a:p>
          <a:p>
            <a:pPr marL="137160" indent="0">
              <a:buNone/>
            </a:pPr>
            <a:r>
              <a:rPr lang="en-US" dirty="0" smtClean="0"/>
              <a:t>	       </a:t>
            </a:r>
            <a:r>
              <a:rPr lang="en-US" dirty="0"/>
              <a:t>of the root protection zone </a:t>
            </a:r>
          </a:p>
          <a:p>
            <a:pPr marL="137160" indent="0">
              <a:buNone/>
            </a:pPr>
            <a:r>
              <a:rPr lang="en-US" dirty="0" smtClean="0"/>
              <a:t>	       </a:t>
            </a:r>
            <a:r>
              <a:rPr lang="en-US" dirty="0"/>
              <a:t>in feet. This is also </a:t>
            </a:r>
          </a:p>
          <a:p>
            <a:pPr marL="137160" indent="0">
              <a:buNone/>
            </a:pPr>
            <a:r>
              <a:rPr lang="en-US" dirty="0" smtClean="0"/>
              <a:t>	       </a:t>
            </a:r>
            <a:r>
              <a:rPr lang="en-US" dirty="0"/>
              <a:t>considered the critical </a:t>
            </a:r>
          </a:p>
          <a:p>
            <a:pPr marL="137160" indent="0">
              <a:buNone/>
            </a:pPr>
            <a:r>
              <a:rPr lang="en-US" dirty="0" smtClean="0"/>
              <a:t>	       </a:t>
            </a:r>
            <a:r>
              <a:rPr lang="en-US" dirty="0"/>
              <a:t>rooting distance.</a:t>
            </a:r>
          </a:p>
          <a:p>
            <a:endParaRPr lang="en-US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432175"/>
            <a:ext cx="3571875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24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70916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/>
              <a:t>BMPs are used in series to provide a defense against erosion on land disturbance sites using both vegetative and structural measures</a:t>
            </a:r>
            <a:endParaRPr lang="en-US" b="1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4600"/>
            <a:ext cx="425767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599"/>
            <a:ext cx="3886200" cy="373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1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/>
              <a:t>BMP Standards and Specifications for Land Disturbing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/>
              <a:t>New </a:t>
            </a:r>
            <a:r>
              <a:rPr lang="en-US" dirty="0"/>
              <a:t>BMPs</a:t>
            </a:r>
          </a:p>
          <a:p>
            <a:r>
              <a:rPr lang="en-US" dirty="0"/>
              <a:t>Flocculants/Coagulants (Fl-Co)- (Vegetative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Filter Surface Skimmer (Sk)- (Structural)</a:t>
            </a:r>
          </a:p>
          <a:p>
            <a:r>
              <a:rPr lang="en-US" dirty="0"/>
              <a:t>Seep Berm (SpB)- (Structural)</a:t>
            </a:r>
          </a:p>
          <a:p>
            <a:r>
              <a:rPr lang="en-US" dirty="0"/>
              <a:t>Temporary Sediment Trap (Sd4) -(Structural)</a:t>
            </a:r>
          </a:p>
          <a:p>
            <a:r>
              <a:rPr lang="en-US" dirty="0"/>
              <a:t>Turbidity Curtain (Tc)- (Structural)</a:t>
            </a:r>
          </a:p>
          <a:p>
            <a:r>
              <a:rPr lang="en-US" dirty="0"/>
              <a:t>Tree Protection (Tr) - (Structural)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1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315200" cy="762000"/>
          </a:xfrm>
        </p:spPr>
        <p:txBody>
          <a:bodyPr/>
          <a:lstStyle/>
          <a:p>
            <a:r>
              <a:rPr lang="en-US" sz="3200" dirty="0"/>
              <a:t>Flocculants/Coagulants (</a:t>
            </a:r>
            <a:r>
              <a:rPr lang="en-US" sz="3200" dirty="0" err="1" smtClean="0"/>
              <a:t>Fl</a:t>
            </a:r>
            <a:r>
              <a:rPr lang="en-US" sz="3200" dirty="0" smtClean="0"/>
              <a:t>-Co)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143000"/>
            <a:ext cx="7086600" cy="4572000"/>
          </a:xfrm>
        </p:spPr>
        <p:txBody>
          <a:bodyPr/>
          <a:lstStyle/>
          <a:p>
            <a:pPr marL="416052" indent="-342900">
              <a:buFont typeface="Arial" panose="020B0604020202020204" pitchFamily="34" charset="0"/>
              <a:buChar char="•"/>
            </a:pPr>
            <a:r>
              <a:rPr lang="en-US" dirty="0" smtClean="0"/>
              <a:t>Coagulants neutralize the repulsive electrical charges</a:t>
            </a:r>
          </a:p>
          <a:p>
            <a:r>
              <a:rPr lang="en-US" dirty="0" smtClean="0"/>
              <a:t>      (typically negative) surrounding particles allowing them                                                            </a:t>
            </a:r>
          </a:p>
          <a:p>
            <a:r>
              <a:rPr lang="en-US" dirty="0" smtClean="0"/>
              <a:t>      to “stick together” creating clumps or </a:t>
            </a:r>
            <a:r>
              <a:rPr lang="en-US" dirty="0" err="1" smtClean="0"/>
              <a:t>flocs</a:t>
            </a:r>
            <a:r>
              <a:rPr lang="en-US" dirty="0" smtClean="0"/>
              <a:t>.</a:t>
            </a:r>
          </a:p>
          <a:p>
            <a:pPr marL="416052" indent="-342900">
              <a:buFont typeface="Arial" panose="020B0604020202020204" pitchFamily="34" charset="0"/>
              <a:buChar char="•"/>
            </a:pPr>
            <a:r>
              <a:rPr lang="en-US" dirty="0" smtClean="0"/>
              <a:t>Flocculants facilitate the agglomeration or aggregation of the coagulated particles to form larger floccules and acts as a net where it gathers up the smaller coagulated particles making a larger particle. The larger particles will slowly drop to the bottom creating a sludge.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052047"/>
            <a:ext cx="4752975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dDbCia6adMo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4042522"/>
            <a:ext cx="35052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9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66813"/>
            <a:ext cx="7086599" cy="508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366374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Mixing Chambers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8848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6024"/>
            <a:ext cx="7696200" cy="556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3810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Mixing Chambers</a:t>
            </a:r>
          </a:p>
        </p:txBody>
      </p:sp>
    </p:spTree>
    <p:extLst>
      <p:ext uri="{BB962C8B-B14F-4D97-AF65-F5344CB8AC3E}">
        <p14:creationId xmlns:p14="http://schemas.microsoft.com/office/powerpoint/2010/main" val="13625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Floating Surface Skimmer (</a:t>
            </a:r>
            <a:r>
              <a:rPr lang="en-US" dirty="0" err="1"/>
              <a:t>Sk</a:t>
            </a:r>
            <a:r>
              <a:rPr lang="en-US" dirty="0"/>
              <a:t>):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1620"/>
            <a:ext cx="8229600" cy="4709160"/>
          </a:xfrm>
        </p:spPr>
        <p:txBody>
          <a:bodyPr/>
          <a:lstStyle/>
          <a:p>
            <a:pPr lvl="1"/>
            <a:r>
              <a:rPr lang="en-US" sz="2000" dirty="0" smtClean="0"/>
              <a:t>A </a:t>
            </a:r>
            <a:r>
              <a:rPr lang="en-US" sz="2000" dirty="0"/>
              <a:t>skimmer drains the water from the top allowing cleaner less turbid water to discharge from the ponding area.</a:t>
            </a:r>
          </a:p>
          <a:p>
            <a:pPr lvl="1"/>
            <a:r>
              <a:rPr lang="en-US" sz="2000" dirty="0"/>
              <a:t>Emergency spillway is required when using a skimmer.</a:t>
            </a:r>
          </a:p>
          <a:p>
            <a:pPr lvl="1"/>
            <a:r>
              <a:rPr lang="en-US" sz="2000" dirty="0"/>
              <a:t>Can replace the riser pipe as the principal spillway.</a:t>
            </a:r>
          </a:p>
          <a:p>
            <a:pPr lvl="1"/>
            <a:r>
              <a:rPr lang="en-US" sz="2000" dirty="0"/>
              <a:t>If a skimmer can not be used a </a:t>
            </a:r>
            <a:r>
              <a:rPr lang="en-US" sz="2000" dirty="0" smtClean="0"/>
              <a:t>rationale/justification </a:t>
            </a:r>
            <a:r>
              <a:rPr lang="en-US" sz="2000" dirty="0"/>
              <a:t>must be given.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733800"/>
            <a:ext cx="65436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38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Floating Surface Skimmer (Sk):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Floating Surface Skimmers require the following to be shown on the erosion control plan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Pond, trap or basin size, length in feet (top and bottom) width in feet (top and bottom) and depth</a:t>
            </a:r>
          </a:p>
          <a:p>
            <a:pPr lvl="1"/>
            <a:r>
              <a:rPr lang="en-US" dirty="0"/>
              <a:t>Time to Drain (hrs)</a:t>
            </a:r>
          </a:p>
          <a:p>
            <a:pPr lvl="1"/>
            <a:r>
              <a:rPr lang="en-US" dirty="0"/>
              <a:t>Skimmer Dimensions (orifice and head size in inches)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648200"/>
            <a:ext cx="475297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8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Seep Berm (</a:t>
            </a:r>
            <a:r>
              <a:rPr lang="en-US" dirty="0" err="1"/>
              <a:t>SpB</a:t>
            </a:r>
            <a:r>
              <a:rPr lang="en-US" dirty="0"/>
              <a:t>)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A </a:t>
            </a:r>
            <a:r>
              <a:rPr lang="en-US" sz="2600" dirty="0"/>
              <a:t>seep berm is a linear control </a:t>
            </a:r>
          </a:p>
          <a:p>
            <a:pPr marL="137160" indent="0">
              <a:buNone/>
            </a:pPr>
            <a:r>
              <a:rPr lang="en-US" sz="2600" dirty="0"/>
              <a:t>device constructed as a diversion</a:t>
            </a:r>
          </a:p>
          <a:p>
            <a:pPr marL="137160" indent="0">
              <a:buNone/>
            </a:pPr>
            <a:r>
              <a:rPr lang="en-US" sz="2600" dirty="0"/>
              <a:t>perpendicular to the direction of </a:t>
            </a:r>
          </a:p>
          <a:p>
            <a:pPr marL="137160" indent="0">
              <a:buNone/>
            </a:pPr>
            <a:r>
              <a:rPr lang="en-US" sz="2600" dirty="0"/>
              <a:t>the runoff to enhance dissipation</a:t>
            </a:r>
          </a:p>
          <a:p>
            <a:pPr marL="137160" indent="0">
              <a:buNone/>
            </a:pPr>
            <a:r>
              <a:rPr lang="en-US" sz="2600" dirty="0"/>
              <a:t>and infiltration of runoff, while </a:t>
            </a:r>
          </a:p>
          <a:p>
            <a:pPr marL="137160" indent="0">
              <a:buNone/>
            </a:pPr>
            <a:r>
              <a:rPr lang="en-US" sz="2600" dirty="0"/>
              <a:t>creating multiple sedimentation </a:t>
            </a:r>
          </a:p>
          <a:p>
            <a:pPr marL="137160" indent="0">
              <a:buNone/>
            </a:pPr>
            <a:r>
              <a:rPr lang="en-US" sz="2600" dirty="0"/>
              <a:t>chambers with the employment of</a:t>
            </a:r>
          </a:p>
          <a:p>
            <a:pPr marL="137160" indent="0">
              <a:buNone/>
            </a:pPr>
            <a:r>
              <a:rPr lang="en-US" sz="2600" dirty="0"/>
              <a:t>intermediate dikes.</a:t>
            </a:r>
          </a:p>
          <a:p>
            <a:r>
              <a:rPr lang="en-US" sz="2600" dirty="0"/>
              <a:t>To allow the 2 year storm event,</a:t>
            </a:r>
          </a:p>
          <a:p>
            <a:pPr marL="137160" indent="0">
              <a:buNone/>
            </a:pPr>
            <a:r>
              <a:rPr lang="en-US" sz="2600" dirty="0"/>
              <a:t>24 hour design storm to seep out </a:t>
            </a:r>
          </a:p>
          <a:p>
            <a:pPr marL="137160" indent="0">
              <a:buNone/>
            </a:pPr>
            <a:r>
              <a:rPr lang="en-US" sz="2600" dirty="0"/>
              <a:t>while allowing larger flows to be</a:t>
            </a:r>
          </a:p>
          <a:p>
            <a:pPr marL="137160" indent="0">
              <a:buNone/>
            </a:pPr>
            <a:r>
              <a:rPr lang="en-US" sz="2600" dirty="0"/>
              <a:t>diverted to a sediment storage area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76400"/>
            <a:ext cx="3505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68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Seep Berm (SpB)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12265"/>
            <a:ext cx="6172200" cy="4709160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/>
              <a:t>Seep Berm require the following to be shown on the erosion and sediment control plan:</a:t>
            </a:r>
          </a:p>
          <a:p>
            <a:pPr lvl="1"/>
            <a:r>
              <a:rPr lang="en-US" dirty="0" smtClean="0"/>
              <a:t>A</a:t>
            </a:r>
            <a:r>
              <a:rPr lang="en-US" dirty="0"/>
              <a:t>. Top of Berm Elevation in feet*</a:t>
            </a:r>
          </a:p>
          <a:p>
            <a:pPr lvl="1"/>
            <a:r>
              <a:rPr lang="en-US" dirty="0"/>
              <a:t>B. Bottom of Berm Elevation* </a:t>
            </a:r>
          </a:p>
          <a:p>
            <a:pPr lvl="1"/>
            <a:r>
              <a:rPr lang="en-US" dirty="0"/>
              <a:t>C. Top of Berm Width *</a:t>
            </a:r>
          </a:p>
          <a:p>
            <a:pPr lvl="1"/>
            <a:r>
              <a:rPr lang="en-US" dirty="0"/>
              <a:t>D. Height of the Berm*</a:t>
            </a:r>
          </a:p>
          <a:p>
            <a:pPr lvl="1"/>
            <a:r>
              <a:rPr lang="en-US" dirty="0"/>
              <a:t>E. Seep Hole Diameter*</a:t>
            </a:r>
          </a:p>
          <a:p>
            <a:pPr lvl="1"/>
            <a:r>
              <a:rPr lang="en-US" dirty="0"/>
              <a:t>F. Distance from the top of the berm to the seep to be placed in accordance with the 2yr-24hr storm*</a:t>
            </a:r>
          </a:p>
          <a:p>
            <a:pPr lvl="1"/>
            <a:r>
              <a:rPr lang="en-US" dirty="0"/>
              <a:t>G. Type of Seep </a:t>
            </a:r>
          </a:p>
          <a:p>
            <a:pPr marL="137160" indent="0">
              <a:buNone/>
            </a:pPr>
            <a:r>
              <a:rPr lang="en-US" sz="2400" dirty="0"/>
              <a:t>          PVC     Metal      Other(specify)</a:t>
            </a:r>
          </a:p>
          <a:p>
            <a:pPr lvl="1"/>
            <a:r>
              <a:rPr lang="en-US" dirty="0"/>
              <a:t>H. Spacing of Seep Along the Berm*</a:t>
            </a:r>
          </a:p>
          <a:p>
            <a:endParaRPr lang="en-US" sz="2400" dirty="0"/>
          </a:p>
          <a:p>
            <a:r>
              <a:rPr lang="en-US" sz="2400" dirty="0"/>
              <a:t>* shown in feet</a:t>
            </a:r>
          </a:p>
          <a:p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066800"/>
            <a:ext cx="288925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56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4051</TotalTime>
  <Words>912</Words>
  <Application>Microsoft Office PowerPoint</Application>
  <PresentationFormat>On-screen Show (4:3)</PresentationFormat>
  <Paragraphs>107</Paragraphs>
  <Slides>18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PowerPoint Presentation</vt:lpstr>
      <vt:lpstr> BMP Standards and Specifications for Land Disturbing Activities</vt:lpstr>
      <vt:lpstr>Flocculants/Coagulants (Fl-Co)</vt:lpstr>
      <vt:lpstr>PowerPoint Presentation</vt:lpstr>
      <vt:lpstr>PowerPoint Presentation</vt:lpstr>
      <vt:lpstr>Floating Surface Skimmer (Sk): </vt:lpstr>
      <vt:lpstr>Floating Surface Skimmer (Sk): </vt:lpstr>
      <vt:lpstr>Seep Berm (SpB)  </vt:lpstr>
      <vt:lpstr>Seep Berm (SpB)  </vt:lpstr>
      <vt:lpstr>Temporary Sediment Trap (Sd4) </vt:lpstr>
      <vt:lpstr>Temporary Sediment Trap (Sd4) </vt:lpstr>
      <vt:lpstr>Temporary Sediment Trap (Sd4)</vt:lpstr>
      <vt:lpstr>Temporary Sediment Trap (Sd4)</vt:lpstr>
      <vt:lpstr>Sd4-C  detail</vt:lpstr>
      <vt:lpstr>Turbidity Curtain (Tc) </vt:lpstr>
      <vt:lpstr>Turbidity Curtain (Tc) </vt:lpstr>
      <vt:lpstr>Tree Protection (Tr)  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Manual for Erosion and Sediment Control Updates</dc:title>
  <dc:creator>Ben Ruzowicz</dc:creator>
  <cp:lastModifiedBy>Ben Ruzowicz</cp:lastModifiedBy>
  <cp:revision>67</cp:revision>
  <cp:lastPrinted>2014-03-26T20:35:07Z</cp:lastPrinted>
  <dcterms:created xsi:type="dcterms:W3CDTF">2014-03-24T17:11:06Z</dcterms:created>
  <dcterms:modified xsi:type="dcterms:W3CDTF">2014-10-22T12:24:00Z</dcterms:modified>
</cp:coreProperties>
</file>