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300" r:id="rId11"/>
    <p:sldId id="265" r:id="rId12"/>
    <p:sldId id="266" r:id="rId13"/>
    <p:sldId id="267" r:id="rId14"/>
    <p:sldId id="268" r:id="rId15"/>
    <p:sldId id="269" r:id="rId16"/>
    <p:sldId id="270" r:id="rId17"/>
    <p:sldId id="271" r:id="rId18"/>
    <p:sldId id="272" r:id="rId19"/>
    <p:sldId id="273" r:id="rId20"/>
    <p:sldId id="274" r:id="rId21"/>
    <p:sldId id="275" r:id="rId22"/>
    <p:sldId id="302"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3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1" d="100"/>
          <a:sy n="111" d="100"/>
        </p:scale>
        <p:origin x="2142" y="102"/>
      </p:cViewPr>
      <p:guideLst/>
    </p:cSldViewPr>
  </p:slideViewPr>
  <p:notesTextViewPr>
    <p:cViewPr>
      <p:scale>
        <a:sx n="1" d="1"/>
        <a:sy n="1" d="1"/>
      </p:scale>
      <p:origin x="0" y="0"/>
    </p:cViewPr>
  </p:notesTextViewPr>
  <p:sorterViewPr>
    <p:cViewPr>
      <p:scale>
        <a:sx n="100" d="100"/>
        <a:sy n="100" d="100"/>
      </p:scale>
      <p:origin x="0" y="-52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EBE8-007B-4CF1-BD42-B1E7D6F08C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1DCDF-292A-4F60-A78F-E96E2C92F6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84FAEA-9B8F-4FFB-A6D0-399701CA12AA}"/>
              </a:ext>
            </a:extLst>
          </p:cNvPr>
          <p:cNvSpPr>
            <a:spLocks noGrp="1"/>
          </p:cNvSpPr>
          <p:nvPr>
            <p:ph type="dt" sz="half" idx="10"/>
          </p:nvPr>
        </p:nvSpPr>
        <p:spPr/>
        <p:txBody>
          <a:bodyPr/>
          <a:lstStyle/>
          <a:p>
            <a:fld id="{19300D62-485C-4CF4-9379-EFF7F78FC5DA}" type="datetimeFigureOut">
              <a:rPr lang="en-US" smtClean="0"/>
              <a:t>4/7/2025</a:t>
            </a:fld>
            <a:endParaRPr lang="en-US"/>
          </a:p>
        </p:txBody>
      </p:sp>
      <p:sp>
        <p:nvSpPr>
          <p:cNvPr id="5" name="Footer Placeholder 4">
            <a:extLst>
              <a:ext uri="{FF2B5EF4-FFF2-40B4-BE49-F238E27FC236}">
                <a16:creationId xmlns:a16="http://schemas.microsoft.com/office/drawing/2014/main" id="{C47E2433-4605-47B3-9D06-C94DA84FE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E13C5-B953-46F7-872A-691F48ED536E}"/>
              </a:ext>
            </a:extLst>
          </p:cNvPr>
          <p:cNvSpPr>
            <a:spLocks noGrp="1"/>
          </p:cNvSpPr>
          <p:nvPr>
            <p:ph type="sldNum" sz="quarter" idx="12"/>
          </p:nvPr>
        </p:nvSpPr>
        <p:spPr/>
        <p:txBody>
          <a:bodyPr/>
          <a:lstStyle/>
          <a:p>
            <a:fld id="{F57C0E8B-CFEB-43B8-B40C-E6A2B27DA544}" type="slidenum">
              <a:rPr lang="en-US" smtClean="0"/>
              <a:t>‹#›</a:t>
            </a:fld>
            <a:endParaRPr lang="en-US"/>
          </a:p>
        </p:txBody>
      </p:sp>
    </p:spTree>
    <p:extLst>
      <p:ext uri="{BB962C8B-B14F-4D97-AF65-F5344CB8AC3E}">
        <p14:creationId xmlns:p14="http://schemas.microsoft.com/office/powerpoint/2010/main" val="13820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EF6-4195-4840-BBC6-E2205838C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9C3ADE-357A-4FC8-A272-0F0BA50EB2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6EA0B-41C1-4CD5-A5A1-C0829143311C}"/>
              </a:ext>
            </a:extLst>
          </p:cNvPr>
          <p:cNvSpPr>
            <a:spLocks noGrp="1"/>
          </p:cNvSpPr>
          <p:nvPr>
            <p:ph type="dt" sz="half" idx="10"/>
          </p:nvPr>
        </p:nvSpPr>
        <p:spPr/>
        <p:txBody>
          <a:bodyPr/>
          <a:lstStyle/>
          <a:p>
            <a:fld id="{19300D62-485C-4CF4-9379-EFF7F78FC5DA}" type="datetimeFigureOut">
              <a:rPr lang="en-US" smtClean="0"/>
              <a:t>4/7/2025</a:t>
            </a:fld>
            <a:endParaRPr lang="en-US"/>
          </a:p>
        </p:txBody>
      </p:sp>
      <p:sp>
        <p:nvSpPr>
          <p:cNvPr id="5" name="Footer Placeholder 4">
            <a:extLst>
              <a:ext uri="{FF2B5EF4-FFF2-40B4-BE49-F238E27FC236}">
                <a16:creationId xmlns:a16="http://schemas.microsoft.com/office/drawing/2014/main" id="{C2D43FE4-E680-47E7-B238-FCBE74BAB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A7D76-1AF1-47EE-968C-46E4379BC462}"/>
              </a:ext>
            </a:extLst>
          </p:cNvPr>
          <p:cNvSpPr>
            <a:spLocks noGrp="1"/>
          </p:cNvSpPr>
          <p:nvPr>
            <p:ph type="sldNum" sz="quarter" idx="12"/>
          </p:nvPr>
        </p:nvSpPr>
        <p:spPr/>
        <p:txBody>
          <a:bodyPr/>
          <a:lstStyle/>
          <a:p>
            <a:fld id="{F57C0E8B-CFEB-43B8-B40C-E6A2B27DA544}" type="slidenum">
              <a:rPr lang="en-US" smtClean="0"/>
              <a:t>‹#›</a:t>
            </a:fld>
            <a:endParaRPr lang="en-US"/>
          </a:p>
        </p:txBody>
      </p:sp>
    </p:spTree>
    <p:extLst>
      <p:ext uri="{BB962C8B-B14F-4D97-AF65-F5344CB8AC3E}">
        <p14:creationId xmlns:p14="http://schemas.microsoft.com/office/powerpoint/2010/main" val="2553220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0C6F2D-E1FB-41F8-9160-56F693866B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2E8EA-BC81-4AB7-8F6E-D3CC1CEE478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3334C-5F07-4426-97C7-A451061DEBA6}"/>
              </a:ext>
            </a:extLst>
          </p:cNvPr>
          <p:cNvSpPr>
            <a:spLocks noGrp="1"/>
          </p:cNvSpPr>
          <p:nvPr>
            <p:ph type="dt" sz="half" idx="10"/>
          </p:nvPr>
        </p:nvSpPr>
        <p:spPr/>
        <p:txBody>
          <a:bodyPr/>
          <a:lstStyle/>
          <a:p>
            <a:fld id="{19300D62-485C-4CF4-9379-EFF7F78FC5DA}" type="datetimeFigureOut">
              <a:rPr lang="en-US" smtClean="0"/>
              <a:t>4/7/2025</a:t>
            </a:fld>
            <a:endParaRPr lang="en-US"/>
          </a:p>
        </p:txBody>
      </p:sp>
      <p:sp>
        <p:nvSpPr>
          <p:cNvPr id="5" name="Footer Placeholder 4">
            <a:extLst>
              <a:ext uri="{FF2B5EF4-FFF2-40B4-BE49-F238E27FC236}">
                <a16:creationId xmlns:a16="http://schemas.microsoft.com/office/drawing/2014/main" id="{790B25CF-7014-4460-8DF6-16DB5BB79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5EECB-3A88-44F4-A050-F9CAB04D33E2}"/>
              </a:ext>
            </a:extLst>
          </p:cNvPr>
          <p:cNvSpPr>
            <a:spLocks noGrp="1"/>
          </p:cNvSpPr>
          <p:nvPr>
            <p:ph type="sldNum" sz="quarter" idx="12"/>
          </p:nvPr>
        </p:nvSpPr>
        <p:spPr/>
        <p:txBody>
          <a:bodyPr/>
          <a:lstStyle/>
          <a:p>
            <a:fld id="{F57C0E8B-CFEB-43B8-B40C-E6A2B27DA544}" type="slidenum">
              <a:rPr lang="en-US" smtClean="0"/>
              <a:t>‹#›</a:t>
            </a:fld>
            <a:endParaRPr lang="en-US"/>
          </a:p>
        </p:txBody>
      </p:sp>
    </p:spTree>
    <p:extLst>
      <p:ext uri="{BB962C8B-B14F-4D97-AF65-F5344CB8AC3E}">
        <p14:creationId xmlns:p14="http://schemas.microsoft.com/office/powerpoint/2010/main" val="277278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5AAE-432C-481E-8B8B-9D7D9B78E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F85625-16E3-40FB-BACA-882A2BDFAF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D3F4B-700C-4DBC-88FE-45C720701820}"/>
              </a:ext>
            </a:extLst>
          </p:cNvPr>
          <p:cNvSpPr>
            <a:spLocks noGrp="1"/>
          </p:cNvSpPr>
          <p:nvPr>
            <p:ph type="dt" sz="half" idx="10"/>
          </p:nvPr>
        </p:nvSpPr>
        <p:spPr/>
        <p:txBody>
          <a:bodyPr/>
          <a:lstStyle/>
          <a:p>
            <a:fld id="{19300D62-485C-4CF4-9379-EFF7F78FC5DA}" type="datetimeFigureOut">
              <a:rPr lang="en-US" smtClean="0"/>
              <a:t>4/7/2025</a:t>
            </a:fld>
            <a:endParaRPr lang="en-US"/>
          </a:p>
        </p:txBody>
      </p:sp>
      <p:sp>
        <p:nvSpPr>
          <p:cNvPr id="5" name="Footer Placeholder 4">
            <a:extLst>
              <a:ext uri="{FF2B5EF4-FFF2-40B4-BE49-F238E27FC236}">
                <a16:creationId xmlns:a16="http://schemas.microsoft.com/office/drawing/2014/main" id="{1E3CCF0E-9403-4D51-A6BB-E99FD9066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35077-53D2-4007-BCBD-4550F3A7DE22}"/>
              </a:ext>
            </a:extLst>
          </p:cNvPr>
          <p:cNvSpPr>
            <a:spLocks noGrp="1"/>
          </p:cNvSpPr>
          <p:nvPr>
            <p:ph type="sldNum" sz="quarter" idx="12"/>
          </p:nvPr>
        </p:nvSpPr>
        <p:spPr/>
        <p:txBody>
          <a:bodyPr/>
          <a:lstStyle/>
          <a:p>
            <a:fld id="{F57C0E8B-CFEB-43B8-B40C-E6A2B27DA544}" type="slidenum">
              <a:rPr lang="en-US" smtClean="0"/>
              <a:t>‹#›</a:t>
            </a:fld>
            <a:endParaRPr lang="en-US"/>
          </a:p>
        </p:txBody>
      </p:sp>
    </p:spTree>
    <p:extLst>
      <p:ext uri="{BB962C8B-B14F-4D97-AF65-F5344CB8AC3E}">
        <p14:creationId xmlns:p14="http://schemas.microsoft.com/office/powerpoint/2010/main" val="91310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FEBFA-39E7-4010-B8B8-89E5E2388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4AE072-E5A1-4E84-B887-A006F6BAF9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BDA26F-49CE-42D9-92DE-20F2B6159943}"/>
              </a:ext>
            </a:extLst>
          </p:cNvPr>
          <p:cNvSpPr>
            <a:spLocks noGrp="1"/>
          </p:cNvSpPr>
          <p:nvPr>
            <p:ph type="dt" sz="half" idx="10"/>
          </p:nvPr>
        </p:nvSpPr>
        <p:spPr/>
        <p:txBody>
          <a:bodyPr/>
          <a:lstStyle/>
          <a:p>
            <a:fld id="{19300D62-485C-4CF4-9379-EFF7F78FC5DA}" type="datetimeFigureOut">
              <a:rPr lang="en-US" smtClean="0"/>
              <a:t>4/7/2025</a:t>
            </a:fld>
            <a:endParaRPr lang="en-US"/>
          </a:p>
        </p:txBody>
      </p:sp>
      <p:sp>
        <p:nvSpPr>
          <p:cNvPr id="5" name="Footer Placeholder 4">
            <a:extLst>
              <a:ext uri="{FF2B5EF4-FFF2-40B4-BE49-F238E27FC236}">
                <a16:creationId xmlns:a16="http://schemas.microsoft.com/office/drawing/2014/main" id="{57D2F5B4-0DE1-4F50-876C-013A1C35C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033AF-732C-4A99-8321-F45FAC6F6C05}"/>
              </a:ext>
            </a:extLst>
          </p:cNvPr>
          <p:cNvSpPr>
            <a:spLocks noGrp="1"/>
          </p:cNvSpPr>
          <p:nvPr>
            <p:ph type="sldNum" sz="quarter" idx="12"/>
          </p:nvPr>
        </p:nvSpPr>
        <p:spPr/>
        <p:txBody>
          <a:bodyPr/>
          <a:lstStyle/>
          <a:p>
            <a:fld id="{F57C0E8B-CFEB-43B8-B40C-E6A2B27DA544}" type="slidenum">
              <a:rPr lang="en-US" smtClean="0"/>
              <a:t>‹#›</a:t>
            </a:fld>
            <a:endParaRPr lang="en-US"/>
          </a:p>
        </p:txBody>
      </p:sp>
    </p:spTree>
    <p:extLst>
      <p:ext uri="{BB962C8B-B14F-4D97-AF65-F5344CB8AC3E}">
        <p14:creationId xmlns:p14="http://schemas.microsoft.com/office/powerpoint/2010/main" val="33235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DE5B-FAD5-4F8A-95E0-A8B2A7672C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AED079-F202-43B4-850E-A339510517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F97676-BE99-4E3D-BDFE-59AC1F42B0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E5FE4D-3EF5-4AF4-9A3B-534B535F2970}"/>
              </a:ext>
            </a:extLst>
          </p:cNvPr>
          <p:cNvSpPr>
            <a:spLocks noGrp="1"/>
          </p:cNvSpPr>
          <p:nvPr>
            <p:ph type="dt" sz="half" idx="10"/>
          </p:nvPr>
        </p:nvSpPr>
        <p:spPr/>
        <p:txBody>
          <a:bodyPr/>
          <a:lstStyle/>
          <a:p>
            <a:fld id="{19300D62-485C-4CF4-9379-EFF7F78FC5DA}" type="datetimeFigureOut">
              <a:rPr lang="en-US" smtClean="0"/>
              <a:t>4/7/2025</a:t>
            </a:fld>
            <a:endParaRPr lang="en-US"/>
          </a:p>
        </p:txBody>
      </p:sp>
      <p:sp>
        <p:nvSpPr>
          <p:cNvPr id="6" name="Footer Placeholder 5">
            <a:extLst>
              <a:ext uri="{FF2B5EF4-FFF2-40B4-BE49-F238E27FC236}">
                <a16:creationId xmlns:a16="http://schemas.microsoft.com/office/drawing/2014/main" id="{BC7315D7-9C38-457D-B68C-678F2D5A8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01352-2188-4E6C-8080-AEAD53786E10}"/>
              </a:ext>
            </a:extLst>
          </p:cNvPr>
          <p:cNvSpPr>
            <a:spLocks noGrp="1"/>
          </p:cNvSpPr>
          <p:nvPr>
            <p:ph type="sldNum" sz="quarter" idx="12"/>
          </p:nvPr>
        </p:nvSpPr>
        <p:spPr/>
        <p:txBody>
          <a:bodyPr/>
          <a:lstStyle/>
          <a:p>
            <a:fld id="{F57C0E8B-CFEB-43B8-B40C-E6A2B27DA544}" type="slidenum">
              <a:rPr lang="en-US" smtClean="0"/>
              <a:t>‹#›</a:t>
            </a:fld>
            <a:endParaRPr lang="en-US"/>
          </a:p>
        </p:txBody>
      </p:sp>
    </p:spTree>
    <p:extLst>
      <p:ext uri="{BB962C8B-B14F-4D97-AF65-F5344CB8AC3E}">
        <p14:creationId xmlns:p14="http://schemas.microsoft.com/office/powerpoint/2010/main" val="1860191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03986-2133-4697-AA0A-6DDBAB46AD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5CA01C-366C-4806-94DB-2FFB1E525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00227E-FFF6-48FC-A5B5-C49A48D266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A1AD7F-F1CF-467B-81D6-0C9006C59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AC6870F-6501-4BBD-A92E-BF0B11F8A9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4EA512-D9FE-43BF-95F5-CA638365F370}"/>
              </a:ext>
            </a:extLst>
          </p:cNvPr>
          <p:cNvSpPr>
            <a:spLocks noGrp="1"/>
          </p:cNvSpPr>
          <p:nvPr>
            <p:ph type="dt" sz="half" idx="10"/>
          </p:nvPr>
        </p:nvSpPr>
        <p:spPr/>
        <p:txBody>
          <a:bodyPr/>
          <a:lstStyle/>
          <a:p>
            <a:fld id="{19300D62-485C-4CF4-9379-EFF7F78FC5DA}" type="datetimeFigureOut">
              <a:rPr lang="en-US" smtClean="0"/>
              <a:t>4/7/2025</a:t>
            </a:fld>
            <a:endParaRPr lang="en-US"/>
          </a:p>
        </p:txBody>
      </p:sp>
      <p:sp>
        <p:nvSpPr>
          <p:cNvPr id="8" name="Footer Placeholder 7">
            <a:extLst>
              <a:ext uri="{FF2B5EF4-FFF2-40B4-BE49-F238E27FC236}">
                <a16:creationId xmlns:a16="http://schemas.microsoft.com/office/drawing/2014/main" id="{B9AB9AD0-5375-46ED-B139-F776C01F82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949BC8-6286-46F8-9231-3A58FF344F93}"/>
              </a:ext>
            </a:extLst>
          </p:cNvPr>
          <p:cNvSpPr>
            <a:spLocks noGrp="1"/>
          </p:cNvSpPr>
          <p:nvPr>
            <p:ph type="sldNum" sz="quarter" idx="12"/>
          </p:nvPr>
        </p:nvSpPr>
        <p:spPr/>
        <p:txBody>
          <a:bodyPr/>
          <a:lstStyle/>
          <a:p>
            <a:fld id="{F57C0E8B-CFEB-43B8-B40C-E6A2B27DA544}" type="slidenum">
              <a:rPr lang="en-US" smtClean="0"/>
              <a:t>‹#›</a:t>
            </a:fld>
            <a:endParaRPr lang="en-US"/>
          </a:p>
        </p:txBody>
      </p:sp>
    </p:spTree>
    <p:extLst>
      <p:ext uri="{BB962C8B-B14F-4D97-AF65-F5344CB8AC3E}">
        <p14:creationId xmlns:p14="http://schemas.microsoft.com/office/powerpoint/2010/main" val="2940750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090A4-4DA9-4483-83B0-F2FE1F1CFE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DC80F2-94F4-421A-AE84-2AB7D19AD693}"/>
              </a:ext>
            </a:extLst>
          </p:cNvPr>
          <p:cNvSpPr>
            <a:spLocks noGrp="1"/>
          </p:cNvSpPr>
          <p:nvPr>
            <p:ph type="dt" sz="half" idx="10"/>
          </p:nvPr>
        </p:nvSpPr>
        <p:spPr/>
        <p:txBody>
          <a:bodyPr/>
          <a:lstStyle/>
          <a:p>
            <a:fld id="{19300D62-485C-4CF4-9379-EFF7F78FC5DA}" type="datetimeFigureOut">
              <a:rPr lang="en-US" smtClean="0"/>
              <a:t>4/7/2025</a:t>
            </a:fld>
            <a:endParaRPr lang="en-US"/>
          </a:p>
        </p:txBody>
      </p:sp>
      <p:sp>
        <p:nvSpPr>
          <p:cNvPr id="4" name="Footer Placeholder 3">
            <a:extLst>
              <a:ext uri="{FF2B5EF4-FFF2-40B4-BE49-F238E27FC236}">
                <a16:creationId xmlns:a16="http://schemas.microsoft.com/office/drawing/2014/main" id="{47E11702-7346-4761-8FE4-981736B784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D88877-DED4-4FB2-B6AA-619234A84D78}"/>
              </a:ext>
            </a:extLst>
          </p:cNvPr>
          <p:cNvSpPr>
            <a:spLocks noGrp="1"/>
          </p:cNvSpPr>
          <p:nvPr>
            <p:ph type="sldNum" sz="quarter" idx="12"/>
          </p:nvPr>
        </p:nvSpPr>
        <p:spPr/>
        <p:txBody>
          <a:bodyPr/>
          <a:lstStyle/>
          <a:p>
            <a:fld id="{F57C0E8B-CFEB-43B8-B40C-E6A2B27DA544}" type="slidenum">
              <a:rPr lang="en-US" smtClean="0"/>
              <a:t>‹#›</a:t>
            </a:fld>
            <a:endParaRPr lang="en-US"/>
          </a:p>
        </p:txBody>
      </p:sp>
    </p:spTree>
    <p:extLst>
      <p:ext uri="{BB962C8B-B14F-4D97-AF65-F5344CB8AC3E}">
        <p14:creationId xmlns:p14="http://schemas.microsoft.com/office/powerpoint/2010/main" val="3886767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25D1F-A653-4D09-BE61-AB621B3296FE}"/>
              </a:ext>
            </a:extLst>
          </p:cNvPr>
          <p:cNvSpPr>
            <a:spLocks noGrp="1"/>
          </p:cNvSpPr>
          <p:nvPr>
            <p:ph type="dt" sz="half" idx="10"/>
          </p:nvPr>
        </p:nvSpPr>
        <p:spPr/>
        <p:txBody>
          <a:bodyPr/>
          <a:lstStyle/>
          <a:p>
            <a:fld id="{19300D62-485C-4CF4-9379-EFF7F78FC5DA}" type="datetimeFigureOut">
              <a:rPr lang="en-US" smtClean="0"/>
              <a:t>4/7/2025</a:t>
            </a:fld>
            <a:endParaRPr lang="en-US"/>
          </a:p>
        </p:txBody>
      </p:sp>
      <p:sp>
        <p:nvSpPr>
          <p:cNvPr id="3" name="Footer Placeholder 2">
            <a:extLst>
              <a:ext uri="{FF2B5EF4-FFF2-40B4-BE49-F238E27FC236}">
                <a16:creationId xmlns:a16="http://schemas.microsoft.com/office/drawing/2014/main" id="{79774F78-D77B-4463-828F-617423D8C2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126009-BE5F-4FA6-BE3F-07022F51CB0A}"/>
              </a:ext>
            </a:extLst>
          </p:cNvPr>
          <p:cNvSpPr>
            <a:spLocks noGrp="1"/>
          </p:cNvSpPr>
          <p:nvPr>
            <p:ph type="sldNum" sz="quarter" idx="12"/>
          </p:nvPr>
        </p:nvSpPr>
        <p:spPr/>
        <p:txBody>
          <a:bodyPr/>
          <a:lstStyle/>
          <a:p>
            <a:fld id="{F57C0E8B-CFEB-43B8-B40C-E6A2B27DA544}" type="slidenum">
              <a:rPr lang="en-US" smtClean="0"/>
              <a:t>‹#›</a:t>
            </a:fld>
            <a:endParaRPr lang="en-US"/>
          </a:p>
        </p:txBody>
      </p:sp>
    </p:spTree>
    <p:extLst>
      <p:ext uri="{BB962C8B-B14F-4D97-AF65-F5344CB8AC3E}">
        <p14:creationId xmlns:p14="http://schemas.microsoft.com/office/powerpoint/2010/main" val="437950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A42FB-7846-4B0D-8B34-E4D2332F5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7CA8A5-FF3F-4C2A-BDE6-6AFAF08F3B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5DB3D1-6644-457B-A594-1D91CD2E1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430159-78F9-4575-AB93-989AFBCA7426}"/>
              </a:ext>
            </a:extLst>
          </p:cNvPr>
          <p:cNvSpPr>
            <a:spLocks noGrp="1"/>
          </p:cNvSpPr>
          <p:nvPr>
            <p:ph type="dt" sz="half" idx="10"/>
          </p:nvPr>
        </p:nvSpPr>
        <p:spPr/>
        <p:txBody>
          <a:bodyPr/>
          <a:lstStyle/>
          <a:p>
            <a:fld id="{19300D62-485C-4CF4-9379-EFF7F78FC5DA}" type="datetimeFigureOut">
              <a:rPr lang="en-US" smtClean="0"/>
              <a:t>4/7/2025</a:t>
            </a:fld>
            <a:endParaRPr lang="en-US"/>
          </a:p>
        </p:txBody>
      </p:sp>
      <p:sp>
        <p:nvSpPr>
          <p:cNvPr id="6" name="Footer Placeholder 5">
            <a:extLst>
              <a:ext uri="{FF2B5EF4-FFF2-40B4-BE49-F238E27FC236}">
                <a16:creationId xmlns:a16="http://schemas.microsoft.com/office/drawing/2014/main" id="{56B0D764-B70D-43E2-B717-FE058AB11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A9436-B450-465B-ACC1-BB2A597E0F0F}"/>
              </a:ext>
            </a:extLst>
          </p:cNvPr>
          <p:cNvSpPr>
            <a:spLocks noGrp="1"/>
          </p:cNvSpPr>
          <p:nvPr>
            <p:ph type="sldNum" sz="quarter" idx="12"/>
          </p:nvPr>
        </p:nvSpPr>
        <p:spPr/>
        <p:txBody>
          <a:bodyPr/>
          <a:lstStyle/>
          <a:p>
            <a:fld id="{F57C0E8B-CFEB-43B8-B40C-E6A2B27DA544}" type="slidenum">
              <a:rPr lang="en-US" smtClean="0"/>
              <a:t>‹#›</a:t>
            </a:fld>
            <a:endParaRPr lang="en-US"/>
          </a:p>
        </p:txBody>
      </p:sp>
    </p:spTree>
    <p:extLst>
      <p:ext uri="{BB962C8B-B14F-4D97-AF65-F5344CB8AC3E}">
        <p14:creationId xmlns:p14="http://schemas.microsoft.com/office/powerpoint/2010/main" val="295373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AE829-8F62-440E-930D-4790E9FBF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C0EFD7-49D5-456F-84D6-491C4FD1FF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4535AA-F514-425D-A331-F51A8838B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DF5E0D-66FB-4560-90D8-8AF89AD153D8}"/>
              </a:ext>
            </a:extLst>
          </p:cNvPr>
          <p:cNvSpPr>
            <a:spLocks noGrp="1"/>
          </p:cNvSpPr>
          <p:nvPr>
            <p:ph type="dt" sz="half" idx="10"/>
          </p:nvPr>
        </p:nvSpPr>
        <p:spPr/>
        <p:txBody>
          <a:bodyPr/>
          <a:lstStyle/>
          <a:p>
            <a:fld id="{19300D62-485C-4CF4-9379-EFF7F78FC5DA}" type="datetimeFigureOut">
              <a:rPr lang="en-US" smtClean="0"/>
              <a:t>4/7/2025</a:t>
            </a:fld>
            <a:endParaRPr lang="en-US"/>
          </a:p>
        </p:txBody>
      </p:sp>
      <p:sp>
        <p:nvSpPr>
          <p:cNvPr id="6" name="Footer Placeholder 5">
            <a:extLst>
              <a:ext uri="{FF2B5EF4-FFF2-40B4-BE49-F238E27FC236}">
                <a16:creationId xmlns:a16="http://schemas.microsoft.com/office/drawing/2014/main" id="{89FB05AC-A7C2-455E-95A1-B54E77C83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23051-031A-419F-AA30-D64881CA708A}"/>
              </a:ext>
            </a:extLst>
          </p:cNvPr>
          <p:cNvSpPr>
            <a:spLocks noGrp="1"/>
          </p:cNvSpPr>
          <p:nvPr>
            <p:ph type="sldNum" sz="quarter" idx="12"/>
          </p:nvPr>
        </p:nvSpPr>
        <p:spPr/>
        <p:txBody>
          <a:bodyPr/>
          <a:lstStyle/>
          <a:p>
            <a:fld id="{F57C0E8B-CFEB-43B8-B40C-E6A2B27DA544}" type="slidenum">
              <a:rPr lang="en-US" smtClean="0"/>
              <a:t>‹#›</a:t>
            </a:fld>
            <a:endParaRPr lang="en-US"/>
          </a:p>
        </p:txBody>
      </p:sp>
    </p:spTree>
    <p:extLst>
      <p:ext uri="{BB962C8B-B14F-4D97-AF65-F5344CB8AC3E}">
        <p14:creationId xmlns:p14="http://schemas.microsoft.com/office/powerpoint/2010/main" val="386032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D6A241-CD6C-4BAF-BF8F-6445C0683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FF4085-5163-4A61-A19D-ECECE25B43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661F7-E756-4F32-8843-DE2DE45312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00D62-485C-4CF4-9379-EFF7F78FC5DA}" type="datetimeFigureOut">
              <a:rPr lang="en-US" smtClean="0"/>
              <a:t>4/7/2025</a:t>
            </a:fld>
            <a:endParaRPr lang="en-US"/>
          </a:p>
        </p:txBody>
      </p:sp>
      <p:sp>
        <p:nvSpPr>
          <p:cNvPr id="5" name="Footer Placeholder 4">
            <a:extLst>
              <a:ext uri="{FF2B5EF4-FFF2-40B4-BE49-F238E27FC236}">
                <a16:creationId xmlns:a16="http://schemas.microsoft.com/office/drawing/2014/main" id="{8C4003C5-FB56-4E45-9C8D-B57E1C5A70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63F558-5447-48AF-8ADD-0A441DF967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C0E8B-CFEB-43B8-B40C-E6A2B27DA544}" type="slidenum">
              <a:rPr lang="en-US" smtClean="0"/>
              <a:t>‹#›</a:t>
            </a:fld>
            <a:endParaRPr lang="en-US"/>
          </a:p>
        </p:txBody>
      </p:sp>
    </p:spTree>
    <p:extLst>
      <p:ext uri="{BB962C8B-B14F-4D97-AF65-F5344CB8AC3E}">
        <p14:creationId xmlns:p14="http://schemas.microsoft.com/office/powerpoint/2010/main" val="2578620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2">
            <a:extLst>
              <a:ext uri="{FF2B5EF4-FFF2-40B4-BE49-F238E27FC236}">
                <a16:creationId xmlns:a16="http://schemas.microsoft.com/office/drawing/2014/main" id="{8D55B085-2253-4F35-8BFE-DDC521CD491C}"/>
              </a:ext>
            </a:extLst>
          </p:cNvPr>
          <p:cNvGrpSpPr/>
          <p:nvPr/>
        </p:nvGrpSpPr>
        <p:grpSpPr>
          <a:xfrm>
            <a:off x="0" y="0"/>
            <a:ext cx="12192000" cy="6858000"/>
            <a:chOff x="671500" y="1306500"/>
            <a:chExt cx="3064510" cy="1729105"/>
          </a:xfrm>
        </p:grpSpPr>
        <p:pic>
          <p:nvPicPr>
            <p:cNvPr id="6" name="object 3">
              <a:extLst>
                <a:ext uri="{FF2B5EF4-FFF2-40B4-BE49-F238E27FC236}">
                  <a16:creationId xmlns:a16="http://schemas.microsoft.com/office/drawing/2014/main" id="{DEBC3832-6DD6-42A2-8EBE-3EFBF8713DBC}"/>
                </a:ext>
              </a:extLst>
            </p:cNvPr>
            <p:cNvPicPr/>
            <p:nvPr/>
          </p:nvPicPr>
          <p:blipFill>
            <a:blip r:embed="rId2" cstate="print"/>
            <a:stretch>
              <a:fillRect/>
            </a:stretch>
          </p:blipFill>
          <p:spPr>
            <a:xfrm>
              <a:off x="671500" y="1306500"/>
              <a:ext cx="3063898" cy="1728799"/>
            </a:xfrm>
            <a:prstGeom prst="rect">
              <a:avLst/>
            </a:prstGeom>
          </p:spPr>
        </p:pic>
        <p:pic>
          <p:nvPicPr>
            <p:cNvPr id="7" name="object 4">
              <a:extLst>
                <a:ext uri="{FF2B5EF4-FFF2-40B4-BE49-F238E27FC236}">
                  <a16:creationId xmlns:a16="http://schemas.microsoft.com/office/drawing/2014/main" id="{C40490AC-F7CD-4DF0-91C5-7E264B5FABE5}"/>
                </a:ext>
              </a:extLst>
            </p:cNvPr>
            <p:cNvPicPr/>
            <p:nvPr/>
          </p:nvPicPr>
          <p:blipFill>
            <a:blip r:embed="rId3" cstate="print"/>
            <a:stretch>
              <a:fillRect/>
            </a:stretch>
          </p:blipFill>
          <p:spPr>
            <a:xfrm>
              <a:off x="1055687" y="1656196"/>
              <a:ext cx="2491578" cy="726248"/>
            </a:xfrm>
            <a:prstGeom prst="rect">
              <a:avLst/>
            </a:prstGeom>
          </p:spPr>
        </p:pic>
      </p:grpSp>
      <p:sp>
        <p:nvSpPr>
          <p:cNvPr id="12" name="TextBox 11">
            <a:extLst>
              <a:ext uri="{FF2B5EF4-FFF2-40B4-BE49-F238E27FC236}">
                <a16:creationId xmlns:a16="http://schemas.microsoft.com/office/drawing/2014/main" id="{5DB6DDC3-8321-4B9B-ADC1-A27C9D2192D0}"/>
              </a:ext>
            </a:extLst>
          </p:cNvPr>
          <p:cNvSpPr txBox="1"/>
          <p:nvPr/>
        </p:nvSpPr>
        <p:spPr>
          <a:xfrm>
            <a:off x="2022765" y="4100951"/>
            <a:ext cx="8853054" cy="1569660"/>
          </a:xfrm>
          <a:prstGeom prst="rect">
            <a:avLst/>
          </a:prstGeom>
          <a:noFill/>
        </p:spPr>
        <p:txBody>
          <a:bodyPr wrap="square" rtlCol="0">
            <a:spAutoFit/>
          </a:bodyPr>
          <a:lstStyle/>
          <a:p>
            <a:pPr algn="ctr"/>
            <a:r>
              <a:rPr lang="en-US" sz="2400" dirty="0">
                <a:solidFill>
                  <a:schemeClr val="bg1"/>
                </a:solidFill>
              </a:rPr>
              <a:t>Build to Last:</a:t>
            </a:r>
          </a:p>
          <a:p>
            <a:pPr algn="ctr"/>
            <a:r>
              <a:rPr lang="en-US" sz="2400" dirty="0">
                <a:solidFill>
                  <a:schemeClr val="bg1"/>
                </a:solidFill>
              </a:rPr>
              <a:t>Using </a:t>
            </a:r>
            <a:r>
              <a:rPr lang="en-US" sz="2400" dirty="0" err="1">
                <a:solidFill>
                  <a:schemeClr val="bg1"/>
                </a:solidFill>
              </a:rPr>
              <a:t>Geosythetic</a:t>
            </a:r>
            <a:r>
              <a:rPr lang="en-US" sz="2400" dirty="0">
                <a:solidFill>
                  <a:schemeClr val="bg1"/>
                </a:solidFill>
              </a:rPr>
              <a:t> Cementitious Composite Mats (GCCM) Specified</a:t>
            </a:r>
          </a:p>
          <a:p>
            <a:pPr algn="ctr"/>
            <a:r>
              <a:rPr lang="en-US" sz="2400" dirty="0">
                <a:solidFill>
                  <a:schemeClr val="bg1"/>
                </a:solidFill>
              </a:rPr>
              <a:t>to ASTM D8364 to Mitigate Stormwater and Erosion Issues</a:t>
            </a:r>
          </a:p>
          <a:p>
            <a:pPr algn="ctr"/>
            <a:r>
              <a:rPr lang="en-US" sz="2400" dirty="0">
                <a:solidFill>
                  <a:schemeClr val="bg1"/>
                </a:solidFill>
              </a:rPr>
              <a:t>Applications and Case Histories</a:t>
            </a:r>
          </a:p>
        </p:txBody>
      </p:sp>
    </p:spTree>
    <p:extLst>
      <p:ext uri="{BB962C8B-B14F-4D97-AF65-F5344CB8AC3E}">
        <p14:creationId xmlns:p14="http://schemas.microsoft.com/office/powerpoint/2010/main" val="1980320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1">
            <a:extLst>
              <a:ext uri="{FF2B5EF4-FFF2-40B4-BE49-F238E27FC236}">
                <a16:creationId xmlns:a16="http://schemas.microsoft.com/office/drawing/2014/main" id="{C8A25A63-AC4E-400C-8229-E33A47EC6238}"/>
              </a:ext>
            </a:extLst>
          </p:cNvPr>
          <p:cNvPicPr/>
          <p:nvPr/>
        </p:nvPicPr>
        <p:blipFill>
          <a:blip r:embed="rId2" cstate="print"/>
          <a:stretch>
            <a:fillRect/>
          </a:stretch>
        </p:blipFill>
        <p:spPr>
          <a:xfrm>
            <a:off x="7302025" y="0"/>
            <a:ext cx="4946122" cy="6858000"/>
          </a:xfrm>
          <a:prstGeom prst="rect">
            <a:avLst/>
          </a:prstGeom>
        </p:spPr>
      </p:pic>
      <p:sp>
        <p:nvSpPr>
          <p:cNvPr id="3" name="object 9">
            <a:extLst>
              <a:ext uri="{FF2B5EF4-FFF2-40B4-BE49-F238E27FC236}">
                <a16:creationId xmlns:a16="http://schemas.microsoft.com/office/drawing/2014/main" id="{41450AE8-AB47-4E36-BB3B-FCD18D04CCBF}"/>
              </a:ext>
            </a:extLst>
          </p:cNvPr>
          <p:cNvSpPr/>
          <p:nvPr/>
        </p:nvSpPr>
        <p:spPr>
          <a:xfrm>
            <a:off x="0" y="0"/>
            <a:ext cx="7302025"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6" name="Rectangle 5">
            <a:extLst>
              <a:ext uri="{FF2B5EF4-FFF2-40B4-BE49-F238E27FC236}">
                <a16:creationId xmlns:a16="http://schemas.microsoft.com/office/drawing/2014/main" id="{1DF19D11-0CD1-4A4D-A6E6-ADEC38781FFA}"/>
              </a:ext>
            </a:extLst>
          </p:cNvPr>
          <p:cNvSpPr/>
          <p:nvPr/>
        </p:nvSpPr>
        <p:spPr>
          <a:xfrm>
            <a:off x="1206025" y="2692800"/>
            <a:ext cx="6096000" cy="1938992"/>
          </a:xfrm>
          <a:prstGeom prst="rect">
            <a:avLst/>
          </a:prstGeom>
        </p:spPr>
        <p:txBody>
          <a:bodyPr>
            <a:spAutoFit/>
          </a:bodyPr>
          <a:lstStyle/>
          <a:p>
            <a:r>
              <a:rPr lang="en-US" sz="2400" dirty="0">
                <a:solidFill>
                  <a:schemeClr val="bg1">
                    <a:lumMod val="50000"/>
                  </a:schemeClr>
                </a:solidFill>
              </a:rPr>
              <a:t>• Introduction to GCCMs</a:t>
            </a:r>
          </a:p>
          <a:p>
            <a:r>
              <a:rPr lang="en-US" sz="2400" dirty="0">
                <a:solidFill>
                  <a:schemeClr val="bg1">
                    <a:lumMod val="50000"/>
                  </a:schemeClr>
                </a:solidFill>
              </a:rPr>
              <a:t>• Design Review – ASTM D8364</a:t>
            </a:r>
          </a:p>
          <a:p>
            <a:r>
              <a:rPr lang="en-US" sz="2400" dirty="0"/>
              <a:t>• Applications, Installation &amp; Benefits</a:t>
            </a:r>
          </a:p>
          <a:p>
            <a:r>
              <a:rPr lang="en-US" sz="2400" dirty="0"/>
              <a:t>• 4 Principles</a:t>
            </a:r>
          </a:p>
          <a:p>
            <a:r>
              <a:rPr lang="en-US" sz="2400" dirty="0">
                <a:solidFill>
                  <a:schemeClr val="bg1">
                    <a:lumMod val="50000"/>
                  </a:schemeClr>
                </a:solidFill>
              </a:rPr>
              <a:t>• Case Studies</a:t>
            </a:r>
          </a:p>
        </p:txBody>
      </p:sp>
      <p:sp>
        <p:nvSpPr>
          <p:cNvPr id="8" name="Rectangle 7">
            <a:extLst>
              <a:ext uri="{FF2B5EF4-FFF2-40B4-BE49-F238E27FC236}">
                <a16:creationId xmlns:a16="http://schemas.microsoft.com/office/drawing/2014/main" id="{F90BD467-1441-492B-9271-6E962897C72C}"/>
              </a:ext>
            </a:extLst>
          </p:cNvPr>
          <p:cNvSpPr/>
          <p:nvPr/>
        </p:nvSpPr>
        <p:spPr>
          <a:xfrm>
            <a:off x="2637305" y="74364"/>
            <a:ext cx="2027414" cy="707886"/>
          </a:xfrm>
          <a:prstGeom prst="rect">
            <a:avLst/>
          </a:prstGeom>
        </p:spPr>
        <p:txBody>
          <a:bodyPr wrap="none">
            <a:spAutoFit/>
          </a:bodyPr>
          <a:lstStyle/>
          <a:p>
            <a:r>
              <a:rPr lang="en-US" sz="4000" b="1" dirty="0">
                <a:solidFill>
                  <a:schemeClr val="bg1"/>
                </a:solidFill>
              </a:rPr>
              <a:t>AGENDA</a:t>
            </a:r>
          </a:p>
        </p:txBody>
      </p:sp>
    </p:spTree>
    <p:extLst>
      <p:ext uri="{BB962C8B-B14F-4D97-AF65-F5344CB8AC3E}">
        <p14:creationId xmlns:p14="http://schemas.microsoft.com/office/powerpoint/2010/main" val="1589990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B88397D1-F9B8-4CE3-BA17-2D25B8F053C9}"/>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031598E0-D22F-42B2-A896-56E6CDEF2999}"/>
              </a:ext>
            </a:extLst>
          </p:cNvPr>
          <p:cNvSpPr/>
          <p:nvPr/>
        </p:nvSpPr>
        <p:spPr>
          <a:xfrm>
            <a:off x="2637305" y="74364"/>
            <a:ext cx="5093061" cy="707886"/>
          </a:xfrm>
          <a:prstGeom prst="rect">
            <a:avLst/>
          </a:prstGeom>
        </p:spPr>
        <p:txBody>
          <a:bodyPr wrap="none">
            <a:spAutoFit/>
          </a:bodyPr>
          <a:lstStyle/>
          <a:p>
            <a:r>
              <a:rPr lang="en-US" sz="4000" b="1" dirty="0">
                <a:solidFill>
                  <a:schemeClr val="bg1"/>
                </a:solidFill>
              </a:rPr>
              <a:t>TYPICAL APPLICATIONS</a:t>
            </a:r>
          </a:p>
        </p:txBody>
      </p:sp>
      <p:pic>
        <p:nvPicPr>
          <p:cNvPr id="4" name="object 13">
            <a:extLst>
              <a:ext uri="{FF2B5EF4-FFF2-40B4-BE49-F238E27FC236}">
                <a16:creationId xmlns:a16="http://schemas.microsoft.com/office/drawing/2014/main" id="{A05E6338-D9A7-4E22-BE1C-C7BDAFC67305}"/>
              </a:ext>
            </a:extLst>
          </p:cNvPr>
          <p:cNvPicPr/>
          <p:nvPr/>
        </p:nvPicPr>
        <p:blipFill>
          <a:blip r:embed="rId2" cstate="print"/>
          <a:stretch>
            <a:fillRect/>
          </a:stretch>
        </p:blipFill>
        <p:spPr>
          <a:xfrm>
            <a:off x="1160341" y="5176388"/>
            <a:ext cx="1476964" cy="1080055"/>
          </a:xfrm>
          <a:prstGeom prst="rect">
            <a:avLst/>
          </a:prstGeom>
        </p:spPr>
      </p:pic>
      <p:pic>
        <p:nvPicPr>
          <p:cNvPr id="7" name="object 16">
            <a:extLst>
              <a:ext uri="{FF2B5EF4-FFF2-40B4-BE49-F238E27FC236}">
                <a16:creationId xmlns:a16="http://schemas.microsoft.com/office/drawing/2014/main" id="{EE84AFA3-2D51-4FA6-B48E-BB18952F17C7}"/>
              </a:ext>
            </a:extLst>
          </p:cNvPr>
          <p:cNvPicPr/>
          <p:nvPr/>
        </p:nvPicPr>
        <p:blipFill>
          <a:blip r:embed="rId3" cstate="print"/>
          <a:stretch>
            <a:fillRect/>
          </a:stretch>
        </p:blipFill>
        <p:spPr>
          <a:xfrm>
            <a:off x="3680550" y="5176388"/>
            <a:ext cx="1476964" cy="1110833"/>
          </a:xfrm>
          <a:prstGeom prst="rect">
            <a:avLst/>
          </a:prstGeom>
        </p:spPr>
      </p:pic>
      <p:pic>
        <p:nvPicPr>
          <p:cNvPr id="8" name="object 17">
            <a:extLst>
              <a:ext uri="{FF2B5EF4-FFF2-40B4-BE49-F238E27FC236}">
                <a16:creationId xmlns:a16="http://schemas.microsoft.com/office/drawing/2014/main" id="{5E1B1E23-3A7B-450A-8114-0E8C0150B654}"/>
              </a:ext>
            </a:extLst>
          </p:cNvPr>
          <p:cNvPicPr/>
          <p:nvPr/>
        </p:nvPicPr>
        <p:blipFill>
          <a:blip r:embed="rId4" cstate="print"/>
          <a:stretch>
            <a:fillRect/>
          </a:stretch>
        </p:blipFill>
        <p:spPr>
          <a:xfrm>
            <a:off x="6200759" y="5176388"/>
            <a:ext cx="1476965" cy="1110833"/>
          </a:xfrm>
          <a:prstGeom prst="rect">
            <a:avLst/>
          </a:prstGeom>
        </p:spPr>
      </p:pic>
      <p:pic>
        <p:nvPicPr>
          <p:cNvPr id="9" name="object 21">
            <a:extLst>
              <a:ext uri="{FF2B5EF4-FFF2-40B4-BE49-F238E27FC236}">
                <a16:creationId xmlns:a16="http://schemas.microsoft.com/office/drawing/2014/main" id="{4B9DF53C-9FB9-4A1B-9CDF-AF8F1A5E9803}"/>
              </a:ext>
            </a:extLst>
          </p:cNvPr>
          <p:cNvPicPr/>
          <p:nvPr/>
        </p:nvPicPr>
        <p:blipFill>
          <a:blip r:embed="rId5" cstate="print"/>
          <a:stretch>
            <a:fillRect/>
          </a:stretch>
        </p:blipFill>
        <p:spPr>
          <a:xfrm>
            <a:off x="26955" y="3285493"/>
            <a:ext cx="2251489" cy="1370380"/>
          </a:xfrm>
          <a:prstGeom prst="rect">
            <a:avLst/>
          </a:prstGeom>
        </p:spPr>
      </p:pic>
      <p:pic>
        <p:nvPicPr>
          <p:cNvPr id="10" name="object 23">
            <a:extLst>
              <a:ext uri="{FF2B5EF4-FFF2-40B4-BE49-F238E27FC236}">
                <a16:creationId xmlns:a16="http://schemas.microsoft.com/office/drawing/2014/main" id="{3FAB5F70-B218-4B3D-8860-82A8183809E6}"/>
              </a:ext>
            </a:extLst>
          </p:cNvPr>
          <p:cNvPicPr/>
          <p:nvPr/>
        </p:nvPicPr>
        <p:blipFill>
          <a:blip r:embed="rId6" cstate="print"/>
          <a:stretch>
            <a:fillRect/>
          </a:stretch>
        </p:blipFill>
        <p:spPr>
          <a:xfrm>
            <a:off x="10203127" y="3285493"/>
            <a:ext cx="1988872" cy="1370381"/>
          </a:xfrm>
          <a:prstGeom prst="rect">
            <a:avLst/>
          </a:prstGeom>
        </p:spPr>
      </p:pic>
      <p:pic>
        <p:nvPicPr>
          <p:cNvPr id="11" name="object 25">
            <a:extLst>
              <a:ext uri="{FF2B5EF4-FFF2-40B4-BE49-F238E27FC236}">
                <a16:creationId xmlns:a16="http://schemas.microsoft.com/office/drawing/2014/main" id="{DAD78C25-8A49-48EB-9856-C7AE78E25F80}"/>
              </a:ext>
            </a:extLst>
          </p:cNvPr>
          <p:cNvPicPr/>
          <p:nvPr/>
        </p:nvPicPr>
        <p:blipFill>
          <a:blip r:embed="rId7" cstate="print"/>
          <a:stretch>
            <a:fillRect/>
          </a:stretch>
        </p:blipFill>
        <p:spPr>
          <a:xfrm>
            <a:off x="2425278" y="3285493"/>
            <a:ext cx="2251489" cy="1370380"/>
          </a:xfrm>
          <a:prstGeom prst="rect">
            <a:avLst/>
          </a:prstGeom>
        </p:spPr>
      </p:pic>
      <p:pic>
        <p:nvPicPr>
          <p:cNvPr id="12" name="object 27">
            <a:extLst>
              <a:ext uri="{FF2B5EF4-FFF2-40B4-BE49-F238E27FC236}">
                <a16:creationId xmlns:a16="http://schemas.microsoft.com/office/drawing/2014/main" id="{3A6CC54A-BC91-4482-8F0A-8A2595724C4F}"/>
              </a:ext>
            </a:extLst>
          </p:cNvPr>
          <p:cNvPicPr/>
          <p:nvPr/>
        </p:nvPicPr>
        <p:blipFill>
          <a:blip r:embed="rId8" cstate="print"/>
          <a:stretch>
            <a:fillRect/>
          </a:stretch>
        </p:blipFill>
        <p:spPr>
          <a:xfrm>
            <a:off x="4823601" y="3285493"/>
            <a:ext cx="2542928" cy="1370381"/>
          </a:xfrm>
          <a:prstGeom prst="rect">
            <a:avLst/>
          </a:prstGeom>
        </p:spPr>
      </p:pic>
      <p:pic>
        <p:nvPicPr>
          <p:cNvPr id="13" name="object 29">
            <a:extLst>
              <a:ext uri="{FF2B5EF4-FFF2-40B4-BE49-F238E27FC236}">
                <a16:creationId xmlns:a16="http://schemas.microsoft.com/office/drawing/2014/main" id="{C143EDCC-F500-43E2-9D96-C2C3DE016FBA}"/>
              </a:ext>
            </a:extLst>
          </p:cNvPr>
          <p:cNvPicPr/>
          <p:nvPr/>
        </p:nvPicPr>
        <p:blipFill>
          <a:blip r:embed="rId9" cstate="print"/>
          <a:stretch>
            <a:fillRect/>
          </a:stretch>
        </p:blipFill>
        <p:spPr>
          <a:xfrm>
            <a:off x="7513363" y="3285493"/>
            <a:ext cx="2542928" cy="1370381"/>
          </a:xfrm>
          <a:prstGeom prst="rect">
            <a:avLst/>
          </a:prstGeom>
        </p:spPr>
      </p:pic>
      <p:pic>
        <p:nvPicPr>
          <p:cNvPr id="14" name="object 31">
            <a:extLst>
              <a:ext uri="{FF2B5EF4-FFF2-40B4-BE49-F238E27FC236}">
                <a16:creationId xmlns:a16="http://schemas.microsoft.com/office/drawing/2014/main" id="{38ADA223-6477-4489-8EE1-6009B27BE16B}"/>
              </a:ext>
            </a:extLst>
          </p:cNvPr>
          <p:cNvPicPr/>
          <p:nvPr/>
        </p:nvPicPr>
        <p:blipFill>
          <a:blip r:embed="rId10" cstate="print"/>
          <a:stretch>
            <a:fillRect/>
          </a:stretch>
        </p:blipFill>
        <p:spPr>
          <a:xfrm>
            <a:off x="8720969" y="5176388"/>
            <a:ext cx="1476965" cy="1080054"/>
          </a:xfrm>
          <a:prstGeom prst="rect">
            <a:avLst/>
          </a:prstGeom>
        </p:spPr>
      </p:pic>
      <p:pic>
        <p:nvPicPr>
          <p:cNvPr id="16" name="object 15">
            <a:extLst>
              <a:ext uri="{FF2B5EF4-FFF2-40B4-BE49-F238E27FC236}">
                <a16:creationId xmlns:a16="http://schemas.microsoft.com/office/drawing/2014/main" id="{0689DB11-8D93-44BC-919D-D3DF44A64440}"/>
              </a:ext>
            </a:extLst>
          </p:cNvPr>
          <p:cNvPicPr/>
          <p:nvPr/>
        </p:nvPicPr>
        <p:blipFill>
          <a:blip r:embed="rId11" cstate="print"/>
          <a:stretch>
            <a:fillRect/>
          </a:stretch>
        </p:blipFill>
        <p:spPr>
          <a:xfrm>
            <a:off x="3323023" y="1239841"/>
            <a:ext cx="2973807" cy="1383417"/>
          </a:xfrm>
          <a:prstGeom prst="rect">
            <a:avLst/>
          </a:prstGeom>
        </p:spPr>
      </p:pic>
      <p:sp>
        <p:nvSpPr>
          <p:cNvPr id="17" name="object 19">
            <a:extLst>
              <a:ext uri="{FF2B5EF4-FFF2-40B4-BE49-F238E27FC236}">
                <a16:creationId xmlns:a16="http://schemas.microsoft.com/office/drawing/2014/main" id="{AA762F28-A73F-46F7-8983-8426DF4BEA0E}"/>
              </a:ext>
            </a:extLst>
          </p:cNvPr>
          <p:cNvSpPr txBox="1"/>
          <p:nvPr/>
        </p:nvSpPr>
        <p:spPr>
          <a:xfrm>
            <a:off x="3314652" y="2626306"/>
            <a:ext cx="2990550" cy="322523"/>
          </a:xfrm>
          <a:prstGeom prst="rect">
            <a:avLst/>
          </a:prstGeom>
          <a:solidFill>
            <a:schemeClr val="tx1"/>
          </a:solidFill>
        </p:spPr>
        <p:txBody>
          <a:bodyPr vert="horz" wrap="square" lIns="0" tIns="14604" rIns="0" bIns="0" rtlCol="0">
            <a:spAutoFit/>
          </a:bodyPr>
          <a:lstStyle/>
          <a:p>
            <a:pPr marL="163830" algn="ctr">
              <a:lnSpc>
                <a:spcPct val="100000"/>
              </a:lnSpc>
              <a:spcBef>
                <a:spcPts val="114"/>
              </a:spcBef>
            </a:pPr>
            <a:r>
              <a:rPr sz="2000" b="1" dirty="0">
                <a:solidFill>
                  <a:srgbClr val="FFFFFF"/>
                </a:solidFill>
                <a:latin typeface="Arial"/>
                <a:cs typeface="Arial"/>
              </a:rPr>
              <a:t>EROSION</a:t>
            </a:r>
            <a:r>
              <a:rPr sz="2000" b="1" spc="-5" dirty="0">
                <a:solidFill>
                  <a:srgbClr val="FFFFFF"/>
                </a:solidFill>
                <a:latin typeface="Arial"/>
                <a:cs typeface="Arial"/>
              </a:rPr>
              <a:t> </a:t>
            </a:r>
            <a:r>
              <a:rPr sz="2000" b="1" spc="-10" dirty="0">
                <a:solidFill>
                  <a:srgbClr val="FFFFFF"/>
                </a:solidFill>
                <a:latin typeface="Arial"/>
                <a:cs typeface="Arial"/>
              </a:rPr>
              <a:t>CONTROL</a:t>
            </a:r>
            <a:endParaRPr sz="2000" dirty="0">
              <a:latin typeface="Arial"/>
              <a:cs typeface="Arial"/>
            </a:endParaRPr>
          </a:p>
        </p:txBody>
      </p:sp>
      <p:grpSp>
        <p:nvGrpSpPr>
          <p:cNvPr id="20" name="Group 19">
            <a:extLst>
              <a:ext uri="{FF2B5EF4-FFF2-40B4-BE49-F238E27FC236}">
                <a16:creationId xmlns:a16="http://schemas.microsoft.com/office/drawing/2014/main" id="{1859F0BD-A064-4260-A981-8310E4DAA52E}"/>
              </a:ext>
            </a:extLst>
          </p:cNvPr>
          <p:cNvGrpSpPr/>
          <p:nvPr/>
        </p:nvGrpSpPr>
        <p:grpSpPr>
          <a:xfrm>
            <a:off x="6451242" y="1088584"/>
            <a:ext cx="2124239" cy="1908057"/>
            <a:chOff x="7730366" y="951026"/>
            <a:chExt cx="2542928" cy="2240139"/>
          </a:xfrm>
        </p:grpSpPr>
        <p:pic>
          <p:nvPicPr>
            <p:cNvPr id="15" name="object 14">
              <a:extLst>
                <a:ext uri="{FF2B5EF4-FFF2-40B4-BE49-F238E27FC236}">
                  <a16:creationId xmlns:a16="http://schemas.microsoft.com/office/drawing/2014/main" id="{5E9B76DA-9DB8-4CB8-8582-04423008F867}"/>
                </a:ext>
              </a:extLst>
            </p:cNvPr>
            <p:cNvPicPr/>
            <p:nvPr/>
          </p:nvPicPr>
          <p:blipFill>
            <a:blip r:embed="rId12" cstate="print"/>
            <a:stretch>
              <a:fillRect/>
            </a:stretch>
          </p:blipFill>
          <p:spPr>
            <a:xfrm>
              <a:off x="7730366" y="951026"/>
              <a:ext cx="2542928" cy="1861483"/>
            </a:xfrm>
            <a:prstGeom prst="rect">
              <a:avLst/>
            </a:prstGeom>
          </p:spPr>
        </p:pic>
        <p:sp>
          <p:nvSpPr>
            <p:cNvPr id="18" name="object 20">
              <a:extLst>
                <a:ext uri="{FF2B5EF4-FFF2-40B4-BE49-F238E27FC236}">
                  <a16:creationId xmlns:a16="http://schemas.microsoft.com/office/drawing/2014/main" id="{E88E54F9-A47D-4088-95DB-CCAFBB86BD3C}"/>
                </a:ext>
              </a:extLst>
            </p:cNvPr>
            <p:cNvSpPr txBox="1"/>
            <p:nvPr/>
          </p:nvSpPr>
          <p:spPr>
            <a:xfrm>
              <a:off x="7730366" y="2812509"/>
              <a:ext cx="2542928" cy="378656"/>
            </a:xfrm>
            <a:prstGeom prst="rect">
              <a:avLst/>
            </a:prstGeom>
            <a:solidFill>
              <a:srgbClr val="0D0D0D"/>
            </a:solidFill>
          </p:spPr>
          <p:txBody>
            <a:bodyPr vert="horz" wrap="square" lIns="0" tIns="14604" rIns="0" bIns="0" rtlCol="0">
              <a:spAutoFit/>
            </a:bodyPr>
            <a:lstStyle/>
            <a:p>
              <a:pPr marL="228600">
                <a:lnSpc>
                  <a:spcPct val="100000"/>
                </a:lnSpc>
                <a:spcBef>
                  <a:spcPts val="114"/>
                </a:spcBef>
              </a:pPr>
              <a:r>
                <a:rPr sz="2000" b="1" spc="-10" dirty="0">
                  <a:solidFill>
                    <a:srgbClr val="FFFFFF"/>
                  </a:solidFill>
                  <a:latin typeface="Arial"/>
                  <a:cs typeface="Arial"/>
                </a:rPr>
                <a:t>CONTAINMENT</a:t>
              </a:r>
              <a:endParaRPr sz="2000" dirty="0">
                <a:latin typeface="Arial"/>
                <a:cs typeface="Arial"/>
              </a:endParaRPr>
            </a:p>
          </p:txBody>
        </p:sp>
      </p:grpSp>
      <p:sp>
        <p:nvSpPr>
          <p:cNvPr id="21" name="object 19">
            <a:extLst>
              <a:ext uri="{FF2B5EF4-FFF2-40B4-BE49-F238E27FC236}">
                <a16:creationId xmlns:a16="http://schemas.microsoft.com/office/drawing/2014/main" id="{99CD096B-7DB5-4495-B840-794771DB633F}"/>
              </a:ext>
            </a:extLst>
          </p:cNvPr>
          <p:cNvSpPr txBox="1"/>
          <p:nvPr/>
        </p:nvSpPr>
        <p:spPr>
          <a:xfrm>
            <a:off x="26955" y="4655873"/>
            <a:ext cx="2266772" cy="230190"/>
          </a:xfrm>
          <a:prstGeom prst="rect">
            <a:avLst/>
          </a:prstGeom>
          <a:solidFill>
            <a:srgbClr val="009FE3"/>
          </a:solidFill>
        </p:spPr>
        <p:txBody>
          <a:bodyPr vert="horz" wrap="square" lIns="0" tIns="14604" rIns="0" bIns="0" rtlCol="0">
            <a:spAutoFit/>
          </a:bodyPr>
          <a:lstStyle/>
          <a:p>
            <a:pPr marL="163830" algn="ctr">
              <a:lnSpc>
                <a:spcPct val="100000"/>
              </a:lnSpc>
              <a:spcBef>
                <a:spcPts val="114"/>
              </a:spcBef>
            </a:pPr>
            <a:r>
              <a:rPr lang="en-US" sz="1400" b="1" dirty="0">
                <a:solidFill>
                  <a:srgbClr val="FFFFFF"/>
                </a:solidFill>
                <a:latin typeface="Arial"/>
                <a:cs typeface="Arial"/>
              </a:rPr>
              <a:t>CHANNEL LINING</a:t>
            </a:r>
            <a:endParaRPr sz="1400" dirty="0">
              <a:latin typeface="Arial"/>
              <a:cs typeface="Arial"/>
            </a:endParaRPr>
          </a:p>
        </p:txBody>
      </p:sp>
      <p:sp>
        <p:nvSpPr>
          <p:cNvPr id="22" name="object 19">
            <a:extLst>
              <a:ext uri="{FF2B5EF4-FFF2-40B4-BE49-F238E27FC236}">
                <a16:creationId xmlns:a16="http://schemas.microsoft.com/office/drawing/2014/main" id="{2C5BF24C-A6B4-4632-920D-4EF3612A4A07}"/>
              </a:ext>
            </a:extLst>
          </p:cNvPr>
          <p:cNvSpPr txBox="1"/>
          <p:nvPr/>
        </p:nvSpPr>
        <p:spPr>
          <a:xfrm>
            <a:off x="2409995" y="4655873"/>
            <a:ext cx="2266770" cy="260968"/>
          </a:xfrm>
          <a:prstGeom prst="rect">
            <a:avLst/>
          </a:prstGeom>
          <a:solidFill>
            <a:srgbClr val="009FE3"/>
          </a:solidFill>
        </p:spPr>
        <p:txBody>
          <a:bodyPr vert="horz" wrap="square" lIns="0" tIns="14604" rIns="0" bIns="0" rtlCol="0">
            <a:spAutoFit/>
          </a:bodyPr>
          <a:lstStyle/>
          <a:p>
            <a:pPr marL="163830" algn="ctr">
              <a:lnSpc>
                <a:spcPct val="100000"/>
              </a:lnSpc>
              <a:spcBef>
                <a:spcPts val="114"/>
              </a:spcBef>
            </a:pPr>
            <a:r>
              <a:rPr lang="en-US" sz="1600" b="1" dirty="0">
                <a:solidFill>
                  <a:srgbClr val="FFFFFF"/>
                </a:solidFill>
                <a:latin typeface="Arial"/>
                <a:cs typeface="Arial"/>
              </a:rPr>
              <a:t>BERM LINING</a:t>
            </a:r>
            <a:endParaRPr sz="1600" dirty="0">
              <a:latin typeface="Arial"/>
              <a:cs typeface="Arial"/>
            </a:endParaRPr>
          </a:p>
        </p:txBody>
      </p:sp>
      <p:sp>
        <p:nvSpPr>
          <p:cNvPr id="23" name="object 19">
            <a:extLst>
              <a:ext uri="{FF2B5EF4-FFF2-40B4-BE49-F238E27FC236}">
                <a16:creationId xmlns:a16="http://schemas.microsoft.com/office/drawing/2014/main" id="{B13FFE14-9754-427E-AA07-34A5D4A0D63C}"/>
              </a:ext>
            </a:extLst>
          </p:cNvPr>
          <p:cNvSpPr txBox="1"/>
          <p:nvPr/>
        </p:nvSpPr>
        <p:spPr>
          <a:xfrm>
            <a:off x="4831500" y="4655873"/>
            <a:ext cx="2535026" cy="260968"/>
          </a:xfrm>
          <a:prstGeom prst="rect">
            <a:avLst/>
          </a:prstGeom>
          <a:solidFill>
            <a:srgbClr val="009FE3"/>
          </a:solidFill>
        </p:spPr>
        <p:txBody>
          <a:bodyPr vert="horz" wrap="square" lIns="0" tIns="14604" rIns="0" bIns="0" rtlCol="0">
            <a:spAutoFit/>
          </a:bodyPr>
          <a:lstStyle/>
          <a:p>
            <a:pPr marL="163830" algn="ctr">
              <a:lnSpc>
                <a:spcPct val="100000"/>
              </a:lnSpc>
              <a:spcBef>
                <a:spcPts val="114"/>
              </a:spcBef>
            </a:pPr>
            <a:r>
              <a:rPr lang="en-US" sz="1600" b="1" dirty="0">
                <a:solidFill>
                  <a:srgbClr val="FFFFFF"/>
                </a:solidFill>
                <a:latin typeface="Arial"/>
                <a:cs typeface="Arial"/>
              </a:rPr>
              <a:t>REMEDIATION</a:t>
            </a:r>
            <a:endParaRPr sz="1600" dirty="0">
              <a:latin typeface="Arial"/>
              <a:cs typeface="Arial"/>
            </a:endParaRPr>
          </a:p>
        </p:txBody>
      </p:sp>
      <p:sp>
        <p:nvSpPr>
          <p:cNvPr id="24" name="object 19">
            <a:extLst>
              <a:ext uri="{FF2B5EF4-FFF2-40B4-BE49-F238E27FC236}">
                <a16:creationId xmlns:a16="http://schemas.microsoft.com/office/drawing/2014/main" id="{D658B2C6-F057-43B7-8676-4B010DE79B27}"/>
              </a:ext>
            </a:extLst>
          </p:cNvPr>
          <p:cNvSpPr txBox="1"/>
          <p:nvPr/>
        </p:nvSpPr>
        <p:spPr>
          <a:xfrm>
            <a:off x="7513362" y="4655873"/>
            <a:ext cx="2558212" cy="260968"/>
          </a:xfrm>
          <a:prstGeom prst="rect">
            <a:avLst/>
          </a:prstGeom>
          <a:solidFill>
            <a:srgbClr val="009FE3"/>
          </a:solidFill>
        </p:spPr>
        <p:txBody>
          <a:bodyPr vert="horz" wrap="square" lIns="0" tIns="14604" rIns="0" bIns="0" rtlCol="0">
            <a:spAutoFit/>
          </a:bodyPr>
          <a:lstStyle/>
          <a:p>
            <a:pPr marL="163830">
              <a:lnSpc>
                <a:spcPct val="100000"/>
              </a:lnSpc>
              <a:spcBef>
                <a:spcPts val="114"/>
              </a:spcBef>
            </a:pPr>
            <a:r>
              <a:rPr lang="en-US" sz="1600" b="1" spc="-10" dirty="0">
                <a:solidFill>
                  <a:srgbClr val="FFFFFF"/>
                </a:solidFill>
                <a:latin typeface="Arial"/>
                <a:cs typeface="Arial"/>
              </a:rPr>
              <a:t>WEED SUPPRESSION</a:t>
            </a:r>
            <a:endParaRPr sz="1600" dirty="0">
              <a:latin typeface="Arial"/>
              <a:cs typeface="Arial"/>
            </a:endParaRPr>
          </a:p>
        </p:txBody>
      </p:sp>
      <p:sp>
        <p:nvSpPr>
          <p:cNvPr id="25" name="object 19">
            <a:extLst>
              <a:ext uri="{FF2B5EF4-FFF2-40B4-BE49-F238E27FC236}">
                <a16:creationId xmlns:a16="http://schemas.microsoft.com/office/drawing/2014/main" id="{7BAC4050-4A7B-49E9-B3D0-C8350BAB0955}"/>
              </a:ext>
            </a:extLst>
          </p:cNvPr>
          <p:cNvSpPr txBox="1"/>
          <p:nvPr/>
        </p:nvSpPr>
        <p:spPr>
          <a:xfrm>
            <a:off x="10203125" y="4655873"/>
            <a:ext cx="1988875" cy="230190"/>
          </a:xfrm>
          <a:prstGeom prst="rect">
            <a:avLst/>
          </a:prstGeom>
          <a:solidFill>
            <a:srgbClr val="009FE3"/>
          </a:solidFill>
        </p:spPr>
        <p:txBody>
          <a:bodyPr vert="horz" wrap="square" lIns="0" tIns="14604" rIns="0" bIns="0" rtlCol="0">
            <a:spAutoFit/>
          </a:bodyPr>
          <a:lstStyle/>
          <a:p>
            <a:pPr marL="163830">
              <a:lnSpc>
                <a:spcPct val="100000"/>
              </a:lnSpc>
              <a:spcBef>
                <a:spcPts val="114"/>
              </a:spcBef>
            </a:pPr>
            <a:r>
              <a:rPr lang="en-US" sz="1400" b="1" dirty="0">
                <a:solidFill>
                  <a:srgbClr val="FFFFFF"/>
                </a:solidFill>
                <a:latin typeface="Arial"/>
                <a:cs typeface="Arial"/>
              </a:rPr>
              <a:t>SLOPE PROTECTION</a:t>
            </a:r>
            <a:endParaRPr sz="1400" dirty="0">
              <a:latin typeface="Arial"/>
              <a:cs typeface="Arial"/>
            </a:endParaRPr>
          </a:p>
        </p:txBody>
      </p:sp>
      <p:sp>
        <p:nvSpPr>
          <p:cNvPr id="26" name="object 19">
            <a:extLst>
              <a:ext uri="{FF2B5EF4-FFF2-40B4-BE49-F238E27FC236}">
                <a16:creationId xmlns:a16="http://schemas.microsoft.com/office/drawing/2014/main" id="{A334DA1D-0C98-468D-9A3D-710C456209B2}"/>
              </a:ext>
            </a:extLst>
          </p:cNvPr>
          <p:cNvSpPr txBox="1"/>
          <p:nvPr/>
        </p:nvSpPr>
        <p:spPr>
          <a:xfrm>
            <a:off x="8720969" y="6257223"/>
            <a:ext cx="1476965" cy="230190"/>
          </a:xfrm>
          <a:prstGeom prst="rect">
            <a:avLst/>
          </a:prstGeom>
          <a:solidFill>
            <a:schemeClr val="tx1"/>
          </a:solidFill>
        </p:spPr>
        <p:txBody>
          <a:bodyPr vert="horz" wrap="square" lIns="0" tIns="14604" rIns="0" bIns="0" rtlCol="0">
            <a:spAutoFit/>
          </a:bodyPr>
          <a:lstStyle/>
          <a:p>
            <a:pPr marL="163830">
              <a:lnSpc>
                <a:spcPct val="100000"/>
              </a:lnSpc>
              <a:spcBef>
                <a:spcPts val="114"/>
              </a:spcBef>
            </a:pPr>
            <a:r>
              <a:rPr lang="en-US" sz="1400" b="1" dirty="0">
                <a:solidFill>
                  <a:srgbClr val="FFFFFF"/>
                </a:solidFill>
                <a:latin typeface="Arial"/>
                <a:cs typeface="Arial"/>
              </a:rPr>
              <a:t>OTHER?</a:t>
            </a:r>
            <a:endParaRPr sz="1400" dirty="0">
              <a:latin typeface="Arial"/>
              <a:cs typeface="Arial"/>
            </a:endParaRPr>
          </a:p>
        </p:txBody>
      </p:sp>
      <p:sp>
        <p:nvSpPr>
          <p:cNvPr id="27" name="object 19">
            <a:extLst>
              <a:ext uri="{FF2B5EF4-FFF2-40B4-BE49-F238E27FC236}">
                <a16:creationId xmlns:a16="http://schemas.microsoft.com/office/drawing/2014/main" id="{1BA0B75F-1FF8-4187-B884-DCBB12383991}"/>
              </a:ext>
            </a:extLst>
          </p:cNvPr>
          <p:cNvSpPr txBox="1"/>
          <p:nvPr/>
        </p:nvSpPr>
        <p:spPr>
          <a:xfrm>
            <a:off x="6200758" y="6266046"/>
            <a:ext cx="1476965" cy="230190"/>
          </a:xfrm>
          <a:prstGeom prst="rect">
            <a:avLst/>
          </a:prstGeom>
          <a:solidFill>
            <a:schemeClr val="tx1"/>
          </a:solidFill>
        </p:spPr>
        <p:txBody>
          <a:bodyPr vert="horz" wrap="square" lIns="0" tIns="14604" rIns="0" bIns="0" rtlCol="0">
            <a:spAutoFit/>
          </a:bodyPr>
          <a:lstStyle/>
          <a:p>
            <a:pPr marL="163830">
              <a:lnSpc>
                <a:spcPct val="100000"/>
              </a:lnSpc>
              <a:spcBef>
                <a:spcPts val="114"/>
              </a:spcBef>
            </a:pPr>
            <a:r>
              <a:rPr lang="en-US" sz="1400" b="1" dirty="0">
                <a:solidFill>
                  <a:srgbClr val="FFFFFF"/>
                </a:solidFill>
                <a:latin typeface="Arial"/>
                <a:cs typeface="Arial"/>
              </a:rPr>
              <a:t>SCOUR</a:t>
            </a:r>
            <a:endParaRPr sz="1400" dirty="0">
              <a:latin typeface="Arial"/>
              <a:cs typeface="Arial"/>
            </a:endParaRPr>
          </a:p>
        </p:txBody>
      </p:sp>
      <p:sp>
        <p:nvSpPr>
          <p:cNvPr id="28" name="object 19">
            <a:extLst>
              <a:ext uri="{FF2B5EF4-FFF2-40B4-BE49-F238E27FC236}">
                <a16:creationId xmlns:a16="http://schemas.microsoft.com/office/drawing/2014/main" id="{7FD9C3BB-D946-4969-B668-1DF9382E1EA6}"/>
              </a:ext>
            </a:extLst>
          </p:cNvPr>
          <p:cNvSpPr txBox="1"/>
          <p:nvPr/>
        </p:nvSpPr>
        <p:spPr>
          <a:xfrm>
            <a:off x="3680547" y="6287221"/>
            <a:ext cx="1476965" cy="230190"/>
          </a:xfrm>
          <a:prstGeom prst="rect">
            <a:avLst/>
          </a:prstGeom>
          <a:solidFill>
            <a:schemeClr val="tx1"/>
          </a:solidFill>
        </p:spPr>
        <p:txBody>
          <a:bodyPr vert="horz" wrap="square" lIns="0" tIns="14604" rIns="0" bIns="0" rtlCol="0">
            <a:spAutoFit/>
          </a:bodyPr>
          <a:lstStyle/>
          <a:p>
            <a:pPr marL="163830">
              <a:lnSpc>
                <a:spcPct val="100000"/>
              </a:lnSpc>
              <a:spcBef>
                <a:spcPts val="114"/>
              </a:spcBef>
            </a:pPr>
            <a:r>
              <a:rPr lang="en-US" sz="1400" b="1" dirty="0">
                <a:solidFill>
                  <a:srgbClr val="FFFFFF"/>
                </a:solidFill>
                <a:latin typeface="Arial"/>
                <a:cs typeface="Arial"/>
              </a:rPr>
              <a:t>HARD ARMOR</a:t>
            </a:r>
            <a:endParaRPr sz="1400" dirty="0">
              <a:latin typeface="Arial"/>
              <a:cs typeface="Arial"/>
            </a:endParaRPr>
          </a:p>
        </p:txBody>
      </p:sp>
      <p:sp>
        <p:nvSpPr>
          <p:cNvPr id="29" name="object 19">
            <a:extLst>
              <a:ext uri="{FF2B5EF4-FFF2-40B4-BE49-F238E27FC236}">
                <a16:creationId xmlns:a16="http://schemas.microsoft.com/office/drawing/2014/main" id="{9DABC54E-8F67-4484-A223-D09D617B917F}"/>
              </a:ext>
            </a:extLst>
          </p:cNvPr>
          <p:cNvSpPr txBox="1"/>
          <p:nvPr/>
        </p:nvSpPr>
        <p:spPr>
          <a:xfrm>
            <a:off x="1152699" y="6256442"/>
            <a:ext cx="1476965" cy="230190"/>
          </a:xfrm>
          <a:prstGeom prst="rect">
            <a:avLst/>
          </a:prstGeom>
          <a:solidFill>
            <a:schemeClr val="tx1"/>
          </a:solidFill>
        </p:spPr>
        <p:txBody>
          <a:bodyPr vert="horz" wrap="square" lIns="0" tIns="14604" rIns="0" bIns="0" rtlCol="0">
            <a:spAutoFit/>
          </a:bodyPr>
          <a:lstStyle/>
          <a:p>
            <a:pPr marL="163830">
              <a:lnSpc>
                <a:spcPct val="100000"/>
              </a:lnSpc>
              <a:spcBef>
                <a:spcPts val="114"/>
              </a:spcBef>
            </a:pPr>
            <a:r>
              <a:rPr lang="en-US" sz="1400" b="1" dirty="0">
                <a:solidFill>
                  <a:srgbClr val="FFFFFF"/>
                </a:solidFill>
                <a:latin typeface="Arial"/>
                <a:cs typeface="Arial"/>
              </a:rPr>
              <a:t>CULVERTS</a:t>
            </a:r>
            <a:endParaRPr sz="1400" dirty="0">
              <a:latin typeface="Arial"/>
              <a:cs typeface="Arial"/>
            </a:endParaRPr>
          </a:p>
        </p:txBody>
      </p:sp>
    </p:spTree>
    <p:extLst>
      <p:ext uri="{BB962C8B-B14F-4D97-AF65-F5344CB8AC3E}">
        <p14:creationId xmlns:p14="http://schemas.microsoft.com/office/powerpoint/2010/main" val="3123456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A17B14A-B06F-4046-AD5C-DA7383AEFBA7}"/>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E19FE9BA-F747-4874-B20A-18E267BBF600}"/>
              </a:ext>
            </a:extLst>
          </p:cNvPr>
          <p:cNvSpPr/>
          <p:nvPr/>
        </p:nvSpPr>
        <p:spPr>
          <a:xfrm>
            <a:off x="2637305" y="74364"/>
            <a:ext cx="8658845" cy="707886"/>
          </a:xfrm>
          <a:prstGeom prst="rect">
            <a:avLst/>
          </a:prstGeom>
        </p:spPr>
        <p:txBody>
          <a:bodyPr wrap="none">
            <a:spAutoFit/>
          </a:bodyPr>
          <a:lstStyle/>
          <a:p>
            <a:r>
              <a:rPr lang="en-US" sz="4000" b="1" dirty="0">
                <a:solidFill>
                  <a:schemeClr val="bg1"/>
                </a:solidFill>
              </a:rPr>
              <a:t>BENEFITS OVER TRADTIONAL METHODS</a:t>
            </a:r>
          </a:p>
        </p:txBody>
      </p:sp>
      <p:pic>
        <p:nvPicPr>
          <p:cNvPr id="4" name="object 38">
            <a:extLst>
              <a:ext uri="{FF2B5EF4-FFF2-40B4-BE49-F238E27FC236}">
                <a16:creationId xmlns:a16="http://schemas.microsoft.com/office/drawing/2014/main" id="{FFC2E666-A8A6-4633-9D14-F0657C4C15E8}"/>
              </a:ext>
            </a:extLst>
          </p:cNvPr>
          <p:cNvPicPr/>
          <p:nvPr/>
        </p:nvPicPr>
        <p:blipFill>
          <a:blip r:embed="rId2" cstate="print"/>
          <a:stretch>
            <a:fillRect/>
          </a:stretch>
        </p:blipFill>
        <p:spPr>
          <a:xfrm>
            <a:off x="8158163" y="856614"/>
            <a:ext cx="4033837" cy="6001385"/>
          </a:xfrm>
          <a:prstGeom prst="rect">
            <a:avLst/>
          </a:prstGeom>
        </p:spPr>
      </p:pic>
      <p:sp>
        <p:nvSpPr>
          <p:cNvPr id="5" name="Rectangle 4">
            <a:extLst>
              <a:ext uri="{FF2B5EF4-FFF2-40B4-BE49-F238E27FC236}">
                <a16:creationId xmlns:a16="http://schemas.microsoft.com/office/drawing/2014/main" id="{E6EE59E9-24F5-4F3B-A4B3-1D59082C1802}"/>
              </a:ext>
            </a:extLst>
          </p:cNvPr>
          <p:cNvSpPr/>
          <p:nvPr/>
        </p:nvSpPr>
        <p:spPr>
          <a:xfrm>
            <a:off x="271462" y="920621"/>
            <a:ext cx="8458199" cy="5324535"/>
          </a:xfrm>
          <a:prstGeom prst="rect">
            <a:avLst/>
          </a:prstGeom>
        </p:spPr>
        <p:txBody>
          <a:bodyPr wrap="square">
            <a:spAutoFit/>
          </a:bodyPr>
          <a:lstStyle/>
          <a:p>
            <a:r>
              <a:rPr lang="en-US" sz="2000" dirty="0"/>
              <a:t>RAPID INSTALL</a:t>
            </a:r>
          </a:p>
          <a:p>
            <a:r>
              <a:rPr lang="en-US" sz="2000" dirty="0"/>
              <a:t>Up to 10x faster than conventional concrete. Up to 120 sf/</a:t>
            </a:r>
            <a:r>
              <a:rPr lang="en-US" sz="2000" dirty="0" err="1"/>
              <a:t>mh</a:t>
            </a:r>
            <a:r>
              <a:rPr lang="en-US" sz="2000" dirty="0"/>
              <a:t>  (360-480 sf/</a:t>
            </a:r>
            <a:r>
              <a:rPr lang="en-US" sz="2000" dirty="0" err="1"/>
              <a:t>hr</a:t>
            </a:r>
            <a:r>
              <a:rPr lang="en-US" sz="2000" dirty="0"/>
              <a:t>/crew)</a:t>
            </a:r>
          </a:p>
          <a:p>
            <a:endParaRPr lang="en-US" sz="2000" dirty="0"/>
          </a:p>
          <a:p>
            <a:endParaRPr lang="en-US" sz="2000" dirty="0"/>
          </a:p>
          <a:p>
            <a:r>
              <a:rPr lang="en-US" sz="2000" dirty="0"/>
              <a:t>EASE OF USE</a:t>
            </a:r>
          </a:p>
          <a:p>
            <a:r>
              <a:rPr lang="en-US" sz="2000" dirty="0"/>
              <a:t>Minimal training required Low logistical footprint</a:t>
            </a:r>
          </a:p>
          <a:p>
            <a:r>
              <a:rPr lang="en-US" sz="2000" dirty="0"/>
              <a:t>Install in adverse conditions</a:t>
            </a:r>
          </a:p>
          <a:p>
            <a:endParaRPr lang="en-US" sz="2000" dirty="0"/>
          </a:p>
          <a:p>
            <a:endParaRPr lang="en-US" sz="2000" dirty="0"/>
          </a:p>
          <a:p>
            <a:r>
              <a:rPr lang="en-US" sz="2000" dirty="0"/>
              <a:t>LOWER PROJECT COSTS</a:t>
            </a:r>
          </a:p>
          <a:p>
            <a:r>
              <a:rPr lang="en-US" sz="2000" dirty="0"/>
              <a:t>More cost effective than any other conventional concrete solution</a:t>
            </a:r>
          </a:p>
          <a:p>
            <a:endParaRPr lang="en-US" sz="2000" dirty="0"/>
          </a:p>
          <a:p>
            <a:endParaRPr lang="en-US" sz="2000" dirty="0"/>
          </a:p>
          <a:p>
            <a:r>
              <a:rPr lang="en-US" sz="2000" dirty="0"/>
              <a:t>ECO FRIENDLY</a:t>
            </a:r>
          </a:p>
          <a:p>
            <a:r>
              <a:rPr lang="en-US" sz="2000" dirty="0"/>
              <a:t>Material savings of up to 90% Transport efficient</a:t>
            </a:r>
          </a:p>
          <a:p>
            <a:r>
              <a:rPr lang="en-US" sz="2000" dirty="0"/>
              <a:t>Low wash out rate, low alkaline reserve Embodied CO2 savings</a:t>
            </a:r>
          </a:p>
        </p:txBody>
      </p:sp>
    </p:spTree>
    <p:extLst>
      <p:ext uri="{BB962C8B-B14F-4D97-AF65-F5344CB8AC3E}">
        <p14:creationId xmlns:p14="http://schemas.microsoft.com/office/powerpoint/2010/main" val="60002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CED028B5-1E20-4673-83D3-96143A13FF64}"/>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7FA7168F-07C5-4B17-B565-94BD0E47DA7E}"/>
              </a:ext>
            </a:extLst>
          </p:cNvPr>
          <p:cNvSpPr/>
          <p:nvPr/>
        </p:nvSpPr>
        <p:spPr>
          <a:xfrm>
            <a:off x="2637305" y="74364"/>
            <a:ext cx="4649093" cy="707886"/>
          </a:xfrm>
          <a:prstGeom prst="rect">
            <a:avLst/>
          </a:prstGeom>
        </p:spPr>
        <p:txBody>
          <a:bodyPr wrap="none">
            <a:spAutoFit/>
          </a:bodyPr>
          <a:lstStyle/>
          <a:p>
            <a:r>
              <a:rPr lang="en-US" sz="4000" b="1" dirty="0">
                <a:solidFill>
                  <a:schemeClr val="bg1"/>
                </a:solidFill>
              </a:rPr>
              <a:t>VALUE PROPOSITION</a:t>
            </a:r>
          </a:p>
        </p:txBody>
      </p:sp>
      <p:pic>
        <p:nvPicPr>
          <p:cNvPr id="4" name="object 3">
            <a:extLst>
              <a:ext uri="{FF2B5EF4-FFF2-40B4-BE49-F238E27FC236}">
                <a16:creationId xmlns:a16="http://schemas.microsoft.com/office/drawing/2014/main" id="{563DF367-68B4-44C5-A513-710D0F01CBD1}"/>
              </a:ext>
            </a:extLst>
          </p:cNvPr>
          <p:cNvPicPr/>
          <p:nvPr/>
        </p:nvPicPr>
        <p:blipFill>
          <a:blip r:embed="rId2" cstate="print"/>
          <a:stretch>
            <a:fillRect/>
          </a:stretch>
        </p:blipFill>
        <p:spPr>
          <a:xfrm>
            <a:off x="3565941" y="3429000"/>
            <a:ext cx="6978234" cy="2903950"/>
          </a:xfrm>
          <a:prstGeom prst="rect">
            <a:avLst/>
          </a:prstGeom>
        </p:spPr>
      </p:pic>
      <p:sp>
        <p:nvSpPr>
          <p:cNvPr id="5" name="Rectangle 4">
            <a:extLst>
              <a:ext uri="{FF2B5EF4-FFF2-40B4-BE49-F238E27FC236}">
                <a16:creationId xmlns:a16="http://schemas.microsoft.com/office/drawing/2014/main" id="{778F4C37-0FDC-48E2-96AC-FBD1A384495F}"/>
              </a:ext>
            </a:extLst>
          </p:cNvPr>
          <p:cNvSpPr/>
          <p:nvPr/>
        </p:nvSpPr>
        <p:spPr>
          <a:xfrm>
            <a:off x="1228725" y="1428750"/>
            <a:ext cx="9486900" cy="2246769"/>
          </a:xfrm>
          <a:prstGeom prst="rect">
            <a:avLst/>
          </a:prstGeom>
        </p:spPr>
        <p:txBody>
          <a:bodyPr wrap="square">
            <a:spAutoFit/>
          </a:bodyPr>
          <a:lstStyle/>
          <a:p>
            <a:r>
              <a:rPr lang="en-US" sz="2000" b="1" dirty="0"/>
              <a:t>LOW LOGISTICAL FOOTPRINT</a:t>
            </a:r>
          </a:p>
          <a:p>
            <a:endParaRPr lang="en-US" sz="2000" dirty="0"/>
          </a:p>
          <a:p>
            <a:r>
              <a:rPr lang="en-US" sz="2000" dirty="0"/>
              <a:t>1 Bulk Roll provides the equivalent coverage area of two 17T ready-mix cement trucks</a:t>
            </a:r>
          </a:p>
          <a:p>
            <a:endParaRPr lang="en-US" sz="2000" dirty="0"/>
          </a:p>
          <a:p>
            <a:pPr marL="342900" indent="-342900">
              <a:buFont typeface="Arial" panose="020B0604020202020204" pitchFamily="34" charset="0"/>
              <a:buChar char="•"/>
            </a:pPr>
            <a:r>
              <a:rPr lang="en-US" sz="2000" dirty="0"/>
              <a:t>Reduced vehicle movement</a:t>
            </a:r>
          </a:p>
          <a:p>
            <a:pPr marL="342900" indent="-342900">
              <a:buFont typeface="Arial" panose="020B0604020202020204" pitchFamily="34" charset="0"/>
              <a:buChar char="•"/>
            </a:pPr>
            <a:r>
              <a:rPr lang="en-US" sz="2000" dirty="0"/>
              <a:t>Reduced transportation CO2</a:t>
            </a:r>
          </a:p>
          <a:p>
            <a:pPr marL="342900" indent="-342900">
              <a:buFont typeface="Arial" panose="020B0604020202020204" pitchFamily="34" charset="0"/>
              <a:buChar char="•"/>
            </a:pPr>
            <a:r>
              <a:rPr lang="en-US" sz="2000" dirty="0"/>
              <a:t>Reduced health &amp; safety risks</a:t>
            </a:r>
          </a:p>
        </p:txBody>
      </p:sp>
    </p:spTree>
    <p:extLst>
      <p:ext uri="{BB962C8B-B14F-4D97-AF65-F5344CB8AC3E}">
        <p14:creationId xmlns:p14="http://schemas.microsoft.com/office/powerpoint/2010/main" val="2711082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7">
            <a:extLst>
              <a:ext uri="{FF2B5EF4-FFF2-40B4-BE49-F238E27FC236}">
                <a16:creationId xmlns:a16="http://schemas.microsoft.com/office/drawing/2014/main" id="{2067B4AF-D041-409D-9C9B-303056C317EE}"/>
              </a:ext>
            </a:extLst>
          </p:cNvPr>
          <p:cNvPicPr/>
          <p:nvPr/>
        </p:nvPicPr>
        <p:blipFill>
          <a:blip r:embed="rId2" cstate="print"/>
          <a:stretch>
            <a:fillRect/>
          </a:stretch>
        </p:blipFill>
        <p:spPr>
          <a:xfrm>
            <a:off x="0" y="637309"/>
            <a:ext cx="12192000" cy="6220691"/>
          </a:xfrm>
          <a:prstGeom prst="rect">
            <a:avLst/>
          </a:prstGeom>
        </p:spPr>
      </p:pic>
      <p:sp>
        <p:nvSpPr>
          <p:cNvPr id="2" name="object 9">
            <a:extLst>
              <a:ext uri="{FF2B5EF4-FFF2-40B4-BE49-F238E27FC236}">
                <a16:creationId xmlns:a16="http://schemas.microsoft.com/office/drawing/2014/main" id="{387198AD-5C8F-4847-868B-A80601374E59}"/>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76D52384-FCB4-4AB4-BA3D-D7D2D761FBFF}"/>
              </a:ext>
            </a:extLst>
          </p:cNvPr>
          <p:cNvSpPr/>
          <p:nvPr/>
        </p:nvSpPr>
        <p:spPr>
          <a:xfrm>
            <a:off x="2637305" y="74364"/>
            <a:ext cx="3086807" cy="707886"/>
          </a:xfrm>
          <a:prstGeom prst="rect">
            <a:avLst/>
          </a:prstGeom>
        </p:spPr>
        <p:txBody>
          <a:bodyPr wrap="none">
            <a:spAutoFit/>
          </a:bodyPr>
          <a:lstStyle/>
          <a:p>
            <a:r>
              <a:rPr lang="en-US" sz="4000" b="1" dirty="0">
                <a:solidFill>
                  <a:schemeClr val="bg1"/>
                </a:solidFill>
              </a:rPr>
              <a:t>KEY BENEFITS</a:t>
            </a:r>
          </a:p>
        </p:txBody>
      </p:sp>
      <p:sp>
        <p:nvSpPr>
          <p:cNvPr id="6" name="Rectangle 5">
            <a:extLst>
              <a:ext uri="{FF2B5EF4-FFF2-40B4-BE49-F238E27FC236}">
                <a16:creationId xmlns:a16="http://schemas.microsoft.com/office/drawing/2014/main" id="{D4C75FE8-69DA-4C94-A26E-AD893AC61A2C}"/>
              </a:ext>
            </a:extLst>
          </p:cNvPr>
          <p:cNvSpPr/>
          <p:nvPr/>
        </p:nvSpPr>
        <p:spPr>
          <a:xfrm>
            <a:off x="8340436" y="856614"/>
            <a:ext cx="3255819" cy="6001386"/>
          </a:xfrm>
          <a:prstGeom prst="rect">
            <a:avLst/>
          </a:prstGeom>
          <a:solidFill>
            <a:schemeClr val="accent5">
              <a:lumMod val="75000"/>
            </a:schemeClr>
          </a:solidFill>
        </p:spPr>
        <p:txBody>
          <a:bodyPr wrap="square">
            <a:spAutoFit/>
          </a:bodyPr>
          <a:lstStyle/>
          <a:p>
            <a:r>
              <a:rPr lang="en-US" sz="2000" b="1" dirty="0">
                <a:solidFill>
                  <a:schemeClr val="bg1"/>
                </a:solidFill>
              </a:rPr>
              <a:t>ECO-FRIENDLY</a:t>
            </a:r>
          </a:p>
          <a:p>
            <a:endParaRPr lang="en-US" sz="2000" dirty="0">
              <a:solidFill>
                <a:schemeClr val="bg1"/>
              </a:solidFill>
            </a:endParaRPr>
          </a:p>
          <a:p>
            <a:r>
              <a:rPr lang="en-US" sz="2000" dirty="0">
                <a:solidFill>
                  <a:schemeClr val="bg1"/>
                </a:solidFill>
              </a:rPr>
              <a:t>NRW</a:t>
            </a:r>
          </a:p>
          <a:p>
            <a:r>
              <a:rPr lang="en-US" sz="2000" dirty="0">
                <a:solidFill>
                  <a:schemeClr val="bg1"/>
                </a:solidFill>
              </a:rPr>
              <a:t>CHANNEL LINING</a:t>
            </a:r>
          </a:p>
          <a:p>
            <a:r>
              <a:rPr lang="en-US" sz="2000" dirty="0">
                <a:solidFill>
                  <a:schemeClr val="bg1"/>
                </a:solidFill>
              </a:rPr>
              <a:t>BRECON, WALES</a:t>
            </a:r>
          </a:p>
          <a:p>
            <a:r>
              <a:rPr lang="en-US" sz="2000" dirty="0">
                <a:solidFill>
                  <a:schemeClr val="bg1"/>
                </a:solidFill>
              </a:rPr>
              <a:t>2010</a:t>
            </a:r>
          </a:p>
          <a:p>
            <a:endParaRPr lang="en-US" sz="2000" dirty="0">
              <a:solidFill>
                <a:schemeClr val="bg1"/>
              </a:solidFill>
            </a:endParaRPr>
          </a:p>
          <a:p>
            <a:r>
              <a:rPr lang="en-US" sz="2000" dirty="0">
                <a:solidFill>
                  <a:schemeClr val="bg1"/>
                </a:solidFill>
              </a:rPr>
              <a:t>PUBLIC WORKS</a:t>
            </a:r>
          </a:p>
          <a:p>
            <a:endParaRPr lang="en-US" sz="2000" dirty="0">
              <a:solidFill>
                <a:schemeClr val="bg1"/>
              </a:solidFill>
            </a:endParaRPr>
          </a:p>
          <a:p>
            <a:r>
              <a:rPr lang="en-US" sz="2000" dirty="0">
                <a:solidFill>
                  <a:schemeClr val="bg1"/>
                </a:solidFill>
              </a:rPr>
              <a:t>Reformation of a creek taking</a:t>
            </a:r>
          </a:p>
          <a:p>
            <a:r>
              <a:rPr lang="en-US" sz="2000" dirty="0">
                <a:solidFill>
                  <a:schemeClr val="bg1"/>
                </a:solidFill>
              </a:rPr>
              <a:t>run-off water from a salmon hatchery in South Wales.</a:t>
            </a:r>
          </a:p>
          <a:p>
            <a:pPr marL="342900" indent="-342900">
              <a:buFont typeface="Arial" panose="020B0604020202020204" pitchFamily="34" charset="0"/>
              <a:buChar char="•"/>
            </a:pPr>
            <a:r>
              <a:rPr lang="en-US" sz="2000" dirty="0">
                <a:solidFill>
                  <a:schemeClr val="bg1"/>
                </a:solidFill>
              </a:rPr>
              <a:t>Attracts naturally occurring bio-mass</a:t>
            </a:r>
          </a:p>
          <a:p>
            <a:pPr marL="342900" indent="-342900">
              <a:buFont typeface="Arial" panose="020B0604020202020204" pitchFamily="34" charset="0"/>
              <a:buChar char="•"/>
            </a:pPr>
            <a:r>
              <a:rPr lang="en-US" sz="2000" dirty="0">
                <a:solidFill>
                  <a:schemeClr val="bg1"/>
                </a:solidFill>
              </a:rPr>
              <a:t>Organic contours</a:t>
            </a:r>
          </a:p>
          <a:p>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Safely discharged into adjacent river</a:t>
            </a:r>
          </a:p>
          <a:p>
            <a:pPr marL="342900" indent="-342900">
              <a:buFont typeface="Arial" panose="020B0604020202020204" pitchFamily="34" charset="0"/>
              <a:buChar char="•"/>
            </a:pPr>
            <a:r>
              <a:rPr lang="en-US" sz="2000" dirty="0">
                <a:solidFill>
                  <a:schemeClr val="bg1"/>
                </a:solidFill>
              </a:rPr>
              <a:t>Low embodied carbon</a:t>
            </a:r>
          </a:p>
        </p:txBody>
      </p:sp>
    </p:spTree>
    <p:extLst>
      <p:ext uri="{BB962C8B-B14F-4D97-AF65-F5344CB8AC3E}">
        <p14:creationId xmlns:p14="http://schemas.microsoft.com/office/powerpoint/2010/main" val="1230219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EA9F7C8B-537A-4DA0-AD29-A6E843DDFAC2}"/>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BA0CAFF7-3B79-4A4A-A734-E745CF9E4BDC}"/>
              </a:ext>
            </a:extLst>
          </p:cNvPr>
          <p:cNvSpPr/>
          <p:nvPr/>
        </p:nvSpPr>
        <p:spPr>
          <a:xfrm>
            <a:off x="2637305" y="74364"/>
            <a:ext cx="8460329" cy="707886"/>
          </a:xfrm>
          <a:prstGeom prst="rect">
            <a:avLst/>
          </a:prstGeom>
        </p:spPr>
        <p:txBody>
          <a:bodyPr wrap="none">
            <a:spAutoFit/>
          </a:bodyPr>
          <a:lstStyle/>
          <a:p>
            <a:r>
              <a:rPr lang="en-US" sz="4000" b="1" dirty="0">
                <a:solidFill>
                  <a:schemeClr val="bg1"/>
                </a:solidFill>
              </a:rPr>
              <a:t>4 INSTALLATION PRINCIPLES - REVIEW</a:t>
            </a:r>
          </a:p>
        </p:txBody>
      </p:sp>
      <p:pic>
        <p:nvPicPr>
          <p:cNvPr id="4" name="object 16">
            <a:extLst>
              <a:ext uri="{FF2B5EF4-FFF2-40B4-BE49-F238E27FC236}">
                <a16:creationId xmlns:a16="http://schemas.microsoft.com/office/drawing/2014/main" id="{3A3CFD0C-33B2-4570-98D7-F077A939ECB1}"/>
              </a:ext>
            </a:extLst>
          </p:cNvPr>
          <p:cNvPicPr/>
          <p:nvPr/>
        </p:nvPicPr>
        <p:blipFill>
          <a:blip r:embed="rId2" cstate="print"/>
          <a:stretch>
            <a:fillRect/>
          </a:stretch>
        </p:blipFill>
        <p:spPr>
          <a:xfrm>
            <a:off x="2299854" y="2092122"/>
            <a:ext cx="7941319" cy="2700707"/>
          </a:xfrm>
          <a:prstGeom prst="rect">
            <a:avLst/>
          </a:prstGeom>
        </p:spPr>
      </p:pic>
      <p:sp>
        <p:nvSpPr>
          <p:cNvPr id="5" name="object 17">
            <a:extLst>
              <a:ext uri="{FF2B5EF4-FFF2-40B4-BE49-F238E27FC236}">
                <a16:creationId xmlns:a16="http://schemas.microsoft.com/office/drawing/2014/main" id="{1F1ACCEB-A486-4538-AD02-9F9ADD4313D2}"/>
              </a:ext>
            </a:extLst>
          </p:cNvPr>
          <p:cNvSpPr/>
          <p:nvPr/>
        </p:nvSpPr>
        <p:spPr>
          <a:xfrm>
            <a:off x="4326848" y="2077867"/>
            <a:ext cx="5814684" cy="2702266"/>
          </a:xfrm>
          <a:custGeom>
            <a:avLst/>
            <a:gdLst/>
            <a:ahLst/>
            <a:cxnLst/>
            <a:rect l="l" t="t" r="r" b="b"/>
            <a:pathLst>
              <a:path w="1517014" h="713740">
                <a:moveTo>
                  <a:pt x="1516663" y="0"/>
                </a:moveTo>
                <a:lnTo>
                  <a:pt x="0" y="0"/>
                </a:lnTo>
                <a:lnTo>
                  <a:pt x="0" y="713329"/>
                </a:lnTo>
                <a:lnTo>
                  <a:pt x="1516663" y="713329"/>
                </a:lnTo>
                <a:lnTo>
                  <a:pt x="1516663" y="0"/>
                </a:lnTo>
                <a:close/>
              </a:path>
            </a:pathLst>
          </a:custGeom>
          <a:solidFill>
            <a:srgbClr val="FFFFFF">
              <a:alpha val="89799"/>
            </a:srgbClr>
          </a:solidFill>
        </p:spPr>
        <p:txBody>
          <a:bodyPr wrap="square" lIns="0" tIns="0" rIns="0" bIns="0" rtlCol="0"/>
          <a:lstStyle/>
          <a:p>
            <a:endParaRPr/>
          </a:p>
        </p:txBody>
      </p:sp>
    </p:spTree>
    <p:extLst>
      <p:ext uri="{BB962C8B-B14F-4D97-AF65-F5344CB8AC3E}">
        <p14:creationId xmlns:p14="http://schemas.microsoft.com/office/powerpoint/2010/main" val="3988087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65731539-1B5C-4E4B-91A2-377BB421612D}"/>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DE3FE978-0BBF-456C-AFB1-EE4570F2E063}"/>
              </a:ext>
            </a:extLst>
          </p:cNvPr>
          <p:cNvSpPr/>
          <p:nvPr/>
        </p:nvSpPr>
        <p:spPr>
          <a:xfrm>
            <a:off x="2637305" y="74364"/>
            <a:ext cx="8187819" cy="707886"/>
          </a:xfrm>
          <a:prstGeom prst="rect">
            <a:avLst/>
          </a:prstGeom>
        </p:spPr>
        <p:txBody>
          <a:bodyPr wrap="none">
            <a:spAutoFit/>
          </a:bodyPr>
          <a:lstStyle/>
          <a:p>
            <a:r>
              <a:rPr lang="en-US" sz="4000" b="1" dirty="0">
                <a:solidFill>
                  <a:schemeClr val="bg1"/>
                </a:solidFill>
              </a:rPr>
              <a:t>4 INSTALLATION PRINCIPLES - REVIEW</a:t>
            </a:r>
          </a:p>
        </p:txBody>
      </p:sp>
      <p:pic>
        <p:nvPicPr>
          <p:cNvPr id="5" name="object 3">
            <a:extLst>
              <a:ext uri="{FF2B5EF4-FFF2-40B4-BE49-F238E27FC236}">
                <a16:creationId xmlns:a16="http://schemas.microsoft.com/office/drawing/2014/main" id="{192E6F93-378E-481A-99A8-2A6683F70061}"/>
              </a:ext>
            </a:extLst>
          </p:cNvPr>
          <p:cNvPicPr/>
          <p:nvPr/>
        </p:nvPicPr>
        <p:blipFill>
          <a:blip r:embed="rId2" cstate="print"/>
          <a:stretch>
            <a:fillRect/>
          </a:stretch>
        </p:blipFill>
        <p:spPr>
          <a:xfrm>
            <a:off x="1411044" y="1919580"/>
            <a:ext cx="9016119" cy="3052080"/>
          </a:xfrm>
          <a:prstGeom prst="rect">
            <a:avLst/>
          </a:prstGeom>
        </p:spPr>
      </p:pic>
      <p:sp>
        <p:nvSpPr>
          <p:cNvPr id="6" name="object 4">
            <a:extLst>
              <a:ext uri="{FF2B5EF4-FFF2-40B4-BE49-F238E27FC236}">
                <a16:creationId xmlns:a16="http://schemas.microsoft.com/office/drawing/2014/main" id="{BF592128-F210-435F-9C90-E44320B8AEC4}"/>
              </a:ext>
            </a:extLst>
          </p:cNvPr>
          <p:cNvSpPr/>
          <p:nvPr/>
        </p:nvSpPr>
        <p:spPr>
          <a:xfrm>
            <a:off x="1282190" y="1812361"/>
            <a:ext cx="9273825" cy="3238590"/>
          </a:xfrm>
          <a:custGeom>
            <a:avLst/>
            <a:gdLst/>
            <a:ahLst/>
            <a:cxnLst/>
            <a:rect l="l" t="t" r="r" b="b"/>
            <a:pathLst>
              <a:path w="2131060" h="756919">
                <a:moveTo>
                  <a:pt x="587578" y="43091"/>
                </a:moveTo>
                <a:lnTo>
                  <a:pt x="0" y="43091"/>
                </a:lnTo>
                <a:lnTo>
                  <a:pt x="0" y="756424"/>
                </a:lnTo>
                <a:lnTo>
                  <a:pt x="587578" y="756424"/>
                </a:lnTo>
                <a:lnTo>
                  <a:pt x="587578" y="43091"/>
                </a:lnTo>
                <a:close/>
              </a:path>
              <a:path w="2131060" h="756919">
                <a:moveTo>
                  <a:pt x="2130539" y="0"/>
                </a:moveTo>
                <a:lnTo>
                  <a:pt x="1065276" y="0"/>
                </a:lnTo>
                <a:lnTo>
                  <a:pt x="1065276" y="713320"/>
                </a:lnTo>
                <a:lnTo>
                  <a:pt x="2130539" y="713320"/>
                </a:lnTo>
                <a:lnTo>
                  <a:pt x="2130539" y="0"/>
                </a:lnTo>
                <a:close/>
              </a:path>
            </a:pathLst>
          </a:custGeom>
          <a:solidFill>
            <a:srgbClr val="FFFFFF">
              <a:alpha val="89799"/>
            </a:srgbClr>
          </a:solidFill>
        </p:spPr>
        <p:txBody>
          <a:bodyPr wrap="square" lIns="0" tIns="0" rIns="0" bIns="0" rtlCol="0"/>
          <a:lstStyle/>
          <a:p>
            <a:endParaRPr/>
          </a:p>
        </p:txBody>
      </p:sp>
    </p:spTree>
    <p:extLst>
      <p:ext uri="{BB962C8B-B14F-4D97-AF65-F5344CB8AC3E}">
        <p14:creationId xmlns:p14="http://schemas.microsoft.com/office/powerpoint/2010/main" val="2024602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D96F0CD6-3AA4-4B75-B62E-B6EF875C51FE}"/>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4BF77E76-6ECC-43E0-9548-839721831B35}"/>
              </a:ext>
            </a:extLst>
          </p:cNvPr>
          <p:cNvSpPr/>
          <p:nvPr/>
        </p:nvSpPr>
        <p:spPr>
          <a:xfrm>
            <a:off x="2637305" y="74364"/>
            <a:ext cx="8187819" cy="707886"/>
          </a:xfrm>
          <a:prstGeom prst="rect">
            <a:avLst/>
          </a:prstGeom>
        </p:spPr>
        <p:txBody>
          <a:bodyPr wrap="none">
            <a:spAutoFit/>
          </a:bodyPr>
          <a:lstStyle/>
          <a:p>
            <a:r>
              <a:rPr lang="en-US" sz="4000" b="1" dirty="0">
                <a:solidFill>
                  <a:schemeClr val="bg1"/>
                </a:solidFill>
              </a:rPr>
              <a:t>4 INSTALLATION PRINCIPLES - REVIEW</a:t>
            </a:r>
          </a:p>
        </p:txBody>
      </p:sp>
      <p:pic>
        <p:nvPicPr>
          <p:cNvPr id="4" name="object 15">
            <a:extLst>
              <a:ext uri="{FF2B5EF4-FFF2-40B4-BE49-F238E27FC236}">
                <a16:creationId xmlns:a16="http://schemas.microsoft.com/office/drawing/2014/main" id="{4D2B6C66-FCE6-4747-83C4-9F1A5DF6B8C2}"/>
              </a:ext>
            </a:extLst>
          </p:cNvPr>
          <p:cNvPicPr/>
          <p:nvPr/>
        </p:nvPicPr>
        <p:blipFill>
          <a:blip r:embed="rId2" cstate="print"/>
          <a:stretch>
            <a:fillRect/>
          </a:stretch>
        </p:blipFill>
        <p:spPr>
          <a:xfrm>
            <a:off x="2675899" y="938516"/>
            <a:ext cx="3560041" cy="2075457"/>
          </a:xfrm>
          <a:prstGeom prst="rect">
            <a:avLst/>
          </a:prstGeom>
        </p:spPr>
      </p:pic>
      <p:pic>
        <p:nvPicPr>
          <p:cNvPr id="5" name="object 17">
            <a:extLst>
              <a:ext uri="{FF2B5EF4-FFF2-40B4-BE49-F238E27FC236}">
                <a16:creationId xmlns:a16="http://schemas.microsoft.com/office/drawing/2014/main" id="{8A4A2638-C444-4568-8EED-F21515BF3968}"/>
              </a:ext>
            </a:extLst>
          </p:cNvPr>
          <p:cNvPicPr/>
          <p:nvPr/>
        </p:nvPicPr>
        <p:blipFill>
          <a:blip r:embed="rId3" cstate="print"/>
          <a:stretch>
            <a:fillRect/>
          </a:stretch>
        </p:blipFill>
        <p:spPr>
          <a:xfrm>
            <a:off x="6290540" y="930978"/>
            <a:ext cx="3560041" cy="2075458"/>
          </a:xfrm>
          <a:prstGeom prst="rect">
            <a:avLst/>
          </a:prstGeom>
        </p:spPr>
      </p:pic>
      <p:grpSp>
        <p:nvGrpSpPr>
          <p:cNvPr id="6" name="object 19">
            <a:extLst>
              <a:ext uri="{FF2B5EF4-FFF2-40B4-BE49-F238E27FC236}">
                <a16:creationId xmlns:a16="http://schemas.microsoft.com/office/drawing/2014/main" id="{CEED61BA-2517-495F-BD20-5F0231D324E7}"/>
              </a:ext>
            </a:extLst>
          </p:cNvPr>
          <p:cNvGrpSpPr/>
          <p:nvPr/>
        </p:nvGrpSpPr>
        <p:grpSpPr>
          <a:xfrm>
            <a:off x="3200401" y="3304307"/>
            <a:ext cx="7204364" cy="2763983"/>
            <a:chOff x="1055687" y="5291178"/>
            <a:chExt cx="2379980" cy="556895"/>
          </a:xfrm>
        </p:grpSpPr>
        <p:pic>
          <p:nvPicPr>
            <p:cNvPr id="7" name="object 20">
              <a:extLst>
                <a:ext uri="{FF2B5EF4-FFF2-40B4-BE49-F238E27FC236}">
                  <a16:creationId xmlns:a16="http://schemas.microsoft.com/office/drawing/2014/main" id="{561F381E-6AA6-454F-96DE-A00D1DD5D2ED}"/>
                </a:ext>
              </a:extLst>
            </p:cNvPr>
            <p:cNvPicPr/>
            <p:nvPr/>
          </p:nvPicPr>
          <p:blipFill>
            <a:blip r:embed="rId4" cstate="print"/>
            <a:stretch>
              <a:fillRect/>
            </a:stretch>
          </p:blipFill>
          <p:spPr>
            <a:xfrm>
              <a:off x="1055687" y="5354237"/>
              <a:ext cx="1090975" cy="493546"/>
            </a:xfrm>
            <a:prstGeom prst="rect">
              <a:avLst/>
            </a:prstGeom>
          </p:spPr>
        </p:pic>
        <p:pic>
          <p:nvPicPr>
            <p:cNvPr id="8" name="object 21">
              <a:extLst>
                <a:ext uri="{FF2B5EF4-FFF2-40B4-BE49-F238E27FC236}">
                  <a16:creationId xmlns:a16="http://schemas.microsoft.com/office/drawing/2014/main" id="{C8F8CAF5-1D82-4679-9B19-C139AF5ADA7C}"/>
                </a:ext>
              </a:extLst>
            </p:cNvPr>
            <p:cNvPicPr/>
            <p:nvPr/>
          </p:nvPicPr>
          <p:blipFill>
            <a:blip r:embed="rId5" cstate="print"/>
            <a:stretch>
              <a:fillRect/>
            </a:stretch>
          </p:blipFill>
          <p:spPr>
            <a:xfrm>
              <a:off x="2337521" y="5291178"/>
              <a:ext cx="1097693" cy="534967"/>
            </a:xfrm>
            <a:prstGeom prst="rect">
              <a:avLst/>
            </a:prstGeom>
          </p:spPr>
        </p:pic>
      </p:grpSp>
      <p:sp>
        <p:nvSpPr>
          <p:cNvPr id="9" name="TextBox 8">
            <a:extLst>
              <a:ext uri="{FF2B5EF4-FFF2-40B4-BE49-F238E27FC236}">
                <a16:creationId xmlns:a16="http://schemas.microsoft.com/office/drawing/2014/main" id="{45969A42-6E18-4A14-B27F-0DAF300DADAA}"/>
              </a:ext>
            </a:extLst>
          </p:cNvPr>
          <p:cNvSpPr txBox="1"/>
          <p:nvPr/>
        </p:nvSpPr>
        <p:spPr>
          <a:xfrm>
            <a:off x="484909" y="1662545"/>
            <a:ext cx="1745673" cy="369332"/>
          </a:xfrm>
          <a:prstGeom prst="rect">
            <a:avLst/>
          </a:prstGeom>
          <a:noFill/>
        </p:spPr>
        <p:txBody>
          <a:bodyPr wrap="square" rtlCol="0">
            <a:spAutoFit/>
          </a:bodyPr>
          <a:lstStyle/>
          <a:p>
            <a:r>
              <a:rPr lang="en-US" dirty="0"/>
              <a:t>Screwed Joint</a:t>
            </a:r>
          </a:p>
        </p:txBody>
      </p:sp>
      <p:sp>
        <p:nvSpPr>
          <p:cNvPr id="10" name="TextBox 9">
            <a:extLst>
              <a:ext uri="{FF2B5EF4-FFF2-40B4-BE49-F238E27FC236}">
                <a16:creationId xmlns:a16="http://schemas.microsoft.com/office/drawing/2014/main" id="{CD9C1838-5FE9-4635-B8E1-7071B37A0963}"/>
              </a:ext>
            </a:extLst>
          </p:cNvPr>
          <p:cNvSpPr txBox="1"/>
          <p:nvPr/>
        </p:nvSpPr>
        <p:spPr>
          <a:xfrm>
            <a:off x="876985" y="4070860"/>
            <a:ext cx="1745673" cy="646331"/>
          </a:xfrm>
          <a:prstGeom prst="rect">
            <a:avLst/>
          </a:prstGeom>
          <a:noFill/>
        </p:spPr>
        <p:txBody>
          <a:bodyPr wrap="square" rtlCol="0">
            <a:spAutoFit/>
          </a:bodyPr>
          <a:lstStyle/>
          <a:p>
            <a:r>
              <a:rPr lang="en-US" dirty="0"/>
              <a:t>Thermal Bonding</a:t>
            </a:r>
          </a:p>
        </p:txBody>
      </p:sp>
      <p:sp>
        <p:nvSpPr>
          <p:cNvPr id="11" name="TextBox 10">
            <a:extLst>
              <a:ext uri="{FF2B5EF4-FFF2-40B4-BE49-F238E27FC236}">
                <a16:creationId xmlns:a16="http://schemas.microsoft.com/office/drawing/2014/main" id="{8861C02B-D29F-480B-8ABF-12DAB8A45E95}"/>
              </a:ext>
            </a:extLst>
          </p:cNvPr>
          <p:cNvSpPr txBox="1"/>
          <p:nvPr/>
        </p:nvSpPr>
        <p:spPr>
          <a:xfrm>
            <a:off x="10224654" y="3429000"/>
            <a:ext cx="1745673" cy="923330"/>
          </a:xfrm>
          <a:prstGeom prst="rect">
            <a:avLst/>
          </a:prstGeom>
          <a:noFill/>
        </p:spPr>
        <p:txBody>
          <a:bodyPr wrap="square" rtlCol="0">
            <a:spAutoFit/>
          </a:bodyPr>
          <a:lstStyle/>
          <a:p>
            <a:r>
              <a:rPr lang="en-US" dirty="0"/>
              <a:t>Thermal Bonding with Screws</a:t>
            </a:r>
          </a:p>
        </p:txBody>
      </p:sp>
      <p:sp>
        <p:nvSpPr>
          <p:cNvPr id="12" name="TextBox 11">
            <a:extLst>
              <a:ext uri="{FF2B5EF4-FFF2-40B4-BE49-F238E27FC236}">
                <a16:creationId xmlns:a16="http://schemas.microsoft.com/office/drawing/2014/main" id="{5E9503F0-6809-4DF3-9F28-AB6DBCE4E892}"/>
              </a:ext>
            </a:extLst>
          </p:cNvPr>
          <p:cNvSpPr txBox="1"/>
          <p:nvPr/>
        </p:nvSpPr>
        <p:spPr>
          <a:xfrm>
            <a:off x="10224655" y="1639392"/>
            <a:ext cx="1745673" cy="646331"/>
          </a:xfrm>
          <a:prstGeom prst="rect">
            <a:avLst/>
          </a:prstGeom>
          <a:noFill/>
        </p:spPr>
        <p:txBody>
          <a:bodyPr wrap="square" rtlCol="0">
            <a:spAutoFit/>
          </a:bodyPr>
          <a:lstStyle/>
          <a:p>
            <a:r>
              <a:rPr lang="en-US" dirty="0"/>
              <a:t>Screwed &amp; Sealed Joint</a:t>
            </a:r>
          </a:p>
        </p:txBody>
      </p:sp>
    </p:spTree>
    <p:extLst>
      <p:ext uri="{BB962C8B-B14F-4D97-AF65-F5344CB8AC3E}">
        <p14:creationId xmlns:p14="http://schemas.microsoft.com/office/powerpoint/2010/main" val="2986969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7A5421F2-5044-432C-94AE-C8CAC4167DDE}"/>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83CFE26E-8F30-49EF-BFC0-28BD81892665}"/>
              </a:ext>
            </a:extLst>
          </p:cNvPr>
          <p:cNvSpPr/>
          <p:nvPr/>
        </p:nvSpPr>
        <p:spPr>
          <a:xfrm>
            <a:off x="2637305" y="74364"/>
            <a:ext cx="8187819" cy="707886"/>
          </a:xfrm>
          <a:prstGeom prst="rect">
            <a:avLst/>
          </a:prstGeom>
        </p:spPr>
        <p:txBody>
          <a:bodyPr wrap="none">
            <a:spAutoFit/>
          </a:bodyPr>
          <a:lstStyle/>
          <a:p>
            <a:r>
              <a:rPr lang="en-US" sz="4000" b="1" dirty="0">
                <a:solidFill>
                  <a:schemeClr val="bg1"/>
                </a:solidFill>
              </a:rPr>
              <a:t>4 INSTALLATION PRINCIPLES - REVIEW</a:t>
            </a:r>
          </a:p>
        </p:txBody>
      </p:sp>
      <p:pic>
        <p:nvPicPr>
          <p:cNvPr id="6" name="object 27">
            <a:extLst>
              <a:ext uri="{FF2B5EF4-FFF2-40B4-BE49-F238E27FC236}">
                <a16:creationId xmlns:a16="http://schemas.microsoft.com/office/drawing/2014/main" id="{25E21926-B37D-4BBC-AB2D-B17B7759D696}"/>
              </a:ext>
            </a:extLst>
          </p:cNvPr>
          <p:cNvPicPr/>
          <p:nvPr/>
        </p:nvPicPr>
        <p:blipFill>
          <a:blip r:embed="rId2" cstate="print"/>
          <a:stretch>
            <a:fillRect/>
          </a:stretch>
        </p:blipFill>
        <p:spPr>
          <a:xfrm>
            <a:off x="2272145" y="2154382"/>
            <a:ext cx="7855527" cy="2549236"/>
          </a:xfrm>
          <a:prstGeom prst="rect">
            <a:avLst/>
          </a:prstGeom>
        </p:spPr>
      </p:pic>
      <p:sp>
        <p:nvSpPr>
          <p:cNvPr id="8" name="object 4">
            <a:extLst>
              <a:ext uri="{FF2B5EF4-FFF2-40B4-BE49-F238E27FC236}">
                <a16:creationId xmlns:a16="http://schemas.microsoft.com/office/drawing/2014/main" id="{98FEEBDD-229D-4D8A-B580-C6AACA19E6D1}"/>
              </a:ext>
            </a:extLst>
          </p:cNvPr>
          <p:cNvSpPr/>
          <p:nvPr/>
        </p:nvSpPr>
        <p:spPr>
          <a:xfrm rot="10800000">
            <a:off x="1434595" y="2172577"/>
            <a:ext cx="9273825" cy="3238590"/>
          </a:xfrm>
          <a:custGeom>
            <a:avLst/>
            <a:gdLst/>
            <a:ahLst/>
            <a:cxnLst/>
            <a:rect l="l" t="t" r="r" b="b"/>
            <a:pathLst>
              <a:path w="2131060" h="756919">
                <a:moveTo>
                  <a:pt x="587578" y="43091"/>
                </a:moveTo>
                <a:lnTo>
                  <a:pt x="0" y="43091"/>
                </a:lnTo>
                <a:lnTo>
                  <a:pt x="0" y="756424"/>
                </a:lnTo>
                <a:lnTo>
                  <a:pt x="587578" y="756424"/>
                </a:lnTo>
                <a:lnTo>
                  <a:pt x="587578" y="43091"/>
                </a:lnTo>
                <a:close/>
              </a:path>
              <a:path w="2131060" h="756919">
                <a:moveTo>
                  <a:pt x="2130539" y="0"/>
                </a:moveTo>
                <a:lnTo>
                  <a:pt x="1065276" y="0"/>
                </a:lnTo>
                <a:lnTo>
                  <a:pt x="1065276" y="713320"/>
                </a:lnTo>
                <a:lnTo>
                  <a:pt x="2130539" y="713320"/>
                </a:lnTo>
                <a:lnTo>
                  <a:pt x="2130539" y="0"/>
                </a:lnTo>
                <a:close/>
              </a:path>
            </a:pathLst>
          </a:custGeom>
          <a:solidFill>
            <a:srgbClr val="FFFFFF">
              <a:alpha val="89799"/>
            </a:srgbClr>
          </a:solidFill>
        </p:spPr>
        <p:txBody>
          <a:bodyPr wrap="square" lIns="0" tIns="0" rIns="0" bIns="0" rtlCol="0"/>
          <a:lstStyle/>
          <a:p>
            <a:endParaRPr/>
          </a:p>
        </p:txBody>
      </p:sp>
    </p:spTree>
    <p:extLst>
      <p:ext uri="{BB962C8B-B14F-4D97-AF65-F5344CB8AC3E}">
        <p14:creationId xmlns:p14="http://schemas.microsoft.com/office/powerpoint/2010/main" val="825318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64E2DEC8-29F9-4D39-BADF-D7C431E28697}"/>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FDCB017C-2144-417E-B518-619F67E8D5BE}"/>
              </a:ext>
            </a:extLst>
          </p:cNvPr>
          <p:cNvSpPr/>
          <p:nvPr/>
        </p:nvSpPr>
        <p:spPr>
          <a:xfrm>
            <a:off x="2637305" y="74364"/>
            <a:ext cx="8187819" cy="707886"/>
          </a:xfrm>
          <a:prstGeom prst="rect">
            <a:avLst/>
          </a:prstGeom>
        </p:spPr>
        <p:txBody>
          <a:bodyPr wrap="none">
            <a:spAutoFit/>
          </a:bodyPr>
          <a:lstStyle/>
          <a:p>
            <a:r>
              <a:rPr lang="en-US" sz="4000" b="1" dirty="0">
                <a:solidFill>
                  <a:schemeClr val="bg1"/>
                </a:solidFill>
              </a:rPr>
              <a:t>4 INSTALLATION PRINCIPLES - REVIEW</a:t>
            </a:r>
          </a:p>
        </p:txBody>
      </p:sp>
      <p:pic>
        <p:nvPicPr>
          <p:cNvPr id="4" name="object 2">
            <a:extLst>
              <a:ext uri="{FF2B5EF4-FFF2-40B4-BE49-F238E27FC236}">
                <a16:creationId xmlns:a16="http://schemas.microsoft.com/office/drawing/2014/main" id="{869236E0-3515-4FBD-BFCB-7FE8D9ECD4B7}"/>
              </a:ext>
            </a:extLst>
          </p:cNvPr>
          <p:cNvPicPr/>
          <p:nvPr/>
        </p:nvPicPr>
        <p:blipFill>
          <a:blip r:embed="rId2" cstate="print"/>
          <a:stretch>
            <a:fillRect/>
          </a:stretch>
        </p:blipFill>
        <p:spPr>
          <a:xfrm>
            <a:off x="8645237" y="782250"/>
            <a:ext cx="3546764" cy="6172731"/>
          </a:xfrm>
          <a:prstGeom prst="rect">
            <a:avLst/>
          </a:prstGeom>
        </p:spPr>
      </p:pic>
      <p:sp>
        <p:nvSpPr>
          <p:cNvPr id="5" name="Rectangle 4">
            <a:extLst>
              <a:ext uri="{FF2B5EF4-FFF2-40B4-BE49-F238E27FC236}">
                <a16:creationId xmlns:a16="http://schemas.microsoft.com/office/drawing/2014/main" id="{24137576-99B1-4A64-AF77-B22C91BCD44F}"/>
              </a:ext>
            </a:extLst>
          </p:cNvPr>
          <p:cNvSpPr/>
          <p:nvPr/>
        </p:nvSpPr>
        <p:spPr>
          <a:xfrm>
            <a:off x="623455" y="930978"/>
            <a:ext cx="8520545" cy="5355312"/>
          </a:xfrm>
          <a:prstGeom prst="rect">
            <a:avLst/>
          </a:prstGeom>
        </p:spPr>
        <p:txBody>
          <a:bodyPr wrap="square">
            <a:spAutoFit/>
          </a:bodyPr>
          <a:lstStyle/>
          <a:p>
            <a:r>
              <a:rPr lang="en-US" b="1" dirty="0"/>
              <a:t>ANCHORS</a:t>
            </a:r>
          </a:p>
          <a:p>
            <a:endParaRPr lang="en-US" dirty="0"/>
          </a:p>
          <a:p>
            <a:r>
              <a:rPr lang="en-US" dirty="0"/>
              <a:t>To a soil substrate;</a:t>
            </a:r>
          </a:p>
          <a:p>
            <a:endParaRPr lang="en-US" dirty="0"/>
          </a:p>
          <a:p>
            <a:r>
              <a:rPr lang="en-US" b="1" dirty="0"/>
              <a:t>Pegs</a:t>
            </a:r>
          </a:p>
          <a:p>
            <a:pPr marL="285750" indent="-285750">
              <a:buFont typeface="Arial" panose="020B0604020202020204" pitchFamily="34" charset="0"/>
              <a:buChar char="•"/>
            </a:pPr>
            <a:r>
              <a:rPr lang="en-US" dirty="0"/>
              <a:t>Galvanized J-Pegs</a:t>
            </a:r>
          </a:p>
          <a:p>
            <a:pPr marL="285750" indent="-285750">
              <a:buFont typeface="Arial" panose="020B0604020202020204" pitchFamily="34" charset="0"/>
              <a:buChar char="•"/>
            </a:pPr>
            <a:r>
              <a:rPr lang="en-US" dirty="0"/>
              <a:t>Length of 10”</a:t>
            </a:r>
          </a:p>
          <a:p>
            <a:pPr marL="285750" indent="-285750">
              <a:buFont typeface="Arial" panose="020B0604020202020204" pitchFamily="34" charset="0"/>
              <a:buChar char="•"/>
            </a:pPr>
            <a:r>
              <a:rPr lang="en-US" dirty="0"/>
              <a:t>Inserted through overlapped GCCM layers within anchor trench</a:t>
            </a:r>
          </a:p>
          <a:p>
            <a:endParaRPr lang="en-US" dirty="0"/>
          </a:p>
          <a:p>
            <a:r>
              <a:rPr lang="en-US" b="1" dirty="0"/>
              <a:t>Anchor Trenching</a:t>
            </a:r>
          </a:p>
          <a:p>
            <a:pPr marL="285750" indent="-285750">
              <a:buFont typeface="Arial" panose="020B0604020202020204" pitchFamily="34" charset="0"/>
              <a:buChar char="•"/>
            </a:pPr>
            <a:r>
              <a:rPr lang="en-US" dirty="0"/>
              <a:t>Essential for the majority of installations</a:t>
            </a:r>
          </a:p>
          <a:p>
            <a:pPr marL="285750" indent="-285750">
              <a:buFont typeface="Arial" panose="020B0604020202020204" pitchFamily="34" charset="0"/>
              <a:buChar char="•"/>
            </a:pPr>
            <a:r>
              <a:rPr lang="en-US" dirty="0"/>
              <a:t>Prevent undermining from water and wind uplift</a:t>
            </a:r>
          </a:p>
          <a:p>
            <a:pPr marL="285750" indent="-285750">
              <a:buFont typeface="Arial" panose="020B0604020202020204" pitchFamily="34" charset="0"/>
              <a:buChar char="•"/>
            </a:pPr>
            <a:r>
              <a:rPr lang="en-US" dirty="0"/>
              <a:t>Provide a neat termination</a:t>
            </a:r>
          </a:p>
          <a:p>
            <a:pPr marL="285750" indent="-285750">
              <a:buFont typeface="Arial" panose="020B0604020202020204" pitchFamily="34" charset="0"/>
              <a:buChar char="•"/>
            </a:pPr>
            <a:r>
              <a:rPr lang="en-US" dirty="0"/>
              <a:t>Minimum dimensions 6” x 6” x 6”</a:t>
            </a:r>
          </a:p>
          <a:p>
            <a:pPr marL="285750" indent="-285750">
              <a:buFont typeface="Arial" panose="020B0604020202020204" pitchFamily="34" charset="0"/>
              <a:buChar char="•"/>
            </a:pPr>
            <a:r>
              <a:rPr lang="en-US" dirty="0"/>
              <a:t>Typically used in conjunction with pegs</a:t>
            </a:r>
          </a:p>
          <a:p>
            <a:endParaRPr lang="en-US" dirty="0"/>
          </a:p>
          <a:p>
            <a:r>
              <a:rPr lang="en-US" b="1" dirty="0"/>
              <a:t>Intermediate Anchors</a:t>
            </a:r>
          </a:p>
          <a:p>
            <a:pPr marL="285750" indent="-285750">
              <a:buFont typeface="Arial" panose="020B0604020202020204" pitchFamily="34" charset="0"/>
              <a:buChar char="•"/>
            </a:pPr>
            <a:r>
              <a:rPr lang="en-US" dirty="0"/>
              <a:t>Required for high load applications or poor ground conditions</a:t>
            </a:r>
          </a:p>
          <a:p>
            <a:pPr marL="285750" indent="-285750">
              <a:buFont typeface="Arial" panose="020B0604020202020204" pitchFamily="34" charset="0"/>
              <a:buChar char="•"/>
            </a:pPr>
            <a:r>
              <a:rPr lang="en-US" dirty="0"/>
              <a:t>Specification by certified geotechnical engineer</a:t>
            </a:r>
          </a:p>
        </p:txBody>
      </p:sp>
    </p:spTree>
    <p:extLst>
      <p:ext uri="{BB962C8B-B14F-4D97-AF65-F5344CB8AC3E}">
        <p14:creationId xmlns:p14="http://schemas.microsoft.com/office/powerpoint/2010/main" val="1759395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1">
            <a:extLst>
              <a:ext uri="{FF2B5EF4-FFF2-40B4-BE49-F238E27FC236}">
                <a16:creationId xmlns:a16="http://schemas.microsoft.com/office/drawing/2014/main" id="{C8A25A63-AC4E-400C-8229-E33A47EC6238}"/>
              </a:ext>
            </a:extLst>
          </p:cNvPr>
          <p:cNvPicPr/>
          <p:nvPr/>
        </p:nvPicPr>
        <p:blipFill>
          <a:blip r:embed="rId2" cstate="print"/>
          <a:stretch>
            <a:fillRect/>
          </a:stretch>
        </p:blipFill>
        <p:spPr>
          <a:xfrm>
            <a:off x="7302025" y="0"/>
            <a:ext cx="4946122" cy="6858000"/>
          </a:xfrm>
          <a:prstGeom prst="rect">
            <a:avLst/>
          </a:prstGeom>
        </p:spPr>
      </p:pic>
      <p:sp>
        <p:nvSpPr>
          <p:cNvPr id="3" name="object 9">
            <a:extLst>
              <a:ext uri="{FF2B5EF4-FFF2-40B4-BE49-F238E27FC236}">
                <a16:creationId xmlns:a16="http://schemas.microsoft.com/office/drawing/2014/main" id="{41450AE8-AB47-4E36-BB3B-FCD18D04CCBF}"/>
              </a:ext>
            </a:extLst>
          </p:cNvPr>
          <p:cNvSpPr/>
          <p:nvPr/>
        </p:nvSpPr>
        <p:spPr>
          <a:xfrm>
            <a:off x="0" y="0"/>
            <a:ext cx="7302025"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6" name="Rectangle 5">
            <a:extLst>
              <a:ext uri="{FF2B5EF4-FFF2-40B4-BE49-F238E27FC236}">
                <a16:creationId xmlns:a16="http://schemas.microsoft.com/office/drawing/2014/main" id="{1DF19D11-0CD1-4A4D-A6E6-ADEC38781FFA}"/>
              </a:ext>
            </a:extLst>
          </p:cNvPr>
          <p:cNvSpPr/>
          <p:nvPr/>
        </p:nvSpPr>
        <p:spPr>
          <a:xfrm>
            <a:off x="1206025" y="2692800"/>
            <a:ext cx="6096000" cy="1938992"/>
          </a:xfrm>
          <a:prstGeom prst="rect">
            <a:avLst/>
          </a:prstGeom>
        </p:spPr>
        <p:txBody>
          <a:bodyPr>
            <a:spAutoFit/>
          </a:bodyPr>
          <a:lstStyle/>
          <a:p>
            <a:r>
              <a:rPr lang="en-US" sz="2400" dirty="0"/>
              <a:t>• Introduction to GCCMs</a:t>
            </a:r>
          </a:p>
          <a:p>
            <a:r>
              <a:rPr lang="en-US" sz="2400" dirty="0">
                <a:solidFill>
                  <a:schemeClr val="bg1">
                    <a:lumMod val="50000"/>
                  </a:schemeClr>
                </a:solidFill>
              </a:rPr>
              <a:t>• Design Review – ASTM D8364</a:t>
            </a:r>
          </a:p>
          <a:p>
            <a:r>
              <a:rPr lang="en-US" sz="2400" dirty="0">
                <a:solidFill>
                  <a:schemeClr val="bg1">
                    <a:lumMod val="50000"/>
                  </a:schemeClr>
                </a:solidFill>
              </a:rPr>
              <a:t>• Applications, Installation &amp; Benefits</a:t>
            </a:r>
          </a:p>
          <a:p>
            <a:r>
              <a:rPr lang="en-US" sz="2400" dirty="0">
                <a:solidFill>
                  <a:schemeClr val="bg1">
                    <a:lumMod val="50000"/>
                  </a:schemeClr>
                </a:solidFill>
              </a:rPr>
              <a:t>• 4 Principles</a:t>
            </a:r>
          </a:p>
          <a:p>
            <a:r>
              <a:rPr lang="en-US" sz="2400" dirty="0">
                <a:solidFill>
                  <a:schemeClr val="bg1">
                    <a:lumMod val="50000"/>
                  </a:schemeClr>
                </a:solidFill>
              </a:rPr>
              <a:t>• Case Studies</a:t>
            </a:r>
          </a:p>
        </p:txBody>
      </p:sp>
      <p:sp>
        <p:nvSpPr>
          <p:cNvPr id="8" name="Rectangle 7">
            <a:extLst>
              <a:ext uri="{FF2B5EF4-FFF2-40B4-BE49-F238E27FC236}">
                <a16:creationId xmlns:a16="http://schemas.microsoft.com/office/drawing/2014/main" id="{F90BD467-1441-492B-9271-6E962897C72C}"/>
              </a:ext>
            </a:extLst>
          </p:cNvPr>
          <p:cNvSpPr/>
          <p:nvPr/>
        </p:nvSpPr>
        <p:spPr>
          <a:xfrm>
            <a:off x="2637305" y="74364"/>
            <a:ext cx="2027414" cy="707886"/>
          </a:xfrm>
          <a:prstGeom prst="rect">
            <a:avLst/>
          </a:prstGeom>
        </p:spPr>
        <p:txBody>
          <a:bodyPr wrap="none">
            <a:spAutoFit/>
          </a:bodyPr>
          <a:lstStyle/>
          <a:p>
            <a:r>
              <a:rPr lang="en-US" sz="4000" b="1" dirty="0">
                <a:solidFill>
                  <a:schemeClr val="bg1"/>
                </a:solidFill>
              </a:rPr>
              <a:t>AGENDA</a:t>
            </a:r>
          </a:p>
        </p:txBody>
      </p:sp>
    </p:spTree>
    <p:extLst>
      <p:ext uri="{BB962C8B-B14F-4D97-AF65-F5344CB8AC3E}">
        <p14:creationId xmlns:p14="http://schemas.microsoft.com/office/powerpoint/2010/main" val="2672541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B30BF7C8-CC8E-4145-A949-82834FAC7EAF}"/>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B845D534-E62A-4A5A-95AB-7BD2BA001334}"/>
              </a:ext>
            </a:extLst>
          </p:cNvPr>
          <p:cNvSpPr/>
          <p:nvPr/>
        </p:nvSpPr>
        <p:spPr>
          <a:xfrm>
            <a:off x="2637305" y="74364"/>
            <a:ext cx="8187819" cy="707886"/>
          </a:xfrm>
          <a:prstGeom prst="rect">
            <a:avLst/>
          </a:prstGeom>
        </p:spPr>
        <p:txBody>
          <a:bodyPr wrap="none">
            <a:spAutoFit/>
          </a:bodyPr>
          <a:lstStyle/>
          <a:p>
            <a:r>
              <a:rPr lang="en-US" sz="4000" b="1" dirty="0">
                <a:solidFill>
                  <a:schemeClr val="bg1"/>
                </a:solidFill>
              </a:rPr>
              <a:t>4 INSTALLATION PRINCIPLES - REVIEW</a:t>
            </a:r>
          </a:p>
        </p:txBody>
      </p:sp>
      <p:grpSp>
        <p:nvGrpSpPr>
          <p:cNvPr id="4" name="object 9">
            <a:extLst>
              <a:ext uri="{FF2B5EF4-FFF2-40B4-BE49-F238E27FC236}">
                <a16:creationId xmlns:a16="http://schemas.microsoft.com/office/drawing/2014/main" id="{7F209CF1-0F0E-4D1B-A23C-DF4497CAF2A3}"/>
              </a:ext>
            </a:extLst>
          </p:cNvPr>
          <p:cNvGrpSpPr/>
          <p:nvPr/>
        </p:nvGrpSpPr>
        <p:grpSpPr>
          <a:xfrm>
            <a:off x="1787237" y="1740470"/>
            <a:ext cx="9037888" cy="3053203"/>
            <a:chOff x="1138183" y="4715630"/>
            <a:chExt cx="2101187" cy="713740"/>
          </a:xfrm>
        </p:grpSpPr>
        <p:pic>
          <p:nvPicPr>
            <p:cNvPr id="5" name="object 11">
              <a:extLst>
                <a:ext uri="{FF2B5EF4-FFF2-40B4-BE49-F238E27FC236}">
                  <a16:creationId xmlns:a16="http://schemas.microsoft.com/office/drawing/2014/main" id="{170A14C6-B8BC-4F5E-9284-2B9988984C08}"/>
                </a:ext>
              </a:extLst>
            </p:cNvPr>
            <p:cNvPicPr/>
            <p:nvPr/>
          </p:nvPicPr>
          <p:blipFill>
            <a:blip r:embed="rId2" cstate="print"/>
            <a:stretch>
              <a:fillRect/>
            </a:stretch>
          </p:blipFill>
          <p:spPr>
            <a:xfrm>
              <a:off x="1167529" y="4715630"/>
              <a:ext cx="2071841" cy="713329"/>
            </a:xfrm>
            <a:prstGeom prst="rect">
              <a:avLst/>
            </a:prstGeom>
          </p:spPr>
        </p:pic>
        <p:sp>
          <p:nvSpPr>
            <p:cNvPr id="6" name="object 12">
              <a:extLst>
                <a:ext uri="{FF2B5EF4-FFF2-40B4-BE49-F238E27FC236}">
                  <a16:creationId xmlns:a16="http://schemas.microsoft.com/office/drawing/2014/main" id="{F4124B0F-698B-481C-A730-C217EA3E74C1}"/>
                </a:ext>
              </a:extLst>
            </p:cNvPr>
            <p:cNvSpPr/>
            <p:nvPr/>
          </p:nvSpPr>
          <p:spPr>
            <a:xfrm>
              <a:off x="1138183" y="4715630"/>
              <a:ext cx="1552575" cy="713740"/>
            </a:xfrm>
            <a:custGeom>
              <a:avLst/>
              <a:gdLst/>
              <a:ahLst/>
              <a:cxnLst/>
              <a:rect l="l" t="t" r="r" b="b"/>
              <a:pathLst>
                <a:path w="1552575" h="713739">
                  <a:moveTo>
                    <a:pt x="1552414" y="0"/>
                  </a:moveTo>
                  <a:lnTo>
                    <a:pt x="0" y="0"/>
                  </a:lnTo>
                  <a:lnTo>
                    <a:pt x="0" y="713329"/>
                  </a:lnTo>
                  <a:lnTo>
                    <a:pt x="1552414" y="713329"/>
                  </a:lnTo>
                  <a:lnTo>
                    <a:pt x="1552414" y="0"/>
                  </a:lnTo>
                  <a:close/>
                </a:path>
              </a:pathLst>
            </a:custGeom>
            <a:solidFill>
              <a:srgbClr val="FFFFFF">
                <a:alpha val="89799"/>
              </a:srgbClr>
            </a:solidFill>
          </p:spPr>
          <p:txBody>
            <a:bodyPr wrap="square" lIns="0" tIns="0" rIns="0" bIns="0" rtlCol="0"/>
            <a:lstStyle/>
            <a:p>
              <a:endParaRPr/>
            </a:p>
          </p:txBody>
        </p:sp>
      </p:grpSp>
    </p:spTree>
    <p:extLst>
      <p:ext uri="{BB962C8B-B14F-4D97-AF65-F5344CB8AC3E}">
        <p14:creationId xmlns:p14="http://schemas.microsoft.com/office/powerpoint/2010/main" val="692803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0">
            <a:extLst>
              <a:ext uri="{FF2B5EF4-FFF2-40B4-BE49-F238E27FC236}">
                <a16:creationId xmlns:a16="http://schemas.microsoft.com/office/drawing/2014/main" id="{FE812F21-305A-464B-AE9E-749D1CDFAE0B}"/>
              </a:ext>
            </a:extLst>
          </p:cNvPr>
          <p:cNvPicPr/>
          <p:nvPr/>
        </p:nvPicPr>
        <p:blipFill>
          <a:blip r:embed="rId2" cstate="print"/>
          <a:stretch>
            <a:fillRect/>
          </a:stretch>
        </p:blipFill>
        <p:spPr>
          <a:xfrm>
            <a:off x="8520545" y="782250"/>
            <a:ext cx="3671455" cy="6172732"/>
          </a:xfrm>
          <a:prstGeom prst="rect">
            <a:avLst/>
          </a:prstGeom>
        </p:spPr>
      </p:pic>
      <p:sp>
        <p:nvSpPr>
          <p:cNvPr id="2" name="object 9">
            <a:extLst>
              <a:ext uri="{FF2B5EF4-FFF2-40B4-BE49-F238E27FC236}">
                <a16:creationId xmlns:a16="http://schemas.microsoft.com/office/drawing/2014/main" id="{B07C1B1B-5F2A-4B19-95F3-D5AE4E5CAFC6}"/>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355641B2-E977-4C3B-8A6F-44E45038F898}"/>
              </a:ext>
            </a:extLst>
          </p:cNvPr>
          <p:cNvSpPr/>
          <p:nvPr/>
        </p:nvSpPr>
        <p:spPr>
          <a:xfrm>
            <a:off x="2637305" y="74364"/>
            <a:ext cx="5490606" cy="707886"/>
          </a:xfrm>
          <a:prstGeom prst="rect">
            <a:avLst/>
          </a:prstGeom>
        </p:spPr>
        <p:txBody>
          <a:bodyPr wrap="none">
            <a:spAutoFit/>
          </a:bodyPr>
          <a:lstStyle/>
          <a:p>
            <a:r>
              <a:rPr lang="en-US" sz="4000" b="1" dirty="0">
                <a:solidFill>
                  <a:schemeClr val="bg1"/>
                </a:solidFill>
              </a:rPr>
              <a:t>METHOD OF HYDRATION</a:t>
            </a:r>
          </a:p>
        </p:txBody>
      </p:sp>
      <p:sp>
        <p:nvSpPr>
          <p:cNvPr id="5" name="Rectangle 4">
            <a:extLst>
              <a:ext uri="{FF2B5EF4-FFF2-40B4-BE49-F238E27FC236}">
                <a16:creationId xmlns:a16="http://schemas.microsoft.com/office/drawing/2014/main" id="{664D5B5D-7F8B-4491-A7C4-0195D27A269C}"/>
              </a:ext>
            </a:extLst>
          </p:cNvPr>
          <p:cNvSpPr/>
          <p:nvPr/>
        </p:nvSpPr>
        <p:spPr>
          <a:xfrm>
            <a:off x="748144" y="930978"/>
            <a:ext cx="7523019" cy="5324535"/>
          </a:xfrm>
          <a:prstGeom prst="rect">
            <a:avLst/>
          </a:prstGeom>
        </p:spPr>
        <p:txBody>
          <a:bodyPr wrap="square">
            <a:spAutoFit/>
          </a:bodyPr>
          <a:lstStyle/>
          <a:p>
            <a:r>
              <a:rPr lang="en-US" sz="2000" b="1" dirty="0"/>
              <a:t>METHOD OF HYDRATION</a:t>
            </a:r>
          </a:p>
          <a:p>
            <a:r>
              <a:rPr lang="en-US" sz="2000" dirty="0"/>
              <a:t>     Spray the fiber surface with water until it feels wet to touch  </a:t>
            </a:r>
          </a:p>
          <a:p>
            <a:r>
              <a:rPr lang="en-US" sz="2000" dirty="0"/>
              <a:t>     for several minutes after spraying.</a:t>
            </a:r>
          </a:p>
          <a:p>
            <a:endParaRPr lang="en-US" sz="2000" dirty="0"/>
          </a:p>
          <a:p>
            <a:r>
              <a:rPr lang="en-US" sz="2000" b="1" dirty="0"/>
              <a:t>Notes:</a:t>
            </a:r>
          </a:p>
          <a:p>
            <a:pPr marL="285750" indent="-285750">
              <a:buFont typeface="Arial" panose="020B0604020202020204" pitchFamily="34" charset="0"/>
              <a:buChar char="•"/>
            </a:pPr>
            <a:r>
              <a:rPr lang="en-US" sz="2000" dirty="0"/>
              <a:t>GCCM will set underwater. An excess of water is always recommended</a:t>
            </a:r>
          </a:p>
          <a:p>
            <a:pPr marL="285750" indent="-285750">
              <a:buFont typeface="Arial" panose="020B0604020202020204" pitchFamily="34" charset="0"/>
              <a:buChar char="•"/>
            </a:pPr>
            <a:r>
              <a:rPr lang="en-US" sz="2000" dirty="0"/>
              <a:t>GCCM must be actively hydrated. Do not rely on rainfall or snowmelt</a:t>
            </a:r>
          </a:p>
          <a:p>
            <a:pPr marL="285750" indent="-285750">
              <a:buFont typeface="Arial" panose="020B0604020202020204" pitchFamily="34" charset="0"/>
              <a:buChar char="•"/>
            </a:pPr>
            <a:r>
              <a:rPr lang="en-US" sz="2000" dirty="0"/>
              <a:t>Do not jet high pressure water directly onto the GCCM as this may wash the concrete powder contained in the unset GCCM</a:t>
            </a:r>
          </a:p>
          <a:p>
            <a:pPr marL="285750" indent="-285750">
              <a:buFont typeface="Arial" panose="020B0604020202020204" pitchFamily="34" charset="0"/>
              <a:buChar char="•"/>
            </a:pPr>
            <a:r>
              <a:rPr lang="en-US" sz="2000" dirty="0"/>
              <a:t>GCCM has a working time of 1-2 hours after hydration. Do not move or traffic GGCM once it has begun to set</a:t>
            </a:r>
          </a:p>
          <a:p>
            <a:pPr marL="285750" indent="-285750">
              <a:buFont typeface="Arial" panose="020B0604020202020204" pitchFamily="34" charset="0"/>
              <a:buChar char="•"/>
            </a:pPr>
            <a:r>
              <a:rPr lang="en-US" sz="2000" dirty="0"/>
              <a:t>Working time will be reduced in warmer climates and increased in very cold climates</a:t>
            </a:r>
          </a:p>
          <a:p>
            <a:pPr marL="285750" indent="-285750">
              <a:buFont typeface="Arial" panose="020B0604020202020204" pitchFamily="34" charset="0"/>
              <a:buChar char="•"/>
            </a:pPr>
            <a:r>
              <a:rPr lang="en-US" sz="2000" dirty="0"/>
              <a:t>GCCM will set hard in 24 hours but will continue to gain strength over time</a:t>
            </a:r>
          </a:p>
        </p:txBody>
      </p:sp>
    </p:spTree>
    <p:extLst>
      <p:ext uri="{BB962C8B-B14F-4D97-AF65-F5344CB8AC3E}">
        <p14:creationId xmlns:p14="http://schemas.microsoft.com/office/powerpoint/2010/main" val="3729993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1">
            <a:extLst>
              <a:ext uri="{FF2B5EF4-FFF2-40B4-BE49-F238E27FC236}">
                <a16:creationId xmlns:a16="http://schemas.microsoft.com/office/drawing/2014/main" id="{C8A25A63-AC4E-400C-8229-E33A47EC6238}"/>
              </a:ext>
            </a:extLst>
          </p:cNvPr>
          <p:cNvPicPr/>
          <p:nvPr/>
        </p:nvPicPr>
        <p:blipFill>
          <a:blip r:embed="rId2" cstate="print"/>
          <a:stretch>
            <a:fillRect/>
          </a:stretch>
        </p:blipFill>
        <p:spPr>
          <a:xfrm>
            <a:off x="7302025" y="0"/>
            <a:ext cx="4946122" cy="6858000"/>
          </a:xfrm>
          <a:prstGeom prst="rect">
            <a:avLst/>
          </a:prstGeom>
        </p:spPr>
      </p:pic>
      <p:sp>
        <p:nvSpPr>
          <p:cNvPr id="3" name="object 9">
            <a:extLst>
              <a:ext uri="{FF2B5EF4-FFF2-40B4-BE49-F238E27FC236}">
                <a16:creationId xmlns:a16="http://schemas.microsoft.com/office/drawing/2014/main" id="{41450AE8-AB47-4E36-BB3B-FCD18D04CCBF}"/>
              </a:ext>
            </a:extLst>
          </p:cNvPr>
          <p:cNvSpPr/>
          <p:nvPr/>
        </p:nvSpPr>
        <p:spPr>
          <a:xfrm>
            <a:off x="0" y="0"/>
            <a:ext cx="7302025"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6" name="Rectangle 5">
            <a:extLst>
              <a:ext uri="{FF2B5EF4-FFF2-40B4-BE49-F238E27FC236}">
                <a16:creationId xmlns:a16="http://schemas.microsoft.com/office/drawing/2014/main" id="{1DF19D11-0CD1-4A4D-A6E6-ADEC38781FFA}"/>
              </a:ext>
            </a:extLst>
          </p:cNvPr>
          <p:cNvSpPr/>
          <p:nvPr/>
        </p:nvSpPr>
        <p:spPr>
          <a:xfrm>
            <a:off x="1206025" y="2692800"/>
            <a:ext cx="6096000" cy="1938992"/>
          </a:xfrm>
          <a:prstGeom prst="rect">
            <a:avLst/>
          </a:prstGeom>
        </p:spPr>
        <p:txBody>
          <a:bodyPr>
            <a:spAutoFit/>
          </a:bodyPr>
          <a:lstStyle/>
          <a:p>
            <a:r>
              <a:rPr lang="en-US" sz="2400" dirty="0">
                <a:solidFill>
                  <a:schemeClr val="bg1">
                    <a:lumMod val="50000"/>
                  </a:schemeClr>
                </a:solidFill>
              </a:rPr>
              <a:t>• Introduction to GCCMs</a:t>
            </a:r>
          </a:p>
          <a:p>
            <a:r>
              <a:rPr lang="en-US" sz="2400" dirty="0">
                <a:solidFill>
                  <a:schemeClr val="bg1">
                    <a:lumMod val="50000"/>
                  </a:schemeClr>
                </a:solidFill>
              </a:rPr>
              <a:t>• Design Review – ASTM D8364</a:t>
            </a:r>
          </a:p>
          <a:p>
            <a:r>
              <a:rPr lang="en-US" sz="2400" dirty="0">
                <a:solidFill>
                  <a:schemeClr val="bg1">
                    <a:lumMod val="50000"/>
                  </a:schemeClr>
                </a:solidFill>
              </a:rPr>
              <a:t>• Applications, Installation &amp; Benefits</a:t>
            </a:r>
          </a:p>
          <a:p>
            <a:r>
              <a:rPr lang="en-US" sz="2400" dirty="0">
                <a:solidFill>
                  <a:schemeClr val="bg1">
                    <a:lumMod val="50000"/>
                  </a:schemeClr>
                </a:solidFill>
              </a:rPr>
              <a:t>• 4 Principles</a:t>
            </a:r>
          </a:p>
          <a:p>
            <a:r>
              <a:rPr lang="en-US" sz="2400" dirty="0"/>
              <a:t>• Case Studies</a:t>
            </a:r>
          </a:p>
        </p:txBody>
      </p:sp>
      <p:sp>
        <p:nvSpPr>
          <p:cNvPr id="8" name="Rectangle 7">
            <a:extLst>
              <a:ext uri="{FF2B5EF4-FFF2-40B4-BE49-F238E27FC236}">
                <a16:creationId xmlns:a16="http://schemas.microsoft.com/office/drawing/2014/main" id="{F90BD467-1441-492B-9271-6E962897C72C}"/>
              </a:ext>
            </a:extLst>
          </p:cNvPr>
          <p:cNvSpPr/>
          <p:nvPr/>
        </p:nvSpPr>
        <p:spPr>
          <a:xfrm>
            <a:off x="2637305" y="74364"/>
            <a:ext cx="2027414" cy="707886"/>
          </a:xfrm>
          <a:prstGeom prst="rect">
            <a:avLst/>
          </a:prstGeom>
        </p:spPr>
        <p:txBody>
          <a:bodyPr wrap="none">
            <a:spAutoFit/>
          </a:bodyPr>
          <a:lstStyle/>
          <a:p>
            <a:r>
              <a:rPr lang="en-US" sz="4000" b="1" dirty="0">
                <a:solidFill>
                  <a:schemeClr val="bg1"/>
                </a:solidFill>
              </a:rPr>
              <a:t>AGENDA</a:t>
            </a:r>
          </a:p>
        </p:txBody>
      </p:sp>
    </p:spTree>
    <p:extLst>
      <p:ext uri="{BB962C8B-B14F-4D97-AF65-F5344CB8AC3E}">
        <p14:creationId xmlns:p14="http://schemas.microsoft.com/office/powerpoint/2010/main" val="2055420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F2F9C266-8D4E-441F-895E-9937B5985E69}"/>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DBF556E9-0236-4BF4-8D2D-56AACF1A8FAB}"/>
              </a:ext>
            </a:extLst>
          </p:cNvPr>
          <p:cNvSpPr/>
          <p:nvPr/>
        </p:nvSpPr>
        <p:spPr>
          <a:xfrm>
            <a:off x="1" y="74364"/>
            <a:ext cx="12192000" cy="646331"/>
          </a:xfrm>
          <a:prstGeom prst="rect">
            <a:avLst/>
          </a:prstGeom>
        </p:spPr>
        <p:txBody>
          <a:bodyPr wrap="square">
            <a:spAutoFit/>
          </a:bodyPr>
          <a:lstStyle/>
          <a:p>
            <a:r>
              <a:rPr lang="en-US" sz="3600" b="1" dirty="0">
                <a:solidFill>
                  <a:schemeClr val="bg1"/>
                </a:solidFill>
              </a:rPr>
              <a:t>TYPICAL BERM APPLICATION – SECONDARY CONTAINMENT</a:t>
            </a:r>
          </a:p>
        </p:txBody>
      </p:sp>
      <p:pic>
        <p:nvPicPr>
          <p:cNvPr id="4" name="object 12">
            <a:extLst>
              <a:ext uri="{FF2B5EF4-FFF2-40B4-BE49-F238E27FC236}">
                <a16:creationId xmlns:a16="http://schemas.microsoft.com/office/drawing/2014/main" id="{95CF1EE6-8BB8-4680-B5BE-8E37740E7F63}"/>
              </a:ext>
            </a:extLst>
          </p:cNvPr>
          <p:cNvPicPr/>
          <p:nvPr/>
        </p:nvPicPr>
        <p:blipFill>
          <a:blip r:embed="rId2" cstate="print"/>
          <a:stretch>
            <a:fillRect/>
          </a:stretch>
        </p:blipFill>
        <p:spPr>
          <a:xfrm>
            <a:off x="6477701" y="1514234"/>
            <a:ext cx="3788517" cy="4637184"/>
          </a:xfrm>
          <a:prstGeom prst="rect">
            <a:avLst/>
          </a:prstGeom>
        </p:spPr>
      </p:pic>
      <p:pic>
        <p:nvPicPr>
          <p:cNvPr id="5" name="object 13">
            <a:extLst>
              <a:ext uri="{FF2B5EF4-FFF2-40B4-BE49-F238E27FC236}">
                <a16:creationId xmlns:a16="http://schemas.microsoft.com/office/drawing/2014/main" id="{481A3048-1D2F-40AC-8817-E3809F930E19}"/>
              </a:ext>
            </a:extLst>
          </p:cNvPr>
          <p:cNvPicPr/>
          <p:nvPr/>
        </p:nvPicPr>
        <p:blipFill>
          <a:blip r:embed="rId3" cstate="print"/>
          <a:stretch>
            <a:fillRect/>
          </a:stretch>
        </p:blipFill>
        <p:spPr>
          <a:xfrm>
            <a:off x="1662545" y="1514234"/>
            <a:ext cx="4051756" cy="4637184"/>
          </a:xfrm>
          <a:prstGeom prst="rect">
            <a:avLst/>
          </a:prstGeom>
        </p:spPr>
      </p:pic>
    </p:spTree>
    <p:extLst>
      <p:ext uri="{BB962C8B-B14F-4D97-AF65-F5344CB8AC3E}">
        <p14:creationId xmlns:p14="http://schemas.microsoft.com/office/powerpoint/2010/main" val="539339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1">
            <a:extLst>
              <a:ext uri="{FF2B5EF4-FFF2-40B4-BE49-F238E27FC236}">
                <a16:creationId xmlns:a16="http://schemas.microsoft.com/office/drawing/2014/main" id="{A252CD6B-02F1-4739-850D-2CB3FFC95B95}"/>
              </a:ext>
            </a:extLst>
          </p:cNvPr>
          <p:cNvPicPr/>
          <p:nvPr/>
        </p:nvPicPr>
        <p:blipFill>
          <a:blip r:embed="rId2" cstate="print"/>
          <a:stretch>
            <a:fillRect/>
          </a:stretch>
        </p:blipFill>
        <p:spPr>
          <a:xfrm>
            <a:off x="8015288" y="597515"/>
            <a:ext cx="4176712" cy="3345835"/>
          </a:xfrm>
          <a:prstGeom prst="rect">
            <a:avLst/>
          </a:prstGeom>
        </p:spPr>
      </p:pic>
      <p:sp>
        <p:nvSpPr>
          <p:cNvPr id="2" name="object 9">
            <a:extLst>
              <a:ext uri="{FF2B5EF4-FFF2-40B4-BE49-F238E27FC236}">
                <a16:creationId xmlns:a16="http://schemas.microsoft.com/office/drawing/2014/main" id="{FB238FFF-A0B6-4805-B19D-94A8EE1A3162}"/>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FC8DF37A-67FC-4DFC-8A24-D0972A8B2409}"/>
              </a:ext>
            </a:extLst>
          </p:cNvPr>
          <p:cNvSpPr/>
          <p:nvPr/>
        </p:nvSpPr>
        <p:spPr>
          <a:xfrm>
            <a:off x="2637305" y="74364"/>
            <a:ext cx="7292509" cy="707886"/>
          </a:xfrm>
          <a:prstGeom prst="rect">
            <a:avLst/>
          </a:prstGeom>
        </p:spPr>
        <p:txBody>
          <a:bodyPr wrap="none">
            <a:spAutoFit/>
          </a:bodyPr>
          <a:lstStyle/>
          <a:p>
            <a:r>
              <a:rPr lang="en-US" sz="4000" b="1" dirty="0">
                <a:solidFill>
                  <a:schemeClr val="bg1"/>
                </a:solidFill>
              </a:rPr>
              <a:t>SLOPE PROTECTION APPLICATION</a:t>
            </a:r>
          </a:p>
        </p:txBody>
      </p:sp>
      <p:pic>
        <p:nvPicPr>
          <p:cNvPr id="5" name="object 22">
            <a:extLst>
              <a:ext uri="{FF2B5EF4-FFF2-40B4-BE49-F238E27FC236}">
                <a16:creationId xmlns:a16="http://schemas.microsoft.com/office/drawing/2014/main" id="{A8FA4FC8-6E9A-4787-8781-7C8A69F0180A}"/>
              </a:ext>
            </a:extLst>
          </p:cNvPr>
          <p:cNvPicPr/>
          <p:nvPr/>
        </p:nvPicPr>
        <p:blipFill>
          <a:blip r:embed="rId3" cstate="print"/>
          <a:stretch>
            <a:fillRect/>
          </a:stretch>
        </p:blipFill>
        <p:spPr>
          <a:xfrm>
            <a:off x="6329364" y="3613736"/>
            <a:ext cx="3985810" cy="3188872"/>
          </a:xfrm>
          <a:prstGeom prst="rect">
            <a:avLst/>
          </a:prstGeom>
        </p:spPr>
      </p:pic>
      <p:sp>
        <p:nvSpPr>
          <p:cNvPr id="6" name="Rectangle 5">
            <a:extLst>
              <a:ext uri="{FF2B5EF4-FFF2-40B4-BE49-F238E27FC236}">
                <a16:creationId xmlns:a16="http://schemas.microsoft.com/office/drawing/2014/main" id="{38B4FB3B-8DAB-408B-88C7-E754B424BB1B}"/>
              </a:ext>
            </a:extLst>
          </p:cNvPr>
          <p:cNvSpPr/>
          <p:nvPr/>
        </p:nvSpPr>
        <p:spPr>
          <a:xfrm>
            <a:off x="414338" y="997495"/>
            <a:ext cx="8186737" cy="2246769"/>
          </a:xfrm>
          <a:prstGeom prst="rect">
            <a:avLst/>
          </a:prstGeom>
        </p:spPr>
        <p:txBody>
          <a:bodyPr wrap="square">
            <a:spAutoFit/>
          </a:bodyPr>
          <a:lstStyle/>
          <a:p>
            <a:r>
              <a:rPr lang="en-US" sz="2000" b="1" dirty="0"/>
              <a:t>Cumberland County, NC 2013</a:t>
            </a:r>
          </a:p>
          <a:p>
            <a:endParaRPr lang="en-US" sz="2000" dirty="0"/>
          </a:p>
          <a:p>
            <a:r>
              <a:rPr lang="en-US" sz="2000" dirty="0"/>
              <a:t>Type 1</a:t>
            </a:r>
          </a:p>
          <a:p>
            <a:pPr marL="342900" indent="-342900">
              <a:buFont typeface="Arial" panose="020B0604020202020204" pitchFamily="34" charset="0"/>
              <a:buChar char="•"/>
            </a:pPr>
            <a:r>
              <a:rPr lang="en-US" sz="2000" dirty="0"/>
              <a:t>Slope under overpass so unable to get grass established</a:t>
            </a:r>
          </a:p>
          <a:p>
            <a:pPr marL="342900" indent="-342900">
              <a:buFont typeface="Arial" panose="020B0604020202020204" pitchFamily="34" charset="0"/>
              <a:buChar char="•"/>
            </a:pPr>
            <a:r>
              <a:rPr lang="en-US" sz="2000" dirty="0"/>
              <a:t>Preferred over rip-rap as no heavy equipment was required</a:t>
            </a:r>
          </a:p>
          <a:p>
            <a:pPr marL="342900" indent="-342900">
              <a:buFont typeface="Arial" panose="020B0604020202020204" pitchFamily="34" charset="0"/>
              <a:buChar char="•"/>
            </a:pPr>
            <a:r>
              <a:rPr lang="en-US" sz="2000" dirty="0"/>
              <a:t>Were able to use in-house maintenance team for installation</a:t>
            </a:r>
          </a:p>
          <a:p>
            <a:pPr marL="342900" indent="-342900">
              <a:buFont typeface="Arial" panose="020B0604020202020204" pitchFamily="34" charset="0"/>
              <a:buChar char="•"/>
            </a:pPr>
            <a:r>
              <a:rPr lang="en-US" sz="2000" dirty="0"/>
              <a:t>Installation took about 2 hours</a:t>
            </a:r>
          </a:p>
        </p:txBody>
      </p:sp>
    </p:spTree>
    <p:extLst>
      <p:ext uri="{BB962C8B-B14F-4D97-AF65-F5344CB8AC3E}">
        <p14:creationId xmlns:p14="http://schemas.microsoft.com/office/powerpoint/2010/main" val="4211439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1DF40EA7-C141-4248-B742-6AC7CE1823FD}"/>
              </a:ext>
            </a:extLst>
          </p:cNvPr>
          <p:cNvSpPr/>
          <p:nvPr/>
        </p:nvSpPr>
        <p:spPr>
          <a:xfrm>
            <a:off x="0" y="0"/>
            <a:ext cx="12192000" cy="142646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8D0021C0-57C1-4AC0-B0D0-52E101961B19}"/>
              </a:ext>
            </a:extLst>
          </p:cNvPr>
          <p:cNvSpPr/>
          <p:nvPr/>
        </p:nvSpPr>
        <p:spPr>
          <a:xfrm>
            <a:off x="2157984" y="189559"/>
            <a:ext cx="8054256" cy="1200329"/>
          </a:xfrm>
          <a:prstGeom prst="rect">
            <a:avLst/>
          </a:prstGeom>
        </p:spPr>
        <p:txBody>
          <a:bodyPr wrap="none">
            <a:spAutoFit/>
          </a:bodyPr>
          <a:lstStyle/>
          <a:p>
            <a:r>
              <a:rPr lang="en-US" sz="3600" b="1" dirty="0">
                <a:solidFill>
                  <a:schemeClr val="bg1"/>
                </a:solidFill>
              </a:rPr>
              <a:t>SLOPE PROTECTION / EROSION CONTROL</a:t>
            </a:r>
          </a:p>
          <a:p>
            <a:r>
              <a:rPr lang="en-US" sz="3600" b="1" dirty="0">
                <a:solidFill>
                  <a:schemeClr val="bg1"/>
                </a:solidFill>
              </a:rPr>
              <a:t>ENVIRONMENTAL APPLICATIONS</a:t>
            </a:r>
          </a:p>
        </p:txBody>
      </p:sp>
      <p:sp>
        <p:nvSpPr>
          <p:cNvPr id="5" name="object 2">
            <a:extLst>
              <a:ext uri="{FF2B5EF4-FFF2-40B4-BE49-F238E27FC236}">
                <a16:creationId xmlns:a16="http://schemas.microsoft.com/office/drawing/2014/main" id="{15738631-DAD0-4FC8-9818-D13A6BF29814}"/>
              </a:ext>
            </a:extLst>
          </p:cNvPr>
          <p:cNvSpPr txBox="1"/>
          <p:nvPr/>
        </p:nvSpPr>
        <p:spPr>
          <a:xfrm>
            <a:off x="673354" y="1579447"/>
            <a:ext cx="3289046" cy="1120820"/>
          </a:xfrm>
          <a:prstGeom prst="rect">
            <a:avLst/>
          </a:prstGeom>
        </p:spPr>
        <p:txBody>
          <a:bodyPr vert="horz" wrap="square" lIns="0" tIns="12700" rIns="0" bIns="0" rtlCol="0">
            <a:spAutoFit/>
          </a:bodyPr>
          <a:lstStyle/>
          <a:p>
            <a:pPr>
              <a:lnSpc>
                <a:spcPct val="100000"/>
              </a:lnSpc>
              <a:spcBef>
                <a:spcPts val="100"/>
              </a:spcBef>
            </a:pPr>
            <a:r>
              <a:rPr sz="2400" dirty="0">
                <a:latin typeface="Calibri"/>
                <a:cs typeface="Calibri"/>
              </a:rPr>
              <a:t>GA</a:t>
            </a:r>
            <a:r>
              <a:rPr sz="2400" spc="5" dirty="0">
                <a:latin typeface="Calibri"/>
                <a:cs typeface="Calibri"/>
              </a:rPr>
              <a:t> </a:t>
            </a:r>
            <a:r>
              <a:rPr sz="2400" spc="-10" dirty="0">
                <a:latin typeface="Calibri"/>
                <a:cs typeface="Calibri"/>
              </a:rPr>
              <a:t>Power</a:t>
            </a:r>
            <a:r>
              <a:rPr sz="2400" spc="10" dirty="0">
                <a:latin typeface="Calibri"/>
                <a:cs typeface="Calibri"/>
              </a:rPr>
              <a:t> </a:t>
            </a:r>
            <a:r>
              <a:rPr sz="2400" spc="-10" dirty="0">
                <a:latin typeface="Calibri"/>
                <a:cs typeface="Calibri"/>
              </a:rPr>
              <a:t>Project</a:t>
            </a:r>
            <a:r>
              <a:rPr sz="2400" spc="5" dirty="0">
                <a:latin typeface="Calibri"/>
                <a:cs typeface="Calibri"/>
              </a:rPr>
              <a:t> </a:t>
            </a:r>
            <a:r>
              <a:rPr sz="2400" dirty="0">
                <a:latin typeface="Calibri"/>
                <a:cs typeface="Calibri"/>
              </a:rPr>
              <a:t>2023</a:t>
            </a:r>
            <a:r>
              <a:rPr sz="2400" spc="10" dirty="0">
                <a:latin typeface="Calibri"/>
                <a:cs typeface="Calibri"/>
              </a:rPr>
              <a:t>  </a:t>
            </a:r>
            <a:r>
              <a:rPr sz="2400" spc="-10" dirty="0">
                <a:latin typeface="Calibri"/>
                <a:cs typeface="Calibri"/>
              </a:rPr>
              <a:t>Norcross</a:t>
            </a:r>
            <a:r>
              <a:rPr sz="2400" spc="5" dirty="0">
                <a:latin typeface="Calibri"/>
                <a:cs typeface="Calibri"/>
              </a:rPr>
              <a:t> </a:t>
            </a:r>
            <a:r>
              <a:rPr sz="2400" dirty="0">
                <a:latin typeface="Calibri"/>
                <a:cs typeface="Calibri"/>
              </a:rPr>
              <a:t>GA</a:t>
            </a:r>
            <a:r>
              <a:rPr sz="2400" spc="10"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15,000</a:t>
            </a:r>
            <a:r>
              <a:rPr sz="2400" spc="10" dirty="0">
                <a:latin typeface="Calibri"/>
                <a:cs typeface="Calibri"/>
              </a:rPr>
              <a:t> </a:t>
            </a:r>
            <a:r>
              <a:rPr sz="2400" dirty="0">
                <a:latin typeface="Calibri"/>
                <a:cs typeface="Calibri"/>
              </a:rPr>
              <a:t>SF</a:t>
            </a:r>
            <a:r>
              <a:rPr sz="2400" spc="10" dirty="0">
                <a:latin typeface="Calibri"/>
                <a:cs typeface="Calibri"/>
              </a:rPr>
              <a:t> </a:t>
            </a:r>
            <a:r>
              <a:rPr sz="2400" dirty="0">
                <a:latin typeface="Calibri"/>
                <a:cs typeface="Calibri"/>
              </a:rPr>
              <a:t>Type</a:t>
            </a:r>
            <a:r>
              <a:rPr sz="2400" spc="5" dirty="0">
                <a:latin typeface="Calibri"/>
                <a:cs typeface="Calibri"/>
              </a:rPr>
              <a:t> </a:t>
            </a:r>
            <a:r>
              <a:rPr sz="2400" spc="-50" dirty="0">
                <a:latin typeface="Calibri"/>
                <a:cs typeface="Calibri"/>
              </a:rPr>
              <a:t>1</a:t>
            </a:r>
            <a:endParaRPr sz="2400" dirty="0">
              <a:latin typeface="Calibri"/>
              <a:cs typeface="Calibri"/>
            </a:endParaRPr>
          </a:p>
        </p:txBody>
      </p:sp>
      <p:pic>
        <p:nvPicPr>
          <p:cNvPr id="6" name="Picture 5">
            <a:extLst>
              <a:ext uri="{FF2B5EF4-FFF2-40B4-BE49-F238E27FC236}">
                <a16:creationId xmlns:a16="http://schemas.microsoft.com/office/drawing/2014/main" id="{5C0BE848-3874-4F1D-8C61-EE64D780772B}"/>
              </a:ext>
            </a:extLst>
          </p:cNvPr>
          <p:cNvPicPr>
            <a:picLocks noChangeAspect="1"/>
          </p:cNvPicPr>
          <p:nvPr/>
        </p:nvPicPr>
        <p:blipFill>
          <a:blip r:embed="rId2"/>
          <a:stretch>
            <a:fillRect/>
          </a:stretch>
        </p:blipFill>
        <p:spPr>
          <a:xfrm>
            <a:off x="2018526" y="2547916"/>
            <a:ext cx="8474130" cy="2999373"/>
          </a:xfrm>
          <a:prstGeom prst="rect">
            <a:avLst/>
          </a:prstGeom>
        </p:spPr>
      </p:pic>
      <p:sp>
        <p:nvSpPr>
          <p:cNvPr id="7" name="object 4">
            <a:extLst>
              <a:ext uri="{FF2B5EF4-FFF2-40B4-BE49-F238E27FC236}">
                <a16:creationId xmlns:a16="http://schemas.microsoft.com/office/drawing/2014/main" id="{8464DB5C-51D4-4E80-A0CE-D72908952262}"/>
              </a:ext>
            </a:extLst>
          </p:cNvPr>
          <p:cNvSpPr txBox="1"/>
          <p:nvPr/>
        </p:nvSpPr>
        <p:spPr>
          <a:xfrm>
            <a:off x="3630413" y="6025817"/>
            <a:ext cx="6581827" cy="320601"/>
          </a:xfrm>
          <a:prstGeom prst="rect">
            <a:avLst/>
          </a:prstGeom>
        </p:spPr>
        <p:txBody>
          <a:bodyPr vert="horz" wrap="square" lIns="0" tIns="12700" rIns="0" bIns="0" rtlCol="0">
            <a:spAutoFit/>
          </a:bodyPr>
          <a:lstStyle/>
          <a:p>
            <a:pPr>
              <a:lnSpc>
                <a:spcPct val="100000"/>
              </a:lnSpc>
              <a:spcBef>
                <a:spcPts val="100"/>
              </a:spcBef>
            </a:pPr>
            <a:r>
              <a:rPr sz="2000" i="1" dirty="0">
                <a:latin typeface="Calibri"/>
                <a:cs typeface="Calibri"/>
              </a:rPr>
              <a:t>Slope</a:t>
            </a:r>
            <a:r>
              <a:rPr sz="2000" i="1" spc="-10" dirty="0">
                <a:latin typeface="Calibri"/>
                <a:cs typeface="Calibri"/>
              </a:rPr>
              <a:t> </a:t>
            </a:r>
            <a:r>
              <a:rPr sz="2000" i="1" dirty="0">
                <a:latin typeface="Calibri"/>
                <a:cs typeface="Calibri"/>
              </a:rPr>
              <a:t>had to be</a:t>
            </a:r>
            <a:r>
              <a:rPr sz="2000" i="1" spc="-5" dirty="0">
                <a:latin typeface="Calibri"/>
                <a:cs typeface="Calibri"/>
              </a:rPr>
              <a:t> </a:t>
            </a:r>
            <a:r>
              <a:rPr sz="2000" i="1" spc="-10" dirty="0">
                <a:latin typeface="Calibri"/>
                <a:cs typeface="Calibri"/>
              </a:rPr>
              <a:t>graded</a:t>
            </a:r>
            <a:r>
              <a:rPr sz="2000" i="1" dirty="0">
                <a:latin typeface="Calibri"/>
                <a:cs typeface="Calibri"/>
              </a:rPr>
              <a:t> and </a:t>
            </a:r>
            <a:r>
              <a:rPr sz="2000" i="1" spc="-10" dirty="0">
                <a:latin typeface="Calibri"/>
                <a:cs typeface="Calibri"/>
              </a:rPr>
              <a:t>vegetation</a:t>
            </a:r>
            <a:r>
              <a:rPr sz="2000" i="1" spc="-5" dirty="0">
                <a:latin typeface="Calibri"/>
                <a:cs typeface="Calibri"/>
              </a:rPr>
              <a:t> </a:t>
            </a:r>
            <a:r>
              <a:rPr sz="2000" i="1" spc="-10" dirty="0">
                <a:latin typeface="Calibri"/>
                <a:cs typeface="Calibri"/>
              </a:rPr>
              <a:t>removed.</a:t>
            </a:r>
            <a:endParaRPr sz="2000" dirty="0">
              <a:latin typeface="Calibri"/>
              <a:cs typeface="Calibri"/>
            </a:endParaRPr>
          </a:p>
        </p:txBody>
      </p:sp>
    </p:spTree>
    <p:extLst>
      <p:ext uri="{BB962C8B-B14F-4D97-AF65-F5344CB8AC3E}">
        <p14:creationId xmlns:p14="http://schemas.microsoft.com/office/powerpoint/2010/main" val="3531483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4920C8-1806-476B-A0B4-92ABBBB22A51}"/>
              </a:ext>
            </a:extLst>
          </p:cNvPr>
          <p:cNvSpPr/>
          <p:nvPr/>
        </p:nvSpPr>
        <p:spPr>
          <a:xfrm>
            <a:off x="2637305" y="74364"/>
            <a:ext cx="4203395" cy="707886"/>
          </a:xfrm>
          <a:prstGeom prst="rect">
            <a:avLst/>
          </a:prstGeom>
        </p:spPr>
        <p:txBody>
          <a:bodyPr wrap="none">
            <a:spAutoFit/>
          </a:bodyPr>
          <a:lstStyle/>
          <a:p>
            <a:r>
              <a:rPr lang="en-US" sz="4000" b="1" dirty="0">
                <a:solidFill>
                  <a:schemeClr val="bg1"/>
                </a:solidFill>
              </a:rPr>
              <a:t>WHAT IS A GCCM ?</a:t>
            </a:r>
          </a:p>
        </p:txBody>
      </p:sp>
      <p:sp>
        <p:nvSpPr>
          <p:cNvPr id="4" name="object 9">
            <a:extLst>
              <a:ext uri="{FF2B5EF4-FFF2-40B4-BE49-F238E27FC236}">
                <a16:creationId xmlns:a16="http://schemas.microsoft.com/office/drawing/2014/main" id="{FA349806-E1D5-462F-A013-342287FED883}"/>
              </a:ext>
            </a:extLst>
          </p:cNvPr>
          <p:cNvSpPr/>
          <p:nvPr/>
        </p:nvSpPr>
        <p:spPr>
          <a:xfrm>
            <a:off x="0" y="0"/>
            <a:ext cx="12192000" cy="142646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5" name="Rectangle 4">
            <a:extLst>
              <a:ext uri="{FF2B5EF4-FFF2-40B4-BE49-F238E27FC236}">
                <a16:creationId xmlns:a16="http://schemas.microsoft.com/office/drawing/2014/main" id="{591ECDCD-795A-40A8-8403-5D7BBBC03BAC}"/>
              </a:ext>
            </a:extLst>
          </p:cNvPr>
          <p:cNvSpPr/>
          <p:nvPr/>
        </p:nvSpPr>
        <p:spPr>
          <a:xfrm>
            <a:off x="2157984" y="189559"/>
            <a:ext cx="8054256" cy="1200329"/>
          </a:xfrm>
          <a:prstGeom prst="rect">
            <a:avLst/>
          </a:prstGeom>
        </p:spPr>
        <p:txBody>
          <a:bodyPr wrap="none">
            <a:spAutoFit/>
          </a:bodyPr>
          <a:lstStyle/>
          <a:p>
            <a:r>
              <a:rPr lang="en-US" sz="3600" b="1" dirty="0">
                <a:solidFill>
                  <a:schemeClr val="bg1"/>
                </a:solidFill>
              </a:rPr>
              <a:t>SLOPE PROTECTION / EROSION CONTROL</a:t>
            </a:r>
          </a:p>
          <a:p>
            <a:r>
              <a:rPr lang="en-US" sz="3600" b="1" dirty="0">
                <a:solidFill>
                  <a:schemeClr val="bg1"/>
                </a:solidFill>
              </a:rPr>
              <a:t>ENVIRONMENTAL APPLICATIONS</a:t>
            </a:r>
          </a:p>
        </p:txBody>
      </p:sp>
      <p:sp>
        <p:nvSpPr>
          <p:cNvPr id="6" name="object 2">
            <a:extLst>
              <a:ext uri="{FF2B5EF4-FFF2-40B4-BE49-F238E27FC236}">
                <a16:creationId xmlns:a16="http://schemas.microsoft.com/office/drawing/2014/main" id="{D5FDFB4A-759F-411C-97CA-A83FF513EFC0}"/>
              </a:ext>
            </a:extLst>
          </p:cNvPr>
          <p:cNvSpPr txBox="1"/>
          <p:nvPr/>
        </p:nvSpPr>
        <p:spPr>
          <a:xfrm>
            <a:off x="673354" y="1579447"/>
            <a:ext cx="3289046" cy="1120820"/>
          </a:xfrm>
          <a:prstGeom prst="rect">
            <a:avLst/>
          </a:prstGeom>
        </p:spPr>
        <p:txBody>
          <a:bodyPr vert="horz" wrap="square" lIns="0" tIns="12700" rIns="0" bIns="0" rtlCol="0">
            <a:spAutoFit/>
          </a:bodyPr>
          <a:lstStyle/>
          <a:p>
            <a:pPr>
              <a:lnSpc>
                <a:spcPct val="100000"/>
              </a:lnSpc>
              <a:spcBef>
                <a:spcPts val="100"/>
              </a:spcBef>
            </a:pPr>
            <a:r>
              <a:rPr sz="2400" dirty="0">
                <a:latin typeface="Calibri"/>
                <a:cs typeface="Calibri"/>
              </a:rPr>
              <a:t>GA</a:t>
            </a:r>
            <a:r>
              <a:rPr sz="2400" spc="5" dirty="0">
                <a:latin typeface="Calibri"/>
                <a:cs typeface="Calibri"/>
              </a:rPr>
              <a:t> </a:t>
            </a:r>
            <a:r>
              <a:rPr sz="2400" spc="-10" dirty="0">
                <a:latin typeface="Calibri"/>
                <a:cs typeface="Calibri"/>
              </a:rPr>
              <a:t>Power</a:t>
            </a:r>
            <a:r>
              <a:rPr sz="2400" spc="10" dirty="0">
                <a:latin typeface="Calibri"/>
                <a:cs typeface="Calibri"/>
              </a:rPr>
              <a:t> </a:t>
            </a:r>
            <a:r>
              <a:rPr sz="2400" spc="-10" dirty="0">
                <a:latin typeface="Calibri"/>
                <a:cs typeface="Calibri"/>
              </a:rPr>
              <a:t>Project</a:t>
            </a:r>
            <a:r>
              <a:rPr sz="2400" spc="5" dirty="0">
                <a:latin typeface="Calibri"/>
                <a:cs typeface="Calibri"/>
              </a:rPr>
              <a:t> </a:t>
            </a:r>
            <a:r>
              <a:rPr sz="2400" dirty="0">
                <a:latin typeface="Calibri"/>
                <a:cs typeface="Calibri"/>
              </a:rPr>
              <a:t>2023</a:t>
            </a:r>
            <a:r>
              <a:rPr sz="2400" spc="10" dirty="0">
                <a:latin typeface="Calibri"/>
                <a:cs typeface="Calibri"/>
              </a:rPr>
              <a:t>  </a:t>
            </a:r>
            <a:r>
              <a:rPr sz="2400" spc="-10" dirty="0">
                <a:latin typeface="Calibri"/>
                <a:cs typeface="Calibri"/>
              </a:rPr>
              <a:t>Norcross</a:t>
            </a:r>
            <a:r>
              <a:rPr sz="2400" spc="5" dirty="0">
                <a:latin typeface="Calibri"/>
                <a:cs typeface="Calibri"/>
              </a:rPr>
              <a:t> </a:t>
            </a:r>
            <a:r>
              <a:rPr sz="2400" dirty="0">
                <a:latin typeface="Calibri"/>
                <a:cs typeface="Calibri"/>
              </a:rPr>
              <a:t>GA</a:t>
            </a:r>
            <a:r>
              <a:rPr sz="2400" spc="10"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15,000</a:t>
            </a:r>
            <a:r>
              <a:rPr sz="2400" spc="10" dirty="0">
                <a:latin typeface="Calibri"/>
                <a:cs typeface="Calibri"/>
              </a:rPr>
              <a:t> </a:t>
            </a:r>
            <a:r>
              <a:rPr sz="2400" dirty="0">
                <a:latin typeface="Calibri"/>
                <a:cs typeface="Calibri"/>
              </a:rPr>
              <a:t>SF</a:t>
            </a:r>
            <a:r>
              <a:rPr sz="2400" spc="10" dirty="0">
                <a:latin typeface="Calibri"/>
                <a:cs typeface="Calibri"/>
              </a:rPr>
              <a:t> </a:t>
            </a:r>
            <a:r>
              <a:rPr sz="2400" dirty="0">
                <a:latin typeface="Calibri"/>
                <a:cs typeface="Calibri"/>
              </a:rPr>
              <a:t>Type</a:t>
            </a:r>
            <a:r>
              <a:rPr sz="2400" spc="5" dirty="0">
                <a:latin typeface="Calibri"/>
                <a:cs typeface="Calibri"/>
              </a:rPr>
              <a:t> </a:t>
            </a:r>
            <a:r>
              <a:rPr sz="2400" spc="-50" dirty="0">
                <a:latin typeface="Calibri"/>
                <a:cs typeface="Calibri"/>
              </a:rPr>
              <a:t>1</a:t>
            </a:r>
            <a:endParaRPr sz="2400" dirty="0">
              <a:latin typeface="Calibri"/>
              <a:cs typeface="Calibri"/>
            </a:endParaRPr>
          </a:p>
        </p:txBody>
      </p:sp>
      <p:pic>
        <p:nvPicPr>
          <p:cNvPr id="7" name="Picture 6">
            <a:extLst>
              <a:ext uri="{FF2B5EF4-FFF2-40B4-BE49-F238E27FC236}">
                <a16:creationId xmlns:a16="http://schemas.microsoft.com/office/drawing/2014/main" id="{434821F0-840B-40AF-B515-D4939F0D090D}"/>
              </a:ext>
            </a:extLst>
          </p:cNvPr>
          <p:cNvPicPr>
            <a:picLocks noChangeAspect="1"/>
          </p:cNvPicPr>
          <p:nvPr/>
        </p:nvPicPr>
        <p:blipFill>
          <a:blip r:embed="rId2"/>
          <a:stretch>
            <a:fillRect/>
          </a:stretch>
        </p:blipFill>
        <p:spPr>
          <a:xfrm>
            <a:off x="2357153" y="2504781"/>
            <a:ext cx="7855087" cy="2795062"/>
          </a:xfrm>
          <a:prstGeom prst="rect">
            <a:avLst/>
          </a:prstGeom>
        </p:spPr>
      </p:pic>
      <p:sp>
        <p:nvSpPr>
          <p:cNvPr id="8" name="object 13">
            <a:extLst>
              <a:ext uri="{FF2B5EF4-FFF2-40B4-BE49-F238E27FC236}">
                <a16:creationId xmlns:a16="http://schemas.microsoft.com/office/drawing/2014/main" id="{886E15D3-9365-4E6A-B075-909A45E0E628}"/>
              </a:ext>
            </a:extLst>
          </p:cNvPr>
          <p:cNvSpPr txBox="1"/>
          <p:nvPr/>
        </p:nvSpPr>
        <p:spPr>
          <a:xfrm>
            <a:off x="1388486" y="5596800"/>
            <a:ext cx="9593251" cy="628377"/>
          </a:xfrm>
          <a:prstGeom prst="rect">
            <a:avLst/>
          </a:prstGeom>
        </p:spPr>
        <p:txBody>
          <a:bodyPr vert="horz" wrap="square" lIns="0" tIns="12700" rIns="0" bIns="0" rtlCol="0">
            <a:spAutoFit/>
          </a:bodyPr>
          <a:lstStyle/>
          <a:p>
            <a:pPr marR="5080">
              <a:lnSpc>
                <a:spcPct val="100000"/>
              </a:lnSpc>
              <a:spcBef>
                <a:spcPts val="100"/>
              </a:spcBef>
            </a:pPr>
            <a:r>
              <a:rPr sz="2000" i="1" dirty="0">
                <a:latin typeface="Calibri"/>
                <a:cs typeface="Calibri"/>
              </a:rPr>
              <a:t>Difficult</a:t>
            </a:r>
            <a:r>
              <a:rPr sz="2000" i="1" spc="-5" dirty="0">
                <a:latin typeface="Calibri"/>
                <a:cs typeface="Calibri"/>
              </a:rPr>
              <a:t> </a:t>
            </a:r>
            <a:r>
              <a:rPr sz="2000" i="1" dirty="0">
                <a:latin typeface="Calibri"/>
                <a:cs typeface="Calibri"/>
              </a:rPr>
              <a:t>to</a:t>
            </a:r>
            <a:r>
              <a:rPr sz="2000" i="1" spc="-5" dirty="0">
                <a:latin typeface="Calibri"/>
                <a:cs typeface="Calibri"/>
              </a:rPr>
              <a:t> </a:t>
            </a:r>
            <a:r>
              <a:rPr sz="2000" i="1" spc="-10" dirty="0">
                <a:latin typeface="Calibri"/>
                <a:cs typeface="Calibri"/>
              </a:rPr>
              <a:t>access</a:t>
            </a:r>
            <a:r>
              <a:rPr sz="2000" i="1" dirty="0">
                <a:latin typeface="Calibri"/>
                <a:cs typeface="Calibri"/>
              </a:rPr>
              <a:t> area.</a:t>
            </a:r>
            <a:r>
              <a:rPr sz="2000" i="1" spc="95" dirty="0">
                <a:latin typeface="Calibri"/>
                <a:cs typeface="Calibri"/>
              </a:rPr>
              <a:t> </a:t>
            </a:r>
            <a:r>
              <a:rPr sz="2000" i="1" dirty="0">
                <a:latin typeface="Calibri"/>
                <a:cs typeface="Calibri"/>
              </a:rPr>
              <a:t>Rolls had</a:t>
            </a:r>
            <a:r>
              <a:rPr sz="2000" i="1" spc="-5" dirty="0">
                <a:latin typeface="Calibri"/>
                <a:cs typeface="Calibri"/>
              </a:rPr>
              <a:t> </a:t>
            </a:r>
            <a:r>
              <a:rPr sz="2000" i="1" dirty="0">
                <a:latin typeface="Calibri"/>
                <a:cs typeface="Calibri"/>
              </a:rPr>
              <a:t>to</a:t>
            </a:r>
            <a:r>
              <a:rPr sz="2000" i="1" spc="-5" dirty="0">
                <a:latin typeface="Calibri"/>
                <a:cs typeface="Calibri"/>
              </a:rPr>
              <a:t> </a:t>
            </a:r>
            <a:r>
              <a:rPr sz="2000" i="1" dirty="0">
                <a:latin typeface="Calibri"/>
                <a:cs typeface="Calibri"/>
              </a:rPr>
              <a:t>be</a:t>
            </a:r>
            <a:r>
              <a:rPr sz="2000" i="1" spc="-5" dirty="0">
                <a:latin typeface="Calibri"/>
                <a:cs typeface="Calibri"/>
              </a:rPr>
              <a:t> </a:t>
            </a:r>
            <a:r>
              <a:rPr sz="2000" i="1" dirty="0">
                <a:latin typeface="Calibri"/>
                <a:cs typeface="Calibri"/>
              </a:rPr>
              <a:t>cut</a:t>
            </a:r>
            <a:r>
              <a:rPr sz="2000" i="1" spc="-5" dirty="0">
                <a:latin typeface="Calibri"/>
                <a:cs typeface="Calibri"/>
              </a:rPr>
              <a:t> </a:t>
            </a:r>
            <a:r>
              <a:rPr sz="2000" i="1" dirty="0">
                <a:latin typeface="Calibri"/>
                <a:cs typeface="Calibri"/>
              </a:rPr>
              <a:t>to</a:t>
            </a:r>
            <a:r>
              <a:rPr sz="2000" i="1" spc="-5" dirty="0">
                <a:latin typeface="Calibri"/>
                <a:cs typeface="Calibri"/>
              </a:rPr>
              <a:t> </a:t>
            </a:r>
            <a:r>
              <a:rPr sz="2000" i="1" spc="-10" dirty="0">
                <a:latin typeface="Calibri"/>
                <a:cs typeface="Calibri"/>
              </a:rPr>
              <a:t>size</a:t>
            </a:r>
            <a:r>
              <a:rPr sz="2000" i="1" spc="-5" dirty="0">
                <a:latin typeface="Calibri"/>
                <a:cs typeface="Calibri"/>
              </a:rPr>
              <a:t> </a:t>
            </a:r>
            <a:r>
              <a:rPr sz="2000" i="1" spc="-10" dirty="0">
                <a:latin typeface="Calibri"/>
                <a:cs typeface="Calibri"/>
              </a:rPr>
              <a:t>behind</a:t>
            </a:r>
            <a:r>
              <a:rPr sz="2000" i="1" spc="-5" dirty="0">
                <a:latin typeface="Calibri"/>
                <a:cs typeface="Calibri"/>
              </a:rPr>
              <a:t> </a:t>
            </a:r>
            <a:r>
              <a:rPr sz="2000" i="1" dirty="0">
                <a:latin typeface="Calibri"/>
                <a:cs typeface="Calibri"/>
              </a:rPr>
              <a:t>the</a:t>
            </a:r>
            <a:r>
              <a:rPr sz="2000" i="1" spc="-10" dirty="0">
                <a:latin typeface="Calibri"/>
                <a:cs typeface="Calibri"/>
              </a:rPr>
              <a:t> </a:t>
            </a:r>
            <a:r>
              <a:rPr sz="2000" i="1" dirty="0">
                <a:latin typeface="Calibri"/>
                <a:cs typeface="Calibri"/>
              </a:rPr>
              <a:t>12’ wall</a:t>
            </a:r>
            <a:r>
              <a:rPr sz="2000" i="1" spc="-5" dirty="0">
                <a:latin typeface="Calibri"/>
                <a:cs typeface="Calibri"/>
              </a:rPr>
              <a:t> </a:t>
            </a:r>
            <a:r>
              <a:rPr sz="2000" i="1" dirty="0">
                <a:latin typeface="Calibri"/>
                <a:cs typeface="Calibri"/>
              </a:rPr>
              <a:t>and</a:t>
            </a:r>
            <a:r>
              <a:rPr sz="2000" i="1" spc="-5" dirty="0">
                <a:latin typeface="Calibri"/>
                <a:cs typeface="Calibri"/>
              </a:rPr>
              <a:t> </a:t>
            </a:r>
            <a:r>
              <a:rPr sz="2000" i="1" spc="-10" dirty="0">
                <a:latin typeface="Calibri"/>
                <a:cs typeface="Calibri"/>
              </a:rPr>
              <a:t>transported</a:t>
            </a:r>
            <a:r>
              <a:rPr sz="2000" i="1" dirty="0">
                <a:latin typeface="Calibri"/>
                <a:cs typeface="Calibri"/>
              </a:rPr>
              <a:t> </a:t>
            </a:r>
            <a:r>
              <a:rPr sz="2000" i="1" spc="-20" dirty="0">
                <a:latin typeface="Calibri"/>
                <a:cs typeface="Calibri"/>
              </a:rPr>
              <a:t>over</a:t>
            </a:r>
            <a:r>
              <a:rPr sz="2000" i="1" spc="500" dirty="0">
                <a:latin typeface="Calibri"/>
                <a:cs typeface="Calibri"/>
              </a:rPr>
              <a:t> </a:t>
            </a:r>
            <a:r>
              <a:rPr sz="2000" i="1" dirty="0">
                <a:latin typeface="Calibri"/>
                <a:cs typeface="Calibri"/>
              </a:rPr>
              <a:t>for</a:t>
            </a:r>
            <a:r>
              <a:rPr sz="2000" i="1" spc="-5" dirty="0">
                <a:latin typeface="Calibri"/>
                <a:cs typeface="Calibri"/>
              </a:rPr>
              <a:t> </a:t>
            </a:r>
            <a:r>
              <a:rPr sz="2000" i="1" dirty="0">
                <a:latin typeface="Calibri"/>
                <a:cs typeface="Calibri"/>
              </a:rPr>
              <a:t>installation.</a:t>
            </a:r>
            <a:r>
              <a:rPr sz="2000" i="1" spc="100" dirty="0">
                <a:latin typeface="Calibri"/>
                <a:cs typeface="Calibri"/>
              </a:rPr>
              <a:t> </a:t>
            </a:r>
            <a:r>
              <a:rPr sz="2000" i="1" spc="-10" dirty="0">
                <a:latin typeface="Calibri"/>
                <a:cs typeface="Calibri"/>
              </a:rPr>
              <a:t>Installation</a:t>
            </a:r>
            <a:r>
              <a:rPr sz="2000" i="1" spc="-5" dirty="0">
                <a:latin typeface="Calibri"/>
                <a:cs typeface="Calibri"/>
              </a:rPr>
              <a:t> </a:t>
            </a:r>
            <a:r>
              <a:rPr sz="2000" i="1" dirty="0">
                <a:latin typeface="Calibri"/>
                <a:cs typeface="Calibri"/>
              </a:rPr>
              <a:t>crew </a:t>
            </a:r>
            <a:r>
              <a:rPr sz="2000" i="1" spc="-10" dirty="0">
                <a:latin typeface="Calibri"/>
                <a:cs typeface="Calibri"/>
              </a:rPr>
              <a:t>tethered</a:t>
            </a:r>
            <a:r>
              <a:rPr sz="2000" i="1" spc="-5" dirty="0">
                <a:latin typeface="Calibri"/>
                <a:cs typeface="Calibri"/>
              </a:rPr>
              <a:t> </a:t>
            </a:r>
            <a:r>
              <a:rPr sz="2000" i="1" dirty="0">
                <a:latin typeface="Calibri"/>
                <a:cs typeface="Calibri"/>
              </a:rPr>
              <a:t>to</a:t>
            </a:r>
            <a:r>
              <a:rPr sz="2000" i="1" spc="-5" dirty="0">
                <a:latin typeface="Calibri"/>
                <a:cs typeface="Calibri"/>
              </a:rPr>
              <a:t> </a:t>
            </a:r>
            <a:r>
              <a:rPr sz="2000" i="1" dirty="0">
                <a:latin typeface="Calibri"/>
                <a:cs typeface="Calibri"/>
              </a:rPr>
              <a:t>wall for</a:t>
            </a:r>
            <a:r>
              <a:rPr sz="2000" i="1" spc="-5" dirty="0">
                <a:latin typeface="Calibri"/>
                <a:cs typeface="Calibri"/>
              </a:rPr>
              <a:t> </a:t>
            </a:r>
            <a:r>
              <a:rPr sz="2000" i="1" dirty="0">
                <a:latin typeface="Calibri"/>
                <a:cs typeface="Calibri"/>
              </a:rPr>
              <a:t>safety due</a:t>
            </a:r>
            <a:r>
              <a:rPr sz="2000" i="1" spc="-10" dirty="0">
                <a:latin typeface="Calibri"/>
                <a:cs typeface="Calibri"/>
              </a:rPr>
              <a:t> </a:t>
            </a:r>
            <a:r>
              <a:rPr sz="2000" i="1" dirty="0">
                <a:latin typeface="Calibri"/>
                <a:cs typeface="Calibri"/>
              </a:rPr>
              <a:t>to</a:t>
            </a:r>
            <a:r>
              <a:rPr sz="2000" i="1" spc="-5" dirty="0">
                <a:latin typeface="Calibri"/>
                <a:cs typeface="Calibri"/>
              </a:rPr>
              <a:t> </a:t>
            </a:r>
            <a:r>
              <a:rPr sz="2000" i="1" spc="-10" dirty="0">
                <a:latin typeface="Calibri"/>
                <a:cs typeface="Calibri"/>
              </a:rPr>
              <a:t>steep</a:t>
            </a:r>
            <a:r>
              <a:rPr sz="2000" i="1" dirty="0">
                <a:latin typeface="Calibri"/>
                <a:cs typeface="Calibri"/>
              </a:rPr>
              <a:t> </a:t>
            </a:r>
            <a:r>
              <a:rPr sz="2000" i="1" spc="-10" dirty="0">
                <a:latin typeface="Calibri"/>
                <a:cs typeface="Calibri"/>
              </a:rPr>
              <a:t>slope.</a:t>
            </a:r>
            <a:endParaRPr sz="2000" dirty="0">
              <a:latin typeface="Calibri"/>
              <a:cs typeface="Calibri"/>
            </a:endParaRPr>
          </a:p>
        </p:txBody>
      </p:sp>
    </p:spTree>
    <p:extLst>
      <p:ext uri="{BB962C8B-B14F-4D97-AF65-F5344CB8AC3E}">
        <p14:creationId xmlns:p14="http://schemas.microsoft.com/office/powerpoint/2010/main" val="921826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EAA6A845-A4CC-44C3-BC40-B28CFF2C09B0}"/>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4" name="Rectangle 3">
            <a:extLst>
              <a:ext uri="{FF2B5EF4-FFF2-40B4-BE49-F238E27FC236}">
                <a16:creationId xmlns:a16="http://schemas.microsoft.com/office/drawing/2014/main" id="{39BF4F85-10C2-4F14-A6ED-D61590998343}"/>
              </a:ext>
            </a:extLst>
          </p:cNvPr>
          <p:cNvSpPr/>
          <p:nvPr/>
        </p:nvSpPr>
        <p:spPr>
          <a:xfrm>
            <a:off x="150137" y="0"/>
            <a:ext cx="11793293" cy="707886"/>
          </a:xfrm>
          <a:prstGeom prst="rect">
            <a:avLst/>
          </a:prstGeom>
        </p:spPr>
        <p:txBody>
          <a:bodyPr wrap="none">
            <a:spAutoFit/>
          </a:bodyPr>
          <a:lstStyle/>
          <a:p>
            <a:r>
              <a:rPr lang="en-US" sz="4000" b="1" dirty="0">
                <a:solidFill>
                  <a:schemeClr val="bg1"/>
                </a:solidFill>
              </a:rPr>
              <a:t>SLOPE PROTECTION – ENVIRONMENTAL APPLICATIONS</a:t>
            </a:r>
          </a:p>
        </p:txBody>
      </p:sp>
      <p:sp>
        <p:nvSpPr>
          <p:cNvPr id="5" name="object 24">
            <a:extLst>
              <a:ext uri="{FF2B5EF4-FFF2-40B4-BE49-F238E27FC236}">
                <a16:creationId xmlns:a16="http://schemas.microsoft.com/office/drawing/2014/main" id="{092D6167-F0DD-41EB-80D1-C933E009CD06}"/>
              </a:ext>
            </a:extLst>
          </p:cNvPr>
          <p:cNvSpPr txBox="1"/>
          <p:nvPr/>
        </p:nvSpPr>
        <p:spPr>
          <a:xfrm>
            <a:off x="752508" y="1554784"/>
            <a:ext cx="3465924" cy="1133644"/>
          </a:xfrm>
          <a:prstGeom prst="rect">
            <a:avLst/>
          </a:prstGeom>
        </p:spPr>
        <p:txBody>
          <a:bodyPr vert="horz" wrap="square" lIns="0" tIns="12700" rIns="0" bIns="0" rtlCol="0">
            <a:spAutoFit/>
          </a:bodyPr>
          <a:lstStyle/>
          <a:p>
            <a:pPr>
              <a:lnSpc>
                <a:spcPct val="100000"/>
              </a:lnSpc>
              <a:spcBef>
                <a:spcPts val="100"/>
              </a:spcBef>
            </a:pPr>
            <a:r>
              <a:rPr sz="2400" dirty="0">
                <a:latin typeface="Calibri"/>
                <a:cs typeface="Calibri"/>
              </a:rPr>
              <a:t>Landfill </a:t>
            </a:r>
            <a:r>
              <a:rPr sz="2400" spc="-10" dirty="0">
                <a:latin typeface="Calibri"/>
                <a:cs typeface="Calibri"/>
              </a:rPr>
              <a:t>Project,</a:t>
            </a:r>
            <a:r>
              <a:rPr sz="2400" spc="5" dirty="0">
                <a:latin typeface="Calibri"/>
                <a:cs typeface="Calibri"/>
              </a:rPr>
              <a:t> </a:t>
            </a:r>
            <a:r>
              <a:rPr sz="2400" dirty="0">
                <a:latin typeface="Calibri"/>
                <a:cs typeface="Calibri"/>
              </a:rPr>
              <a:t>Southeast,</a:t>
            </a:r>
            <a:r>
              <a:rPr sz="2400" spc="5" dirty="0">
                <a:latin typeface="Calibri"/>
                <a:cs typeface="Calibri"/>
              </a:rPr>
              <a:t> </a:t>
            </a:r>
            <a:r>
              <a:rPr sz="2400" dirty="0">
                <a:latin typeface="Calibri"/>
                <a:cs typeface="Calibri"/>
              </a:rPr>
              <a:t>SC 2012 -</a:t>
            </a:r>
            <a:r>
              <a:rPr sz="2400" spc="5" dirty="0">
                <a:latin typeface="Calibri"/>
                <a:cs typeface="Calibri"/>
              </a:rPr>
              <a:t> </a:t>
            </a:r>
            <a:r>
              <a:rPr sz="2400" dirty="0">
                <a:latin typeface="Calibri"/>
                <a:cs typeface="Calibri"/>
              </a:rPr>
              <a:t>8,000</a:t>
            </a:r>
            <a:r>
              <a:rPr sz="2400" spc="5" dirty="0">
                <a:latin typeface="Calibri"/>
                <a:cs typeface="Calibri"/>
              </a:rPr>
              <a:t> </a:t>
            </a:r>
            <a:r>
              <a:rPr lang="en-US" sz="2400" spc="5" dirty="0">
                <a:latin typeface="Calibri"/>
                <a:cs typeface="Calibri"/>
              </a:rPr>
              <a:t>SF</a:t>
            </a:r>
            <a:r>
              <a:rPr sz="2400" spc="5" dirty="0">
                <a:latin typeface="Calibri"/>
                <a:cs typeface="Calibri"/>
              </a:rPr>
              <a:t> </a:t>
            </a:r>
            <a:endParaRPr lang="en-US" sz="2400" spc="5" dirty="0">
              <a:latin typeface="Calibri"/>
              <a:cs typeface="Calibri"/>
            </a:endParaRPr>
          </a:p>
          <a:p>
            <a:pPr>
              <a:lnSpc>
                <a:spcPct val="100000"/>
              </a:lnSpc>
              <a:spcBef>
                <a:spcPts val="100"/>
              </a:spcBef>
            </a:pPr>
            <a:r>
              <a:rPr sz="2400" dirty="0">
                <a:latin typeface="Calibri"/>
                <a:cs typeface="Calibri"/>
              </a:rPr>
              <a:t>Type</a:t>
            </a:r>
            <a:r>
              <a:rPr sz="2400" spc="5" dirty="0">
                <a:latin typeface="Calibri"/>
                <a:cs typeface="Calibri"/>
              </a:rPr>
              <a:t> </a:t>
            </a:r>
            <a:r>
              <a:rPr sz="2400" spc="-50" dirty="0">
                <a:latin typeface="Calibri"/>
                <a:cs typeface="Calibri"/>
              </a:rPr>
              <a:t>2</a:t>
            </a:r>
            <a:endParaRPr sz="2400" dirty="0">
              <a:latin typeface="Calibri"/>
              <a:cs typeface="Calibri"/>
            </a:endParaRPr>
          </a:p>
        </p:txBody>
      </p:sp>
      <p:pic>
        <p:nvPicPr>
          <p:cNvPr id="6" name="Picture 5">
            <a:extLst>
              <a:ext uri="{FF2B5EF4-FFF2-40B4-BE49-F238E27FC236}">
                <a16:creationId xmlns:a16="http://schemas.microsoft.com/office/drawing/2014/main" id="{7C912DF3-4170-4D2E-8954-CF4910BAB015}"/>
              </a:ext>
            </a:extLst>
          </p:cNvPr>
          <p:cNvPicPr>
            <a:picLocks noChangeAspect="1"/>
          </p:cNvPicPr>
          <p:nvPr/>
        </p:nvPicPr>
        <p:blipFill>
          <a:blip r:embed="rId2"/>
          <a:stretch>
            <a:fillRect/>
          </a:stretch>
        </p:blipFill>
        <p:spPr>
          <a:xfrm>
            <a:off x="1405247" y="2121606"/>
            <a:ext cx="10034245" cy="4635821"/>
          </a:xfrm>
          <a:prstGeom prst="rect">
            <a:avLst/>
          </a:prstGeom>
        </p:spPr>
      </p:pic>
      <p:sp>
        <p:nvSpPr>
          <p:cNvPr id="7" name="object 24">
            <a:extLst>
              <a:ext uri="{FF2B5EF4-FFF2-40B4-BE49-F238E27FC236}">
                <a16:creationId xmlns:a16="http://schemas.microsoft.com/office/drawing/2014/main" id="{A2E58161-9FC3-4FCF-9D07-57279859583E}"/>
              </a:ext>
            </a:extLst>
          </p:cNvPr>
          <p:cNvSpPr txBox="1"/>
          <p:nvPr/>
        </p:nvSpPr>
        <p:spPr>
          <a:xfrm>
            <a:off x="8997247" y="1423436"/>
            <a:ext cx="2560769" cy="382156"/>
          </a:xfrm>
          <a:prstGeom prst="rect">
            <a:avLst/>
          </a:prstGeom>
        </p:spPr>
        <p:txBody>
          <a:bodyPr vert="horz" wrap="square" lIns="0" tIns="12700" rIns="0" bIns="0" rtlCol="0">
            <a:spAutoFit/>
          </a:bodyPr>
          <a:lstStyle/>
          <a:p>
            <a:pPr>
              <a:lnSpc>
                <a:spcPct val="100000"/>
              </a:lnSpc>
              <a:spcBef>
                <a:spcPts val="100"/>
              </a:spcBef>
            </a:pPr>
            <a:r>
              <a:rPr lang="en-US" sz="2400" dirty="0">
                <a:latin typeface="Calibri"/>
                <a:cs typeface="Calibri"/>
              </a:rPr>
              <a:t>10 YEARS LATER</a:t>
            </a:r>
            <a:endParaRPr sz="2400" dirty="0">
              <a:latin typeface="Calibri"/>
              <a:cs typeface="Calibri"/>
            </a:endParaRPr>
          </a:p>
        </p:txBody>
      </p:sp>
    </p:spTree>
    <p:extLst>
      <p:ext uri="{BB962C8B-B14F-4D97-AF65-F5344CB8AC3E}">
        <p14:creationId xmlns:p14="http://schemas.microsoft.com/office/powerpoint/2010/main" val="551437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F31A7826-1BD7-464A-998A-02C94A0036D9}"/>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D09E3E3D-7030-4F19-890D-53253D127502}"/>
              </a:ext>
            </a:extLst>
          </p:cNvPr>
          <p:cNvSpPr/>
          <p:nvPr/>
        </p:nvSpPr>
        <p:spPr>
          <a:xfrm>
            <a:off x="2637305" y="74364"/>
            <a:ext cx="8322984" cy="707886"/>
          </a:xfrm>
          <a:prstGeom prst="rect">
            <a:avLst/>
          </a:prstGeom>
        </p:spPr>
        <p:txBody>
          <a:bodyPr wrap="none">
            <a:spAutoFit/>
          </a:bodyPr>
          <a:lstStyle/>
          <a:p>
            <a:r>
              <a:rPr lang="en-US" sz="4000" b="1" dirty="0">
                <a:solidFill>
                  <a:schemeClr val="bg1"/>
                </a:solidFill>
              </a:rPr>
              <a:t>CONCRETE REPAIR AND REMEDIATION</a:t>
            </a:r>
          </a:p>
        </p:txBody>
      </p:sp>
      <p:sp>
        <p:nvSpPr>
          <p:cNvPr id="4" name="object 3">
            <a:extLst>
              <a:ext uri="{FF2B5EF4-FFF2-40B4-BE49-F238E27FC236}">
                <a16:creationId xmlns:a16="http://schemas.microsoft.com/office/drawing/2014/main" id="{2A4832ED-170A-410B-8A65-CECAEC925E14}"/>
              </a:ext>
            </a:extLst>
          </p:cNvPr>
          <p:cNvSpPr txBox="1"/>
          <p:nvPr/>
        </p:nvSpPr>
        <p:spPr>
          <a:xfrm>
            <a:off x="441960" y="930978"/>
            <a:ext cx="3410712" cy="2205732"/>
          </a:xfrm>
          <a:prstGeom prst="rect">
            <a:avLst/>
          </a:prstGeom>
        </p:spPr>
        <p:txBody>
          <a:bodyPr vert="horz" wrap="square" lIns="0" tIns="12700" rIns="0" bIns="0" rtlCol="0">
            <a:spAutoFit/>
          </a:bodyPr>
          <a:lstStyle/>
          <a:p>
            <a:pPr marL="26034">
              <a:spcBef>
                <a:spcPts val="100"/>
              </a:spcBef>
            </a:pPr>
            <a:r>
              <a:rPr sz="2000" spc="-35" dirty="0">
                <a:latin typeface="Calibri"/>
                <a:cs typeface="Calibri"/>
              </a:rPr>
              <a:t>HWY</a:t>
            </a:r>
            <a:r>
              <a:rPr sz="2000" spc="-20" dirty="0">
                <a:latin typeface="Calibri"/>
                <a:cs typeface="Calibri"/>
              </a:rPr>
              <a:t> 147</a:t>
            </a:r>
            <a:r>
              <a:rPr lang="en-US" sz="2000" spc="-20" dirty="0">
                <a:latin typeface="Calibri"/>
                <a:cs typeface="Calibri"/>
              </a:rPr>
              <a:t>,</a:t>
            </a:r>
            <a:r>
              <a:rPr sz="2000" spc="-15" dirty="0">
                <a:latin typeface="Calibri"/>
                <a:cs typeface="Calibri"/>
              </a:rPr>
              <a:t> </a:t>
            </a:r>
            <a:r>
              <a:rPr lang="en-US" sz="2000" spc="-25" dirty="0">
                <a:cs typeface="Calibri"/>
              </a:rPr>
              <a:t>NC</a:t>
            </a:r>
            <a:r>
              <a:rPr lang="en-US" sz="2000" spc="-20" dirty="0">
                <a:cs typeface="Calibri"/>
              </a:rPr>
              <a:t> 2021</a:t>
            </a:r>
            <a:endParaRPr lang="en-US" sz="2000" dirty="0">
              <a:cs typeface="Calibri"/>
            </a:endParaRPr>
          </a:p>
          <a:p>
            <a:pPr marL="26034">
              <a:lnSpc>
                <a:spcPct val="100000"/>
              </a:lnSpc>
              <a:spcBef>
                <a:spcPts val="100"/>
              </a:spcBef>
            </a:pPr>
            <a:r>
              <a:rPr sz="2000" spc="-30" dirty="0">
                <a:latin typeface="Calibri"/>
                <a:cs typeface="Calibri"/>
              </a:rPr>
              <a:t>Type</a:t>
            </a:r>
            <a:r>
              <a:rPr sz="2000" spc="-15" dirty="0">
                <a:latin typeface="Calibri"/>
                <a:cs typeface="Calibri"/>
              </a:rPr>
              <a:t> </a:t>
            </a:r>
            <a:r>
              <a:rPr sz="2000" spc="-50" dirty="0">
                <a:latin typeface="Calibri"/>
                <a:cs typeface="Calibri"/>
              </a:rPr>
              <a:t>1</a:t>
            </a:r>
            <a:endParaRPr lang="en-US" sz="2000" spc="-50" dirty="0">
              <a:latin typeface="Calibri"/>
              <a:cs typeface="Calibri"/>
            </a:endParaRPr>
          </a:p>
          <a:p>
            <a:pPr marL="368934" indent="-342900">
              <a:lnSpc>
                <a:spcPct val="100000"/>
              </a:lnSpc>
              <a:spcBef>
                <a:spcPts val="100"/>
              </a:spcBef>
              <a:buFont typeface="Arial" panose="020B0604020202020204" pitchFamily="34" charset="0"/>
              <a:buChar char="•"/>
            </a:pPr>
            <a:r>
              <a:rPr lang="en-US" sz="2000" spc="-50" dirty="0">
                <a:latin typeface="Calibri"/>
                <a:cs typeface="Calibri"/>
              </a:rPr>
              <a:t>3 locations requiring repair or remediation</a:t>
            </a:r>
          </a:p>
          <a:p>
            <a:pPr marL="368934" indent="-342900">
              <a:lnSpc>
                <a:spcPct val="100000"/>
              </a:lnSpc>
              <a:spcBef>
                <a:spcPts val="100"/>
              </a:spcBef>
              <a:buFont typeface="Arial" panose="020B0604020202020204" pitchFamily="34" charset="0"/>
              <a:buChar char="•"/>
            </a:pPr>
            <a:r>
              <a:rPr lang="en-US" sz="2000" spc="-50" dirty="0">
                <a:latin typeface="Calibri"/>
                <a:cs typeface="Calibri"/>
              </a:rPr>
              <a:t>Type 1 was chosen over concrete due to cost, time, and limited site access</a:t>
            </a:r>
            <a:endParaRPr sz="2000" dirty="0">
              <a:latin typeface="Calibri"/>
              <a:cs typeface="Calibri"/>
            </a:endParaRPr>
          </a:p>
        </p:txBody>
      </p:sp>
      <p:pic>
        <p:nvPicPr>
          <p:cNvPr id="5" name="Picture 4">
            <a:extLst>
              <a:ext uri="{FF2B5EF4-FFF2-40B4-BE49-F238E27FC236}">
                <a16:creationId xmlns:a16="http://schemas.microsoft.com/office/drawing/2014/main" id="{CF9F4D38-B1B3-4756-B349-02C255BB0C5F}"/>
              </a:ext>
            </a:extLst>
          </p:cNvPr>
          <p:cNvPicPr>
            <a:picLocks noChangeAspect="1"/>
          </p:cNvPicPr>
          <p:nvPr/>
        </p:nvPicPr>
        <p:blipFill>
          <a:blip r:embed="rId2"/>
          <a:stretch>
            <a:fillRect/>
          </a:stretch>
        </p:blipFill>
        <p:spPr>
          <a:xfrm>
            <a:off x="5135797" y="1328862"/>
            <a:ext cx="5824492" cy="2514702"/>
          </a:xfrm>
          <a:prstGeom prst="rect">
            <a:avLst/>
          </a:prstGeom>
        </p:spPr>
      </p:pic>
      <p:pic>
        <p:nvPicPr>
          <p:cNvPr id="6" name="Picture 5">
            <a:extLst>
              <a:ext uri="{FF2B5EF4-FFF2-40B4-BE49-F238E27FC236}">
                <a16:creationId xmlns:a16="http://schemas.microsoft.com/office/drawing/2014/main" id="{13581C6A-45E7-40CE-B5E9-D7860CC7CD57}"/>
              </a:ext>
            </a:extLst>
          </p:cNvPr>
          <p:cNvPicPr>
            <a:picLocks noChangeAspect="1"/>
          </p:cNvPicPr>
          <p:nvPr/>
        </p:nvPicPr>
        <p:blipFill>
          <a:blip r:embed="rId3"/>
          <a:stretch>
            <a:fillRect/>
          </a:stretch>
        </p:blipFill>
        <p:spPr>
          <a:xfrm>
            <a:off x="737483" y="3947128"/>
            <a:ext cx="10347386" cy="2514702"/>
          </a:xfrm>
          <a:prstGeom prst="rect">
            <a:avLst/>
          </a:prstGeom>
        </p:spPr>
      </p:pic>
    </p:spTree>
    <p:extLst>
      <p:ext uri="{BB962C8B-B14F-4D97-AF65-F5344CB8AC3E}">
        <p14:creationId xmlns:p14="http://schemas.microsoft.com/office/powerpoint/2010/main" val="1352674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AF7035BC-AE2B-413A-8300-127FAC42699E}"/>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63222601-7185-4549-95BC-E265F2B24B24}"/>
              </a:ext>
            </a:extLst>
          </p:cNvPr>
          <p:cNvSpPr/>
          <p:nvPr/>
        </p:nvSpPr>
        <p:spPr>
          <a:xfrm>
            <a:off x="2637305" y="74364"/>
            <a:ext cx="3684278" cy="707886"/>
          </a:xfrm>
          <a:prstGeom prst="rect">
            <a:avLst/>
          </a:prstGeom>
        </p:spPr>
        <p:txBody>
          <a:bodyPr wrap="none">
            <a:spAutoFit/>
          </a:bodyPr>
          <a:lstStyle/>
          <a:p>
            <a:r>
              <a:rPr lang="en-US" sz="4000" b="1" dirty="0">
                <a:solidFill>
                  <a:schemeClr val="bg1"/>
                </a:solidFill>
              </a:rPr>
              <a:t>CULVERT REPAIR</a:t>
            </a:r>
          </a:p>
        </p:txBody>
      </p:sp>
      <p:sp>
        <p:nvSpPr>
          <p:cNvPr id="4" name="Rectangle 3">
            <a:extLst>
              <a:ext uri="{FF2B5EF4-FFF2-40B4-BE49-F238E27FC236}">
                <a16:creationId xmlns:a16="http://schemas.microsoft.com/office/drawing/2014/main" id="{3D735453-274F-4970-BFC9-7BD36C3111E8}"/>
              </a:ext>
            </a:extLst>
          </p:cNvPr>
          <p:cNvSpPr/>
          <p:nvPr/>
        </p:nvSpPr>
        <p:spPr>
          <a:xfrm>
            <a:off x="524256" y="1060996"/>
            <a:ext cx="2743200" cy="1200329"/>
          </a:xfrm>
          <a:prstGeom prst="rect">
            <a:avLst/>
          </a:prstGeom>
        </p:spPr>
        <p:txBody>
          <a:bodyPr wrap="square">
            <a:spAutoFit/>
          </a:bodyPr>
          <a:lstStyle/>
          <a:p>
            <a:r>
              <a:rPr lang="en-US" dirty="0"/>
              <a:t>Butler County AL 2013</a:t>
            </a:r>
          </a:p>
          <a:p>
            <a:r>
              <a:rPr lang="en-US" dirty="0"/>
              <a:t>Type 2</a:t>
            </a:r>
          </a:p>
          <a:p>
            <a:pPr marL="285750" indent="-285750">
              <a:buFont typeface="Arial" panose="020B0604020202020204" pitchFamily="34" charset="0"/>
              <a:buChar char="•"/>
            </a:pPr>
            <a:r>
              <a:rPr lang="en-US" dirty="0"/>
              <a:t>72” dia.</a:t>
            </a:r>
          </a:p>
          <a:p>
            <a:pPr marL="285750" indent="-285750">
              <a:buFont typeface="Arial" panose="020B0604020202020204" pitchFamily="34" charset="0"/>
              <a:buChar char="•"/>
            </a:pPr>
            <a:r>
              <a:rPr lang="en-US" dirty="0"/>
              <a:t>3@ 20’ length (60’ total)</a:t>
            </a:r>
          </a:p>
        </p:txBody>
      </p:sp>
      <p:pic>
        <p:nvPicPr>
          <p:cNvPr id="5" name="Picture 4">
            <a:extLst>
              <a:ext uri="{FF2B5EF4-FFF2-40B4-BE49-F238E27FC236}">
                <a16:creationId xmlns:a16="http://schemas.microsoft.com/office/drawing/2014/main" id="{E73EB234-B650-4F68-B80D-F6CE77E36FA2}"/>
              </a:ext>
            </a:extLst>
          </p:cNvPr>
          <p:cNvPicPr>
            <a:picLocks noChangeAspect="1"/>
          </p:cNvPicPr>
          <p:nvPr/>
        </p:nvPicPr>
        <p:blipFill>
          <a:blip r:embed="rId2"/>
          <a:stretch>
            <a:fillRect/>
          </a:stretch>
        </p:blipFill>
        <p:spPr>
          <a:xfrm>
            <a:off x="3035808" y="1050274"/>
            <a:ext cx="8168640" cy="5093157"/>
          </a:xfrm>
          <a:prstGeom prst="rect">
            <a:avLst/>
          </a:prstGeom>
        </p:spPr>
      </p:pic>
    </p:spTree>
    <p:extLst>
      <p:ext uri="{BB962C8B-B14F-4D97-AF65-F5344CB8AC3E}">
        <p14:creationId xmlns:p14="http://schemas.microsoft.com/office/powerpoint/2010/main" val="2794969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a:extLst>
              <a:ext uri="{FF2B5EF4-FFF2-40B4-BE49-F238E27FC236}">
                <a16:creationId xmlns:a16="http://schemas.microsoft.com/office/drawing/2014/main" id="{9A7C77A0-EBE7-4C82-84F1-398591D5EDF6}"/>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pic>
        <p:nvPicPr>
          <p:cNvPr id="2" name="object 18">
            <a:extLst>
              <a:ext uri="{FF2B5EF4-FFF2-40B4-BE49-F238E27FC236}">
                <a16:creationId xmlns:a16="http://schemas.microsoft.com/office/drawing/2014/main" id="{C80E7177-5373-492B-9739-4E1C4E55212F}"/>
              </a:ext>
            </a:extLst>
          </p:cNvPr>
          <p:cNvPicPr/>
          <p:nvPr/>
        </p:nvPicPr>
        <p:blipFill>
          <a:blip r:embed="rId2" cstate="print"/>
          <a:stretch>
            <a:fillRect/>
          </a:stretch>
        </p:blipFill>
        <p:spPr>
          <a:xfrm>
            <a:off x="9587139" y="262891"/>
            <a:ext cx="2313915" cy="3429694"/>
          </a:xfrm>
          <a:prstGeom prst="rect">
            <a:avLst/>
          </a:prstGeom>
        </p:spPr>
      </p:pic>
      <p:pic>
        <p:nvPicPr>
          <p:cNvPr id="3" name="object 23">
            <a:extLst>
              <a:ext uri="{FF2B5EF4-FFF2-40B4-BE49-F238E27FC236}">
                <a16:creationId xmlns:a16="http://schemas.microsoft.com/office/drawing/2014/main" id="{C79A14D0-71BF-4C3F-BFB2-444AD41471F8}"/>
              </a:ext>
            </a:extLst>
          </p:cNvPr>
          <p:cNvPicPr/>
          <p:nvPr/>
        </p:nvPicPr>
        <p:blipFill>
          <a:blip r:embed="rId3" cstate="print"/>
          <a:stretch>
            <a:fillRect/>
          </a:stretch>
        </p:blipFill>
        <p:spPr>
          <a:xfrm>
            <a:off x="8021782" y="3429000"/>
            <a:ext cx="3002439" cy="3332018"/>
          </a:xfrm>
          <a:prstGeom prst="rect">
            <a:avLst/>
          </a:prstGeom>
        </p:spPr>
      </p:pic>
      <p:sp>
        <p:nvSpPr>
          <p:cNvPr id="5" name="Rectangle 4">
            <a:extLst>
              <a:ext uri="{FF2B5EF4-FFF2-40B4-BE49-F238E27FC236}">
                <a16:creationId xmlns:a16="http://schemas.microsoft.com/office/drawing/2014/main" id="{D835D544-EA46-4809-9887-1C093BC1BB1E}"/>
              </a:ext>
            </a:extLst>
          </p:cNvPr>
          <p:cNvSpPr/>
          <p:nvPr/>
        </p:nvSpPr>
        <p:spPr>
          <a:xfrm>
            <a:off x="2637305" y="74364"/>
            <a:ext cx="4911729" cy="707886"/>
          </a:xfrm>
          <a:prstGeom prst="rect">
            <a:avLst/>
          </a:prstGeom>
        </p:spPr>
        <p:txBody>
          <a:bodyPr wrap="none">
            <a:spAutoFit/>
          </a:bodyPr>
          <a:lstStyle/>
          <a:p>
            <a:r>
              <a:rPr lang="en-US" sz="4000" b="1" dirty="0">
                <a:solidFill>
                  <a:schemeClr val="bg1"/>
                </a:solidFill>
              </a:rPr>
              <a:t>INTRODUCING GCCMs</a:t>
            </a:r>
          </a:p>
        </p:txBody>
      </p:sp>
      <p:sp>
        <p:nvSpPr>
          <p:cNvPr id="6" name="TextBox 5">
            <a:extLst>
              <a:ext uri="{FF2B5EF4-FFF2-40B4-BE49-F238E27FC236}">
                <a16:creationId xmlns:a16="http://schemas.microsoft.com/office/drawing/2014/main" id="{93EF6B78-6897-4DE3-89B2-3DD047391DC9}"/>
              </a:ext>
            </a:extLst>
          </p:cNvPr>
          <p:cNvSpPr txBox="1"/>
          <p:nvPr/>
        </p:nvSpPr>
        <p:spPr>
          <a:xfrm>
            <a:off x="290945" y="1097238"/>
            <a:ext cx="7258089" cy="5324535"/>
          </a:xfrm>
          <a:prstGeom prst="rect">
            <a:avLst/>
          </a:prstGeom>
          <a:noFill/>
        </p:spPr>
        <p:txBody>
          <a:bodyPr wrap="square" rtlCol="0">
            <a:spAutoFit/>
          </a:bodyPr>
          <a:lstStyle/>
          <a:p>
            <a:r>
              <a:rPr lang="en-US" sz="2000" b="1" dirty="0"/>
              <a:t>What is a GCCM - Geosynthetic Cementitious Composite Mat</a:t>
            </a:r>
          </a:p>
          <a:p>
            <a:r>
              <a:rPr lang="en-US" sz="2000" b="1" dirty="0"/>
              <a:t>ASTM D4439:</a:t>
            </a:r>
          </a:p>
          <a:p>
            <a:r>
              <a:rPr lang="en-US" sz="2000" i="1" dirty="0"/>
              <a:t>A factory-assembled geosynthetic composite consisting of a cementitious material contained within layer or layers of geosynthetic materials that becomes hardened when hydrated.</a:t>
            </a:r>
          </a:p>
          <a:p>
            <a:endParaRPr lang="en-US" sz="2000" i="1" dirty="0"/>
          </a:p>
          <a:p>
            <a:r>
              <a:rPr lang="en-US" sz="2000" dirty="0"/>
              <a:t>It combines the flexibility of geotextile fabrics with the durability of</a:t>
            </a:r>
          </a:p>
          <a:p>
            <a:r>
              <a:rPr lang="en-US" sz="2000" dirty="0"/>
              <a:t>hardened concrete!</a:t>
            </a:r>
          </a:p>
          <a:p>
            <a:endParaRPr lang="en-US" sz="2000" dirty="0"/>
          </a:p>
          <a:p>
            <a:r>
              <a:rPr lang="en-US" sz="2000" b="1" dirty="0"/>
              <a:t>GCCMs can be used:</a:t>
            </a:r>
          </a:p>
          <a:p>
            <a:r>
              <a:rPr lang="en-US" sz="2000" dirty="0"/>
              <a:t>• When soft armor protection will NOT work ! (lack of vegetation or </a:t>
            </a:r>
          </a:p>
          <a:p>
            <a:r>
              <a:rPr lang="en-US" sz="2000" dirty="0"/>
              <a:t>    don’t want vegetation)</a:t>
            </a:r>
          </a:p>
          <a:p>
            <a:r>
              <a:rPr lang="en-US" sz="2000" dirty="0"/>
              <a:t>• When hard armor is required</a:t>
            </a:r>
          </a:p>
          <a:p>
            <a:endParaRPr lang="en-US" sz="2000" dirty="0"/>
          </a:p>
          <a:p>
            <a:r>
              <a:rPr lang="en-US" sz="2000" b="1" dirty="0"/>
              <a:t>GCCMs cannot be used:</a:t>
            </a:r>
          </a:p>
          <a:p>
            <a:r>
              <a:rPr lang="en-US" sz="2000" dirty="0"/>
              <a:t>• Driveways and sidewalks</a:t>
            </a:r>
          </a:p>
          <a:p>
            <a:r>
              <a:rPr lang="en-US" sz="2000" dirty="0"/>
              <a:t>• Where there is daily traffic</a:t>
            </a:r>
          </a:p>
        </p:txBody>
      </p:sp>
    </p:spTree>
    <p:extLst>
      <p:ext uri="{BB962C8B-B14F-4D97-AF65-F5344CB8AC3E}">
        <p14:creationId xmlns:p14="http://schemas.microsoft.com/office/powerpoint/2010/main" val="4200135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FAB01DC-A4AA-4CEC-A29F-B478C393D818}"/>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45009C96-E813-4376-857F-92D4EB550128}"/>
              </a:ext>
            </a:extLst>
          </p:cNvPr>
          <p:cNvSpPr/>
          <p:nvPr/>
        </p:nvSpPr>
        <p:spPr>
          <a:xfrm>
            <a:off x="2637305" y="74364"/>
            <a:ext cx="4203395" cy="707886"/>
          </a:xfrm>
          <a:prstGeom prst="rect">
            <a:avLst/>
          </a:prstGeom>
        </p:spPr>
        <p:txBody>
          <a:bodyPr wrap="none">
            <a:spAutoFit/>
          </a:bodyPr>
          <a:lstStyle/>
          <a:p>
            <a:r>
              <a:rPr lang="en-US" sz="4000" b="1" dirty="0">
                <a:solidFill>
                  <a:schemeClr val="bg1"/>
                </a:solidFill>
              </a:rPr>
              <a:t>WHAT IS A GCCM ?</a:t>
            </a:r>
          </a:p>
        </p:txBody>
      </p:sp>
      <p:pic>
        <p:nvPicPr>
          <p:cNvPr id="4" name="Picture 3">
            <a:extLst>
              <a:ext uri="{FF2B5EF4-FFF2-40B4-BE49-F238E27FC236}">
                <a16:creationId xmlns:a16="http://schemas.microsoft.com/office/drawing/2014/main" id="{F32379AE-7D52-4930-A639-2BE25F2AE5D8}"/>
              </a:ext>
            </a:extLst>
          </p:cNvPr>
          <p:cNvPicPr>
            <a:picLocks noChangeAspect="1"/>
          </p:cNvPicPr>
          <p:nvPr/>
        </p:nvPicPr>
        <p:blipFill>
          <a:blip r:embed="rId2"/>
          <a:stretch>
            <a:fillRect/>
          </a:stretch>
        </p:blipFill>
        <p:spPr>
          <a:xfrm>
            <a:off x="0" y="863540"/>
            <a:ext cx="12289536" cy="6914393"/>
          </a:xfrm>
          <a:prstGeom prst="rect">
            <a:avLst/>
          </a:prstGeom>
        </p:spPr>
      </p:pic>
      <p:sp>
        <p:nvSpPr>
          <p:cNvPr id="5" name="Rectangle 4">
            <a:extLst>
              <a:ext uri="{FF2B5EF4-FFF2-40B4-BE49-F238E27FC236}">
                <a16:creationId xmlns:a16="http://schemas.microsoft.com/office/drawing/2014/main" id="{1A139DE2-A2B8-4F58-B76F-409ECC21B728}"/>
              </a:ext>
            </a:extLst>
          </p:cNvPr>
          <p:cNvSpPr/>
          <p:nvPr/>
        </p:nvSpPr>
        <p:spPr>
          <a:xfrm>
            <a:off x="8022336" y="5117297"/>
            <a:ext cx="4169664" cy="1754326"/>
          </a:xfrm>
          <a:prstGeom prst="rect">
            <a:avLst/>
          </a:prstGeom>
          <a:solidFill>
            <a:schemeClr val="bg1"/>
          </a:solidFill>
        </p:spPr>
        <p:txBody>
          <a:bodyPr wrap="square">
            <a:spAutoFit/>
          </a:bodyPr>
          <a:lstStyle/>
          <a:p>
            <a:r>
              <a:rPr lang="en-US" dirty="0"/>
              <a:t>Drainage channel in residential area</a:t>
            </a:r>
          </a:p>
          <a:p>
            <a:pPr marL="285750" indent="-285750">
              <a:buFont typeface="Arial" panose="020B0604020202020204" pitchFamily="34" charset="0"/>
              <a:buChar char="•"/>
            </a:pPr>
            <a:r>
              <a:rPr lang="en-US" dirty="0"/>
              <a:t>About 180’ long</a:t>
            </a:r>
          </a:p>
          <a:p>
            <a:pPr marL="285750" indent="-285750">
              <a:buFont typeface="Arial" panose="020B0604020202020204" pitchFamily="34" charset="0"/>
              <a:buChar char="•"/>
            </a:pPr>
            <a:r>
              <a:rPr lang="en-US" dirty="0"/>
              <a:t>Became silted up during heavy storms</a:t>
            </a:r>
          </a:p>
          <a:p>
            <a:pPr marL="285750" indent="-285750">
              <a:buFont typeface="Arial" panose="020B0604020202020204" pitchFamily="34" charset="0"/>
              <a:buChar char="•"/>
            </a:pPr>
            <a:r>
              <a:rPr lang="en-US" dirty="0"/>
              <a:t>Installation took less than 4 hours</a:t>
            </a:r>
          </a:p>
          <a:p>
            <a:pPr marL="285750" indent="-285750">
              <a:buFont typeface="Arial" panose="020B0604020202020204" pitchFamily="34" charset="0"/>
              <a:buChar char="•"/>
            </a:pPr>
            <a:r>
              <a:rPr lang="en-US" dirty="0"/>
              <a:t>Other ditches were lined last year after</a:t>
            </a:r>
          </a:p>
          <a:p>
            <a:r>
              <a:rPr lang="en-US" dirty="0"/>
              <a:t>success of initial pilot project in 2022</a:t>
            </a:r>
          </a:p>
        </p:txBody>
      </p:sp>
    </p:spTree>
    <p:extLst>
      <p:ext uri="{BB962C8B-B14F-4D97-AF65-F5344CB8AC3E}">
        <p14:creationId xmlns:p14="http://schemas.microsoft.com/office/powerpoint/2010/main" val="1392144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C0A9FDC5-68E4-47A1-851A-162C589AA2A5}"/>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B447A006-A0CD-4EFB-A87D-1B9A62BBBD56}"/>
              </a:ext>
            </a:extLst>
          </p:cNvPr>
          <p:cNvSpPr/>
          <p:nvPr/>
        </p:nvSpPr>
        <p:spPr>
          <a:xfrm>
            <a:off x="2637305" y="74364"/>
            <a:ext cx="8264827" cy="707886"/>
          </a:xfrm>
          <a:prstGeom prst="rect">
            <a:avLst/>
          </a:prstGeom>
        </p:spPr>
        <p:txBody>
          <a:bodyPr wrap="none">
            <a:spAutoFit/>
          </a:bodyPr>
          <a:lstStyle/>
          <a:p>
            <a:r>
              <a:rPr lang="en-US" sz="4000" b="1" dirty="0">
                <a:solidFill>
                  <a:schemeClr val="bg1"/>
                </a:solidFill>
              </a:rPr>
              <a:t>CHANNEL APPLICATION FOR LANDFILL</a:t>
            </a:r>
          </a:p>
        </p:txBody>
      </p:sp>
      <p:sp>
        <p:nvSpPr>
          <p:cNvPr id="4" name="Rectangle 3">
            <a:extLst>
              <a:ext uri="{FF2B5EF4-FFF2-40B4-BE49-F238E27FC236}">
                <a16:creationId xmlns:a16="http://schemas.microsoft.com/office/drawing/2014/main" id="{8B496A22-EFDA-4F9C-81D1-7F2925413644}"/>
              </a:ext>
            </a:extLst>
          </p:cNvPr>
          <p:cNvSpPr/>
          <p:nvPr/>
        </p:nvSpPr>
        <p:spPr>
          <a:xfrm>
            <a:off x="95273" y="930978"/>
            <a:ext cx="5084064" cy="1754326"/>
          </a:xfrm>
          <a:prstGeom prst="rect">
            <a:avLst/>
          </a:prstGeom>
        </p:spPr>
        <p:txBody>
          <a:bodyPr wrap="square">
            <a:spAutoFit/>
          </a:bodyPr>
          <a:lstStyle/>
          <a:p>
            <a:r>
              <a:rPr lang="en-US" dirty="0"/>
              <a:t>Installation Process for Landfill in Mansfield LA 2024:</a:t>
            </a:r>
          </a:p>
          <a:p>
            <a:pPr marL="285750" indent="-285750">
              <a:buFont typeface="Arial" panose="020B0604020202020204" pitchFamily="34" charset="0"/>
              <a:buChar char="•"/>
            </a:pPr>
            <a:r>
              <a:rPr lang="en-US" dirty="0"/>
              <a:t>Excavate Channel</a:t>
            </a:r>
          </a:p>
          <a:p>
            <a:pPr marL="285750" indent="-285750">
              <a:buFont typeface="Arial" panose="020B0604020202020204" pitchFamily="34" charset="0"/>
              <a:buChar char="•"/>
            </a:pPr>
            <a:r>
              <a:rPr lang="en-US" dirty="0"/>
              <a:t>Excavate Anchor Trenches</a:t>
            </a:r>
          </a:p>
          <a:p>
            <a:pPr marL="285750" indent="-285750">
              <a:buFont typeface="Arial" panose="020B0604020202020204" pitchFamily="34" charset="0"/>
              <a:buChar char="•"/>
            </a:pPr>
            <a:r>
              <a:rPr lang="en-US" dirty="0"/>
              <a:t>Deploy Material</a:t>
            </a:r>
          </a:p>
          <a:p>
            <a:pPr marL="285750" indent="-285750">
              <a:buFont typeface="Arial" panose="020B0604020202020204" pitchFamily="34" charset="0"/>
              <a:buChar char="•"/>
            </a:pPr>
            <a:r>
              <a:rPr lang="en-US" dirty="0"/>
              <a:t>Join and Anchor Material</a:t>
            </a:r>
          </a:p>
          <a:p>
            <a:pPr marL="285750" indent="-285750">
              <a:buFont typeface="Arial" panose="020B0604020202020204" pitchFamily="34" charset="0"/>
              <a:buChar char="•"/>
            </a:pPr>
            <a:r>
              <a:rPr lang="en-US" dirty="0"/>
              <a:t>Hydrate</a:t>
            </a:r>
          </a:p>
        </p:txBody>
      </p:sp>
      <p:pic>
        <p:nvPicPr>
          <p:cNvPr id="5" name="Picture 4">
            <a:extLst>
              <a:ext uri="{FF2B5EF4-FFF2-40B4-BE49-F238E27FC236}">
                <a16:creationId xmlns:a16="http://schemas.microsoft.com/office/drawing/2014/main" id="{B5C60DF2-C57D-4D58-96AA-0A47963ED2FE}"/>
              </a:ext>
            </a:extLst>
          </p:cNvPr>
          <p:cNvPicPr>
            <a:picLocks noChangeAspect="1"/>
          </p:cNvPicPr>
          <p:nvPr/>
        </p:nvPicPr>
        <p:blipFill>
          <a:blip r:embed="rId2"/>
          <a:stretch>
            <a:fillRect/>
          </a:stretch>
        </p:blipFill>
        <p:spPr>
          <a:xfrm>
            <a:off x="4590280" y="1366611"/>
            <a:ext cx="6979928" cy="2506147"/>
          </a:xfrm>
          <a:prstGeom prst="rect">
            <a:avLst/>
          </a:prstGeom>
        </p:spPr>
      </p:pic>
      <p:pic>
        <p:nvPicPr>
          <p:cNvPr id="6" name="Picture 5">
            <a:extLst>
              <a:ext uri="{FF2B5EF4-FFF2-40B4-BE49-F238E27FC236}">
                <a16:creationId xmlns:a16="http://schemas.microsoft.com/office/drawing/2014/main" id="{FD9CBBE9-A609-41E6-A3B5-F440DAFF0042}"/>
              </a:ext>
            </a:extLst>
          </p:cNvPr>
          <p:cNvPicPr>
            <a:picLocks noChangeAspect="1"/>
          </p:cNvPicPr>
          <p:nvPr/>
        </p:nvPicPr>
        <p:blipFill>
          <a:blip r:embed="rId3"/>
          <a:stretch>
            <a:fillRect/>
          </a:stretch>
        </p:blipFill>
        <p:spPr>
          <a:xfrm>
            <a:off x="3586612" y="3947122"/>
            <a:ext cx="7315520" cy="2636558"/>
          </a:xfrm>
          <a:prstGeom prst="rect">
            <a:avLst/>
          </a:prstGeom>
        </p:spPr>
      </p:pic>
    </p:spTree>
    <p:extLst>
      <p:ext uri="{BB962C8B-B14F-4D97-AF65-F5344CB8AC3E}">
        <p14:creationId xmlns:p14="http://schemas.microsoft.com/office/powerpoint/2010/main" val="1862079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9FB2DED-37C7-44F0-A98A-2F344F3BF102}"/>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77388CB3-06CF-42D7-89C6-D7E66F57B28C}"/>
              </a:ext>
            </a:extLst>
          </p:cNvPr>
          <p:cNvSpPr/>
          <p:nvPr/>
        </p:nvSpPr>
        <p:spPr>
          <a:xfrm>
            <a:off x="2637305" y="74364"/>
            <a:ext cx="4421339" cy="707886"/>
          </a:xfrm>
          <a:prstGeom prst="rect">
            <a:avLst/>
          </a:prstGeom>
        </p:spPr>
        <p:txBody>
          <a:bodyPr wrap="none">
            <a:spAutoFit/>
          </a:bodyPr>
          <a:lstStyle/>
          <a:p>
            <a:r>
              <a:rPr lang="en-US" sz="4000" b="1" dirty="0">
                <a:solidFill>
                  <a:schemeClr val="bg1"/>
                </a:solidFill>
              </a:rPr>
              <a:t>DITCH APPLICATION</a:t>
            </a:r>
          </a:p>
        </p:txBody>
      </p:sp>
      <p:sp>
        <p:nvSpPr>
          <p:cNvPr id="4" name="Rectangle 3">
            <a:extLst>
              <a:ext uri="{FF2B5EF4-FFF2-40B4-BE49-F238E27FC236}">
                <a16:creationId xmlns:a16="http://schemas.microsoft.com/office/drawing/2014/main" id="{DB37815A-5D58-4EA4-9D89-5076B54892BA}"/>
              </a:ext>
            </a:extLst>
          </p:cNvPr>
          <p:cNvSpPr/>
          <p:nvPr/>
        </p:nvSpPr>
        <p:spPr>
          <a:xfrm>
            <a:off x="231648" y="930978"/>
            <a:ext cx="4937760" cy="2862322"/>
          </a:xfrm>
          <a:prstGeom prst="rect">
            <a:avLst/>
          </a:prstGeom>
        </p:spPr>
        <p:txBody>
          <a:bodyPr wrap="square">
            <a:spAutoFit/>
          </a:bodyPr>
          <a:lstStyle/>
          <a:p>
            <a:r>
              <a:rPr lang="en-US" dirty="0"/>
              <a:t>DITCH LINING – COLORADO DOT 2022</a:t>
            </a:r>
          </a:p>
          <a:p>
            <a:r>
              <a:rPr lang="en-US" dirty="0"/>
              <a:t>Larkspur, CO</a:t>
            </a:r>
          </a:p>
          <a:p>
            <a:r>
              <a:rPr lang="en-US" dirty="0"/>
              <a:t>Type 2</a:t>
            </a:r>
          </a:p>
          <a:p>
            <a:r>
              <a:rPr lang="en-US" dirty="0"/>
              <a:t>600 SF</a:t>
            </a:r>
          </a:p>
          <a:p>
            <a:pPr marL="285750" indent="-285750">
              <a:buFont typeface="Arial" panose="020B0604020202020204" pitchFamily="34" charset="0"/>
              <a:buChar char="•"/>
            </a:pPr>
            <a:r>
              <a:rPr lang="en-US" dirty="0"/>
              <a:t>Erosion control for runoff highway drainage</a:t>
            </a:r>
          </a:p>
          <a:p>
            <a:pPr marL="285750" indent="-285750">
              <a:buFont typeface="Arial" panose="020B0604020202020204" pitchFamily="34" charset="0"/>
              <a:buChar char="•"/>
            </a:pPr>
            <a:r>
              <a:rPr lang="en-US" dirty="0"/>
              <a:t>GCCM chosen as alternate materials such as piping could clog and GCCM was faster and did not require lane closures like conventional concrete.</a:t>
            </a:r>
          </a:p>
          <a:p>
            <a:pPr marL="285750" indent="-285750">
              <a:buFont typeface="Arial" panose="020B0604020202020204" pitchFamily="34" charset="0"/>
              <a:buChar char="•"/>
            </a:pPr>
            <a:r>
              <a:rPr lang="en-US" dirty="0"/>
              <a:t>Installed in a single day</a:t>
            </a:r>
          </a:p>
        </p:txBody>
      </p:sp>
      <p:pic>
        <p:nvPicPr>
          <p:cNvPr id="5" name="Picture 4">
            <a:extLst>
              <a:ext uri="{FF2B5EF4-FFF2-40B4-BE49-F238E27FC236}">
                <a16:creationId xmlns:a16="http://schemas.microsoft.com/office/drawing/2014/main" id="{62B28AE2-2F47-46C3-9B92-4B1FA214DABA}"/>
              </a:ext>
            </a:extLst>
          </p:cNvPr>
          <p:cNvPicPr>
            <a:picLocks noChangeAspect="1"/>
          </p:cNvPicPr>
          <p:nvPr/>
        </p:nvPicPr>
        <p:blipFill>
          <a:blip r:embed="rId2"/>
          <a:stretch>
            <a:fillRect/>
          </a:stretch>
        </p:blipFill>
        <p:spPr>
          <a:xfrm>
            <a:off x="5169408" y="1049645"/>
            <a:ext cx="6745310" cy="4877377"/>
          </a:xfrm>
          <a:prstGeom prst="rect">
            <a:avLst/>
          </a:prstGeom>
        </p:spPr>
      </p:pic>
      <p:sp>
        <p:nvSpPr>
          <p:cNvPr id="6" name="Rectangle 5">
            <a:extLst>
              <a:ext uri="{FF2B5EF4-FFF2-40B4-BE49-F238E27FC236}">
                <a16:creationId xmlns:a16="http://schemas.microsoft.com/office/drawing/2014/main" id="{BF8BA522-B99A-469B-B92A-8B91D2536767}"/>
              </a:ext>
            </a:extLst>
          </p:cNvPr>
          <p:cNvSpPr/>
          <p:nvPr/>
        </p:nvSpPr>
        <p:spPr>
          <a:xfrm>
            <a:off x="8936212" y="5584024"/>
            <a:ext cx="3255788" cy="923330"/>
          </a:xfrm>
          <a:prstGeom prst="rect">
            <a:avLst/>
          </a:prstGeom>
        </p:spPr>
        <p:txBody>
          <a:bodyPr wrap="square">
            <a:spAutoFit/>
          </a:bodyPr>
          <a:lstStyle/>
          <a:p>
            <a:r>
              <a:rPr lang="en-US" dirty="0"/>
              <a:t>Filled sandbags were installed under the CCT2</a:t>
            </a:r>
          </a:p>
          <a:p>
            <a:r>
              <a:rPr lang="en-US" dirty="0"/>
              <a:t>to slow water</a:t>
            </a:r>
          </a:p>
        </p:txBody>
      </p:sp>
    </p:spTree>
    <p:extLst>
      <p:ext uri="{BB962C8B-B14F-4D97-AF65-F5344CB8AC3E}">
        <p14:creationId xmlns:p14="http://schemas.microsoft.com/office/powerpoint/2010/main" val="1970066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5333462F-0BE7-411B-8389-7E90297AF762}"/>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4" name="Rectangle 3">
            <a:extLst>
              <a:ext uri="{FF2B5EF4-FFF2-40B4-BE49-F238E27FC236}">
                <a16:creationId xmlns:a16="http://schemas.microsoft.com/office/drawing/2014/main" id="{3044148C-8FC4-40B6-B142-87F325F25DA8}"/>
              </a:ext>
            </a:extLst>
          </p:cNvPr>
          <p:cNvSpPr/>
          <p:nvPr/>
        </p:nvSpPr>
        <p:spPr>
          <a:xfrm>
            <a:off x="442745" y="0"/>
            <a:ext cx="10555967" cy="707886"/>
          </a:xfrm>
          <a:prstGeom prst="rect">
            <a:avLst/>
          </a:prstGeom>
        </p:spPr>
        <p:txBody>
          <a:bodyPr wrap="none">
            <a:spAutoFit/>
          </a:bodyPr>
          <a:lstStyle/>
          <a:p>
            <a:r>
              <a:rPr lang="en-US" sz="4000" b="1" dirty="0">
                <a:solidFill>
                  <a:schemeClr val="bg1"/>
                </a:solidFill>
              </a:rPr>
              <a:t>CHANNEL APPLICATION – 5 year aging case study</a:t>
            </a:r>
          </a:p>
        </p:txBody>
      </p:sp>
      <p:sp>
        <p:nvSpPr>
          <p:cNvPr id="5" name="Rectangle 4">
            <a:extLst>
              <a:ext uri="{FF2B5EF4-FFF2-40B4-BE49-F238E27FC236}">
                <a16:creationId xmlns:a16="http://schemas.microsoft.com/office/drawing/2014/main" id="{4E51C25D-8003-4287-992E-F7447C375EC3}"/>
              </a:ext>
            </a:extLst>
          </p:cNvPr>
          <p:cNvSpPr/>
          <p:nvPr/>
        </p:nvSpPr>
        <p:spPr>
          <a:xfrm>
            <a:off x="195072" y="996619"/>
            <a:ext cx="3182112" cy="1200329"/>
          </a:xfrm>
          <a:prstGeom prst="rect">
            <a:avLst/>
          </a:prstGeom>
        </p:spPr>
        <p:txBody>
          <a:bodyPr wrap="square">
            <a:spAutoFit/>
          </a:bodyPr>
          <a:lstStyle/>
          <a:p>
            <a:r>
              <a:rPr lang="en-US" dirty="0"/>
              <a:t>DITCH LINING </a:t>
            </a:r>
          </a:p>
          <a:p>
            <a:r>
              <a:rPr lang="en-US" dirty="0"/>
              <a:t>New Orleans Flood Protection Authority 2017</a:t>
            </a:r>
          </a:p>
          <a:p>
            <a:r>
              <a:rPr lang="en-US" dirty="0"/>
              <a:t>Type 1</a:t>
            </a:r>
          </a:p>
        </p:txBody>
      </p:sp>
      <p:pic>
        <p:nvPicPr>
          <p:cNvPr id="6" name="Picture 5">
            <a:extLst>
              <a:ext uri="{FF2B5EF4-FFF2-40B4-BE49-F238E27FC236}">
                <a16:creationId xmlns:a16="http://schemas.microsoft.com/office/drawing/2014/main" id="{AE79AC44-D64A-46EC-866A-E2B30AEA4A9A}"/>
              </a:ext>
            </a:extLst>
          </p:cNvPr>
          <p:cNvPicPr>
            <a:picLocks noChangeAspect="1"/>
          </p:cNvPicPr>
          <p:nvPr/>
        </p:nvPicPr>
        <p:blipFill>
          <a:blip r:embed="rId2"/>
          <a:stretch>
            <a:fillRect/>
          </a:stretch>
        </p:blipFill>
        <p:spPr>
          <a:xfrm>
            <a:off x="3535681" y="1239503"/>
            <a:ext cx="8302752" cy="5112530"/>
          </a:xfrm>
          <a:prstGeom prst="rect">
            <a:avLst/>
          </a:prstGeom>
        </p:spPr>
      </p:pic>
    </p:spTree>
    <p:extLst>
      <p:ext uri="{BB962C8B-B14F-4D97-AF65-F5344CB8AC3E}">
        <p14:creationId xmlns:p14="http://schemas.microsoft.com/office/powerpoint/2010/main" val="3887787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A551D3F2-1541-483A-BA80-B0CB285C40D9}"/>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5F7AED76-B4C3-474A-B43C-3BDCC4EABBE7}"/>
              </a:ext>
            </a:extLst>
          </p:cNvPr>
          <p:cNvSpPr/>
          <p:nvPr/>
        </p:nvSpPr>
        <p:spPr>
          <a:xfrm>
            <a:off x="2637305" y="74364"/>
            <a:ext cx="5404172" cy="707886"/>
          </a:xfrm>
          <a:prstGeom prst="rect">
            <a:avLst/>
          </a:prstGeom>
        </p:spPr>
        <p:txBody>
          <a:bodyPr wrap="none">
            <a:spAutoFit/>
          </a:bodyPr>
          <a:lstStyle/>
          <a:p>
            <a:r>
              <a:rPr lang="en-US" sz="4000" b="1" dirty="0">
                <a:solidFill>
                  <a:schemeClr val="bg1"/>
                </a:solidFill>
              </a:rPr>
              <a:t>DRAINAGE APPLICATION</a:t>
            </a:r>
          </a:p>
        </p:txBody>
      </p:sp>
      <p:sp>
        <p:nvSpPr>
          <p:cNvPr id="4" name="Rectangle 3">
            <a:extLst>
              <a:ext uri="{FF2B5EF4-FFF2-40B4-BE49-F238E27FC236}">
                <a16:creationId xmlns:a16="http://schemas.microsoft.com/office/drawing/2014/main" id="{B2F074BE-CA5D-4D1F-B317-32F7728D71A3}"/>
              </a:ext>
            </a:extLst>
          </p:cNvPr>
          <p:cNvSpPr/>
          <p:nvPr/>
        </p:nvSpPr>
        <p:spPr>
          <a:xfrm>
            <a:off x="146304" y="930978"/>
            <a:ext cx="6096000" cy="1754326"/>
          </a:xfrm>
          <a:prstGeom prst="rect">
            <a:avLst/>
          </a:prstGeom>
        </p:spPr>
        <p:txBody>
          <a:bodyPr>
            <a:spAutoFit/>
          </a:bodyPr>
          <a:lstStyle/>
          <a:p>
            <a:r>
              <a:rPr lang="en-US" dirty="0"/>
              <a:t>HIGHWAY 20 Midland, TX 2023</a:t>
            </a:r>
          </a:p>
          <a:p>
            <a:r>
              <a:rPr lang="en-US" dirty="0"/>
              <a:t>Type 2</a:t>
            </a:r>
          </a:p>
          <a:p>
            <a:pPr marL="285750" indent="-285750">
              <a:buFont typeface="Arial" panose="020B0604020202020204" pitchFamily="34" charset="0"/>
              <a:buChar char="•"/>
            </a:pPr>
            <a:r>
              <a:rPr lang="en-US" dirty="0"/>
              <a:t>Drainage ditch to divert stormwater along highway</a:t>
            </a:r>
          </a:p>
          <a:p>
            <a:pPr marL="285750" indent="-285750">
              <a:buFont typeface="Arial" panose="020B0604020202020204" pitchFamily="34" charset="0"/>
              <a:buChar char="•"/>
            </a:pPr>
            <a:r>
              <a:rPr lang="en-US" dirty="0"/>
              <a:t>Type 2 GCCM was chosen in lieu of concrete and rip-rap due to cost and speed of installation</a:t>
            </a:r>
          </a:p>
          <a:p>
            <a:pPr marL="285750" indent="-285750">
              <a:buFont typeface="Arial" panose="020B0604020202020204" pitchFamily="34" charset="0"/>
              <a:buChar char="•"/>
            </a:pPr>
            <a:r>
              <a:rPr lang="en-US" dirty="0"/>
              <a:t>Installation of 1,800 sf took 2 hours</a:t>
            </a:r>
          </a:p>
        </p:txBody>
      </p:sp>
      <p:sp>
        <p:nvSpPr>
          <p:cNvPr id="5" name="Rectangle 4">
            <a:extLst>
              <a:ext uri="{FF2B5EF4-FFF2-40B4-BE49-F238E27FC236}">
                <a16:creationId xmlns:a16="http://schemas.microsoft.com/office/drawing/2014/main" id="{80AF9021-91D6-44FF-A0C3-3DF863CBFEAA}"/>
              </a:ext>
            </a:extLst>
          </p:cNvPr>
          <p:cNvSpPr/>
          <p:nvPr/>
        </p:nvSpPr>
        <p:spPr>
          <a:xfrm>
            <a:off x="310896" y="5668602"/>
            <a:ext cx="11862816" cy="923330"/>
          </a:xfrm>
          <a:prstGeom prst="rect">
            <a:avLst/>
          </a:prstGeom>
        </p:spPr>
        <p:txBody>
          <a:bodyPr wrap="square">
            <a:spAutoFit/>
          </a:bodyPr>
          <a:lstStyle/>
          <a:p>
            <a:r>
              <a:rPr lang="en-US" dirty="0"/>
              <a:t>Meeting our schedule is very important to us. Some of our products require thousands of cubic yards of concrete for drainage and rip rap applications. GCCM will allow us to greatly speed up the installation process and help us meet our schedule.”</a:t>
            </a:r>
          </a:p>
          <a:p>
            <a:r>
              <a:rPr lang="en-US" dirty="0"/>
              <a:t>Juan </a:t>
            </a:r>
            <a:r>
              <a:rPr lang="en-US" dirty="0" err="1"/>
              <a:t>Gasca</a:t>
            </a:r>
            <a:r>
              <a:rPr lang="en-US" dirty="0"/>
              <a:t> - Corporate Project Controls Manager, </a:t>
            </a:r>
            <a:r>
              <a:rPr lang="en-US" dirty="0" err="1"/>
              <a:t>Pulice</a:t>
            </a:r>
            <a:r>
              <a:rPr lang="en-US" dirty="0"/>
              <a:t> Construction</a:t>
            </a:r>
          </a:p>
        </p:txBody>
      </p:sp>
      <p:pic>
        <p:nvPicPr>
          <p:cNvPr id="6" name="Picture 5">
            <a:extLst>
              <a:ext uri="{FF2B5EF4-FFF2-40B4-BE49-F238E27FC236}">
                <a16:creationId xmlns:a16="http://schemas.microsoft.com/office/drawing/2014/main" id="{AA3DAC74-3C10-4640-B3EB-E77CC154BC42}"/>
              </a:ext>
            </a:extLst>
          </p:cNvPr>
          <p:cNvPicPr>
            <a:picLocks noChangeAspect="1"/>
          </p:cNvPicPr>
          <p:nvPr/>
        </p:nvPicPr>
        <p:blipFill>
          <a:blip r:embed="rId2"/>
          <a:stretch>
            <a:fillRect/>
          </a:stretch>
        </p:blipFill>
        <p:spPr>
          <a:xfrm>
            <a:off x="2178834" y="1136316"/>
            <a:ext cx="9452333" cy="4252583"/>
          </a:xfrm>
          <a:prstGeom prst="rect">
            <a:avLst/>
          </a:prstGeom>
        </p:spPr>
      </p:pic>
    </p:spTree>
    <p:extLst>
      <p:ext uri="{BB962C8B-B14F-4D97-AF65-F5344CB8AC3E}">
        <p14:creationId xmlns:p14="http://schemas.microsoft.com/office/powerpoint/2010/main" val="518049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E6FBF564-29D9-4D38-8B00-CB4D4A8D6571}"/>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2F046552-1E55-4A4C-B596-C6197652A823}"/>
              </a:ext>
            </a:extLst>
          </p:cNvPr>
          <p:cNvSpPr/>
          <p:nvPr/>
        </p:nvSpPr>
        <p:spPr>
          <a:xfrm>
            <a:off x="2637305" y="74364"/>
            <a:ext cx="7968079" cy="707886"/>
          </a:xfrm>
          <a:prstGeom prst="rect">
            <a:avLst/>
          </a:prstGeom>
        </p:spPr>
        <p:txBody>
          <a:bodyPr wrap="none">
            <a:spAutoFit/>
          </a:bodyPr>
          <a:lstStyle/>
          <a:p>
            <a:r>
              <a:rPr lang="en-US" sz="4000" b="1" dirty="0">
                <a:solidFill>
                  <a:schemeClr val="bg1"/>
                </a:solidFill>
              </a:rPr>
              <a:t>HENRY MILLER IRRIGATION DISTRICT</a:t>
            </a:r>
          </a:p>
        </p:txBody>
      </p:sp>
      <p:sp>
        <p:nvSpPr>
          <p:cNvPr id="4" name="Rectangle 3">
            <a:extLst>
              <a:ext uri="{FF2B5EF4-FFF2-40B4-BE49-F238E27FC236}">
                <a16:creationId xmlns:a16="http://schemas.microsoft.com/office/drawing/2014/main" id="{80354C91-3E39-41BF-99E9-1D84DCB0A90D}"/>
              </a:ext>
            </a:extLst>
          </p:cNvPr>
          <p:cNvSpPr/>
          <p:nvPr/>
        </p:nvSpPr>
        <p:spPr>
          <a:xfrm>
            <a:off x="170688" y="1132207"/>
            <a:ext cx="6096000" cy="2308324"/>
          </a:xfrm>
          <a:prstGeom prst="rect">
            <a:avLst/>
          </a:prstGeom>
        </p:spPr>
        <p:txBody>
          <a:bodyPr>
            <a:spAutoFit/>
          </a:bodyPr>
          <a:lstStyle/>
          <a:p>
            <a:r>
              <a:rPr lang="en-US" b="1" dirty="0"/>
              <a:t>MATERIAL SELECTION</a:t>
            </a:r>
          </a:p>
          <a:p>
            <a:r>
              <a:rPr lang="en-US" dirty="0"/>
              <a:t>GCCM was chosen for many reasons:</a:t>
            </a:r>
          </a:p>
          <a:p>
            <a:pPr marL="285750" indent="-285750">
              <a:buFont typeface="Arial" panose="020B0604020202020204" pitchFamily="34" charset="0"/>
              <a:buChar char="•"/>
            </a:pPr>
            <a:r>
              <a:rPr lang="en-US" dirty="0"/>
              <a:t>Faster installation</a:t>
            </a:r>
          </a:p>
          <a:p>
            <a:pPr marL="285750" indent="-285750">
              <a:buFont typeface="Arial" panose="020B0604020202020204" pitchFamily="34" charset="0"/>
              <a:buChar char="•"/>
            </a:pPr>
            <a:r>
              <a:rPr lang="en-US" dirty="0"/>
              <a:t>More cost effective</a:t>
            </a:r>
          </a:p>
          <a:p>
            <a:pPr marL="285750" indent="-285750">
              <a:buFont typeface="Arial" panose="020B0604020202020204" pitchFamily="34" charset="0"/>
              <a:buChar char="•"/>
            </a:pPr>
            <a:r>
              <a:rPr lang="en-US" dirty="0"/>
              <a:t>Able to withstand differential settlement - up to about 15%</a:t>
            </a:r>
          </a:p>
          <a:p>
            <a:pPr marL="285750" indent="-285750">
              <a:buFont typeface="Arial" panose="020B0604020202020204" pitchFamily="34" charset="0"/>
              <a:buChar char="•"/>
            </a:pPr>
            <a:r>
              <a:rPr lang="en-US" dirty="0"/>
              <a:t>Self-installation – no outside contractors, no specialized equipment</a:t>
            </a:r>
          </a:p>
          <a:p>
            <a:pPr marL="285750" indent="-285750">
              <a:buFont typeface="Arial" panose="020B0604020202020204" pitchFamily="34" charset="0"/>
              <a:buChar char="•"/>
            </a:pPr>
            <a:r>
              <a:rPr lang="en-US" dirty="0"/>
              <a:t>Long design life – 50 years</a:t>
            </a:r>
          </a:p>
        </p:txBody>
      </p:sp>
      <p:pic>
        <p:nvPicPr>
          <p:cNvPr id="5" name="Picture 4">
            <a:extLst>
              <a:ext uri="{FF2B5EF4-FFF2-40B4-BE49-F238E27FC236}">
                <a16:creationId xmlns:a16="http://schemas.microsoft.com/office/drawing/2014/main" id="{6809D769-E5A4-492E-9130-CA335B2FA676}"/>
              </a:ext>
            </a:extLst>
          </p:cNvPr>
          <p:cNvPicPr>
            <a:picLocks noChangeAspect="1"/>
          </p:cNvPicPr>
          <p:nvPr/>
        </p:nvPicPr>
        <p:blipFill>
          <a:blip r:embed="rId2"/>
          <a:stretch>
            <a:fillRect/>
          </a:stretch>
        </p:blipFill>
        <p:spPr>
          <a:xfrm>
            <a:off x="6266688" y="1689223"/>
            <a:ext cx="4913438" cy="3769792"/>
          </a:xfrm>
          <a:prstGeom prst="rect">
            <a:avLst/>
          </a:prstGeom>
        </p:spPr>
      </p:pic>
    </p:spTree>
    <p:extLst>
      <p:ext uri="{BB962C8B-B14F-4D97-AF65-F5344CB8AC3E}">
        <p14:creationId xmlns:p14="http://schemas.microsoft.com/office/powerpoint/2010/main" val="2309957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A8FA2EAC-00C8-4776-9A24-10F4DEB1D804}"/>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4" name="Rectangle 3">
            <a:extLst>
              <a:ext uri="{FF2B5EF4-FFF2-40B4-BE49-F238E27FC236}">
                <a16:creationId xmlns:a16="http://schemas.microsoft.com/office/drawing/2014/main" id="{02A932F0-870D-4B39-865E-B17698E03E4D}"/>
              </a:ext>
            </a:extLst>
          </p:cNvPr>
          <p:cNvSpPr/>
          <p:nvPr/>
        </p:nvSpPr>
        <p:spPr>
          <a:xfrm>
            <a:off x="2637305" y="74364"/>
            <a:ext cx="7968079" cy="707886"/>
          </a:xfrm>
          <a:prstGeom prst="rect">
            <a:avLst/>
          </a:prstGeom>
        </p:spPr>
        <p:txBody>
          <a:bodyPr wrap="none">
            <a:spAutoFit/>
          </a:bodyPr>
          <a:lstStyle/>
          <a:p>
            <a:r>
              <a:rPr lang="en-US" sz="4000" b="1" dirty="0">
                <a:solidFill>
                  <a:schemeClr val="bg1"/>
                </a:solidFill>
              </a:rPr>
              <a:t>HENRY MILLER IRRIGATION DISTRICT</a:t>
            </a:r>
          </a:p>
        </p:txBody>
      </p:sp>
      <p:sp>
        <p:nvSpPr>
          <p:cNvPr id="5" name="Rectangle 4">
            <a:extLst>
              <a:ext uri="{FF2B5EF4-FFF2-40B4-BE49-F238E27FC236}">
                <a16:creationId xmlns:a16="http://schemas.microsoft.com/office/drawing/2014/main" id="{53757C38-0C1A-4B88-A5D1-2364B6272244}"/>
              </a:ext>
            </a:extLst>
          </p:cNvPr>
          <p:cNvSpPr/>
          <p:nvPr/>
        </p:nvSpPr>
        <p:spPr>
          <a:xfrm>
            <a:off x="134112" y="930978"/>
            <a:ext cx="4511040" cy="2031325"/>
          </a:xfrm>
          <a:prstGeom prst="rect">
            <a:avLst/>
          </a:prstGeom>
        </p:spPr>
        <p:txBody>
          <a:bodyPr wrap="square">
            <a:spAutoFit/>
          </a:bodyPr>
          <a:lstStyle/>
          <a:p>
            <a:r>
              <a:rPr lang="en-US" b="1" dirty="0"/>
              <a:t>SITE PREPARATION</a:t>
            </a:r>
          </a:p>
          <a:p>
            <a:pPr marL="285750" indent="-285750">
              <a:buFont typeface="Arial" panose="020B0604020202020204" pitchFamily="34" charset="0"/>
              <a:buChar char="•"/>
            </a:pPr>
            <a:r>
              <a:rPr lang="en-US" dirty="0"/>
              <a:t>The existing concrete was first installed more 	than 20 years ago and was badly cracked.</a:t>
            </a:r>
          </a:p>
          <a:p>
            <a:pPr marL="285750" indent="-285750">
              <a:buFont typeface="Arial" panose="020B0604020202020204" pitchFamily="34" charset="0"/>
              <a:buChar char="•"/>
            </a:pPr>
            <a:r>
              <a:rPr lang="en-US" dirty="0"/>
              <a:t>As a result, the existing concrete was removed and the canal reprofiled prior to installation.</a:t>
            </a:r>
          </a:p>
        </p:txBody>
      </p:sp>
      <p:pic>
        <p:nvPicPr>
          <p:cNvPr id="6" name="Picture 5">
            <a:extLst>
              <a:ext uri="{FF2B5EF4-FFF2-40B4-BE49-F238E27FC236}">
                <a16:creationId xmlns:a16="http://schemas.microsoft.com/office/drawing/2014/main" id="{E6A0565E-092F-429D-A8E3-D4D35CAD3AD8}"/>
              </a:ext>
            </a:extLst>
          </p:cNvPr>
          <p:cNvPicPr>
            <a:picLocks noChangeAspect="1"/>
          </p:cNvPicPr>
          <p:nvPr/>
        </p:nvPicPr>
        <p:blipFill>
          <a:blip r:embed="rId2"/>
          <a:stretch>
            <a:fillRect/>
          </a:stretch>
        </p:blipFill>
        <p:spPr>
          <a:xfrm>
            <a:off x="5091636" y="1143112"/>
            <a:ext cx="6513491" cy="4916312"/>
          </a:xfrm>
          <a:prstGeom prst="rect">
            <a:avLst/>
          </a:prstGeom>
        </p:spPr>
      </p:pic>
    </p:spTree>
    <p:extLst>
      <p:ext uri="{BB962C8B-B14F-4D97-AF65-F5344CB8AC3E}">
        <p14:creationId xmlns:p14="http://schemas.microsoft.com/office/powerpoint/2010/main" val="3796869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6D606F03-1B9F-41FF-8A6F-CC8B115A6ED1}"/>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4" name="Rectangle 3">
            <a:extLst>
              <a:ext uri="{FF2B5EF4-FFF2-40B4-BE49-F238E27FC236}">
                <a16:creationId xmlns:a16="http://schemas.microsoft.com/office/drawing/2014/main" id="{327328C4-6419-4DFE-847D-942994F4DB44}"/>
              </a:ext>
            </a:extLst>
          </p:cNvPr>
          <p:cNvSpPr/>
          <p:nvPr/>
        </p:nvSpPr>
        <p:spPr>
          <a:xfrm>
            <a:off x="2637305" y="74364"/>
            <a:ext cx="7968079" cy="707886"/>
          </a:xfrm>
          <a:prstGeom prst="rect">
            <a:avLst/>
          </a:prstGeom>
        </p:spPr>
        <p:txBody>
          <a:bodyPr wrap="none">
            <a:spAutoFit/>
          </a:bodyPr>
          <a:lstStyle/>
          <a:p>
            <a:r>
              <a:rPr lang="en-US" sz="4000" b="1" dirty="0">
                <a:solidFill>
                  <a:schemeClr val="bg1"/>
                </a:solidFill>
              </a:rPr>
              <a:t>HENRY MILLER IRRIGATION DISTRICT</a:t>
            </a:r>
          </a:p>
        </p:txBody>
      </p:sp>
      <p:sp>
        <p:nvSpPr>
          <p:cNvPr id="5" name="Rectangle 4">
            <a:extLst>
              <a:ext uri="{FF2B5EF4-FFF2-40B4-BE49-F238E27FC236}">
                <a16:creationId xmlns:a16="http://schemas.microsoft.com/office/drawing/2014/main" id="{EB092EE1-8AFB-4B8F-87D1-5B17B234DAD0}"/>
              </a:ext>
            </a:extLst>
          </p:cNvPr>
          <p:cNvSpPr/>
          <p:nvPr/>
        </p:nvSpPr>
        <p:spPr>
          <a:xfrm>
            <a:off x="304800" y="1020032"/>
            <a:ext cx="3962400" cy="2308324"/>
          </a:xfrm>
          <a:prstGeom prst="rect">
            <a:avLst/>
          </a:prstGeom>
        </p:spPr>
        <p:txBody>
          <a:bodyPr wrap="square">
            <a:spAutoFit/>
          </a:bodyPr>
          <a:lstStyle/>
          <a:p>
            <a:r>
              <a:rPr lang="en-US" b="1" dirty="0"/>
              <a:t>INSTALLATION</a:t>
            </a:r>
          </a:p>
          <a:p>
            <a:pPr marL="285750" indent="-285750">
              <a:buFont typeface="Arial" panose="020B0604020202020204" pitchFamily="34" charset="0"/>
              <a:buChar char="•"/>
            </a:pPr>
            <a:r>
              <a:rPr lang="en-US" dirty="0"/>
              <a:t>Rolls were deployed across the invert of the canal with a spreader bar and cut to length</a:t>
            </a:r>
          </a:p>
          <a:p>
            <a:pPr marL="285750" indent="-285750">
              <a:buFont typeface="Arial" panose="020B0604020202020204" pitchFamily="34" charset="0"/>
              <a:buChar char="•"/>
            </a:pPr>
            <a:r>
              <a:rPr lang="en-US" dirty="0"/>
              <a:t>Because decreased water loss was the goal, joints were thermally bonded using an automated hot air welder</a:t>
            </a:r>
          </a:p>
        </p:txBody>
      </p:sp>
      <p:pic>
        <p:nvPicPr>
          <p:cNvPr id="6" name="Picture 5">
            <a:extLst>
              <a:ext uri="{FF2B5EF4-FFF2-40B4-BE49-F238E27FC236}">
                <a16:creationId xmlns:a16="http://schemas.microsoft.com/office/drawing/2014/main" id="{4DF3F893-F2B3-4C2A-B25C-4B8B42196506}"/>
              </a:ext>
            </a:extLst>
          </p:cNvPr>
          <p:cNvPicPr>
            <a:picLocks noChangeAspect="1"/>
          </p:cNvPicPr>
          <p:nvPr/>
        </p:nvPicPr>
        <p:blipFill>
          <a:blip r:embed="rId2"/>
          <a:stretch>
            <a:fillRect/>
          </a:stretch>
        </p:blipFill>
        <p:spPr>
          <a:xfrm>
            <a:off x="2072733" y="2179892"/>
            <a:ext cx="9631588" cy="3875660"/>
          </a:xfrm>
          <a:prstGeom prst="rect">
            <a:avLst/>
          </a:prstGeom>
        </p:spPr>
      </p:pic>
    </p:spTree>
    <p:extLst>
      <p:ext uri="{BB962C8B-B14F-4D97-AF65-F5344CB8AC3E}">
        <p14:creationId xmlns:p14="http://schemas.microsoft.com/office/powerpoint/2010/main" val="2810102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78E7A024-A9DF-4DE3-B7B1-363152C2D078}"/>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4" name="Rectangle 3">
            <a:extLst>
              <a:ext uri="{FF2B5EF4-FFF2-40B4-BE49-F238E27FC236}">
                <a16:creationId xmlns:a16="http://schemas.microsoft.com/office/drawing/2014/main" id="{11048BF6-F27C-4A56-BD30-FDA07EFFF48A}"/>
              </a:ext>
            </a:extLst>
          </p:cNvPr>
          <p:cNvSpPr/>
          <p:nvPr/>
        </p:nvSpPr>
        <p:spPr>
          <a:xfrm>
            <a:off x="2637305" y="74364"/>
            <a:ext cx="7968079" cy="707886"/>
          </a:xfrm>
          <a:prstGeom prst="rect">
            <a:avLst/>
          </a:prstGeom>
        </p:spPr>
        <p:txBody>
          <a:bodyPr wrap="none">
            <a:spAutoFit/>
          </a:bodyPr>
          <a:lstStyle/>
          <a:p>
            <a:r>
              <a:rPr lang="en-US" sz="4000" b="1" dirty="0">
                <a:solidFill>
                  <a:schemeClr val="bg1"/>
                </a:solidFill>
              </a:rPr>
              <a:t>HENRY MILLER IRRIGATION DISTRICT</a:t>
            </a:r>
          </a:p>
        </p:txBody>
      </p:sp>
      <p:sp>
        <p:nvSpPr>
          <p:cNvPr id="5" name="Rectangle 4">
            <a:extLst>
              <a:ext uri="{FF2B5EF4-FFF2-40B4-BE49-F238E27FC236}">
                <a16:creationId xmlns:a16="http://schemas.microsoft.com/office/drawing/2014/main" id="{53B5E5CB-2CB7-4255-B6F0-D93B0D59A841}"/>
              </a:ext>
            </a:extLst>
          </p:cNvPr>
          <p:cNvSpPr/>
          <p:nvPr/>
        </p:nvSpPr>
        <p:spPr>
          <a:xfrm>
            <a:off x="353568" y="1052221"/>
            <a:ext cx="5145024" cy="1754326"/>
          </a:xfrm>
          <a:prstGeom prst="rect">
            <a:avLst/>
          </a:prstGeom>
        </p:spPr>
        <p:txBody>
          <a:bodyPr wrap="square">
            <a:spAutoFit/>
          </a:bodyPr>
          <a:lstStyle/>
          <a:p>
            <a:r>
              <a:rPr lang="en-US" b="1" dirty="0"/>
              <a:t>INSTALLATION</a:t>
            </a:r>
          </a:p>
          <a:p>
            <a:pPr marL="285750" indent="-285750">
              <a:buFont typeface="Arial" panose="020B0604020202020204" pitchFamily="34" charset="0"/>
              <a:buChar char="•"/>
            </a:pPr>
            <a:r>
              <a:rPr lang="en-US" dirty="0"/>
              <a:t>The canal contained gates, valves and termination to existing concrete.</a:t>
            </a:r>
          </a:p>
          <a:p>
            <a:pPr marL="285750" indent="-285750">
              <a:buFont typeface="Arial" panose="020B0604020202020204" pitchFamily="34" charset="0"/>
              <a:buChar char="•"/>
            </a:pPr>
            <a:r>
              <a:rPr lang="en-US" dirty="0"/>
              <a:t>After the rolls were joined and installation was completed for the day, the material was hydrated with a 	water truck.</a:t>
            </a:r>
          </a:p>
        </p:txBody>
      </p:sp>
      <p:pic>
        <p:nvPicPr>
          <p:cNvPr id="6" name="Picture 5">
            <a:extLst>
              <a:ext uri="{FF2B5EF4-FFF2-40B4-BE49-F238E27FC236}">
                <a16:creationId xmlns:a16="http://schemas.microsoft.com/office/drawing/2014/main" id="{242F4011-84DC-4CEC-BB11-7065C200C46C}"/>
              </a:ext>
            </a:extLst>
          </p:cNvPr>
          <p:cNvPicPr>
            <a:picLocks noChangeAspect="1"/>
          </p:cNvPicPr>
          <p:nvPr/>
        </p:nvPicPr>
        <p:blipFill>
          <a:blip r:embed="rId2"/>
          <a:stretch>
            <a:fillRect/>
          </a:stretch>
        </p:blipFill>
        <p:spPr>
          <a:xfrm>
            <a:off x="2254119" y="2840666"/>
            <a:ext cx="9584313" cy="3474790"/>
          </a:xfrm>
          <a:prstGeom prst="rect">
            <a:avLst/>
          </a:prstGeom>
        </p:spPr>
      </p:pic>
    </p:spTree>
    <p:extLst>
      <p:ext uri="{BB962C8B-B14F-4D97-AF65-F5344CB8AC3E}">
        <p14:creationId xmlns:p14="http://schemas.microsoft.com/office/powerpoint/2010/main" val="4096384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AD068D37-7E71-43F9-A0DF-30006FEB6DD6}"/>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pic>
        <p:nvPicPr>
          <p:cNvPr id="4" name="Picture 3">
            <a:extLst>
              <a:ext uri="{FF2B5EF4-FFF2-40B4-BE49-F238E27FC236}">
                <a16:creationId xmlns:a16="http://schemas.microsoft.com/office/drawing/2014/main" id="{F23B16E2-3D20-41BC-856F-C33DF200F462}"/>
              </a:ext>
            </a:extLst>
          </p:cNvPr>
          <p:cNvPicPr>
            <a:picLocks noChangeAspect="1"/>
          </p:cNvPicPr>
          <p:nvPr/>
        </p:nvPicPr>
        <p:blipFill>
          <a:blip r:embed="rId2"/>
          <a:stretch>
            <a:fillRect/>
          </a:stretch>
        </p:blipFill>
        <p:spPr>
          <a:xfrm>
            <a:off x="3438144" y="1193556"/>
            <a:ext cx="8615215" cy="4847130"/>
          </a:xfrm>
          <a:prstGeom prst="rect">
            <a:avLst/>
          </a:prstGeom>
        </p:spPr>
      </p:pic>
      <p:sp>
        <p:nvSpPr>
          <p:cNvPr id="5" name="Rectangle 4">
            <a:extLst>
              <a:ext uri="{FF2B5EF4-FFF2-40B4-BE49-F238E27FC236}">
                <a16:creationId xmlns:a16="http://schemas.microsoft.com/office/drawing/2014/main" id="{F27B8936-C781-471F-B033-52C3B0BC017F}"/>
              </a:ext>
            </a:extLst>
          </p:cNvPr>
          <p:cNvSpPr/>
          <p:nvPr/>
        </p:nvSpPr>
        <p:spPr>
          <a:xfrm>
            <a:off x="390144" y="1193556"/>
            <a:ext cx="2913888" cy="2585323"/>
          </a:xfrm>
          <a:prstGeom prst="rect">
            <a:avLst/>
          </a:prstGeom>
        </p:spPr>
        <p:txBody>
          <a:bodyPr wrap="square">
            <a:spAutoFit/>
          </a:bodyPr>
          <a:lstStyle/>
          <a:p>
            <a:r>
              <a:rPr lang="en-US" b="1" dirty="0"/>
              <a:t>PROJECT COMPLETE</a:t>
            </a:r>
          </a:p>
          <a:p>
            <a:pPr marL="285750" indent="-285750">
              <a:buFont typeface="Arial" panose="020B0604020202020204" pitchFamily="34" charset="0"/>
              <a:buChar char="•"/>
            </a:pPr>
            <a:r>
              <a:rPr lang="en-US" dirty="0"/>
              <a:t>The installation of 30,000 sf took 3.5 days</a:t>
            </a:r>
          </a:p>
          <a:p>
            <a:pPr marL="285750" indent="-285750">
              <a:buFont typeface="Arial" panose="020B0604020202020204" pitchFamily="34" charset="0"/>
              <a:buChar char="•"/>
            </a:pPr>
            <a:r>
              <a:rPr lang="en-US" dirty="0"/>
              <a:t>The lined canal was 1,440 ft</a:t>
            </a:r>
          </a:p>
          <a:p>
            <a:pPr marL="285750" indent="-285750">
              <a:buFont typeface="Arial" panose="020B0604020202020204" pitchFamily="34" charset="0"/>
              <a:buChar char="•"/>
            </a:pPr>
            <a:r>
              <a:rPr lang="en-US" dirty="0"/>
              <a:t>Testing performed after canal was filled, indicated water loss was reduced by more than 96%</a:t>
            </a:r>
          </a:p>
        </p:txBody>
      </p:sp>
      <p:sp>
        <p:nvSpPr>
          <p:cNvPr id="6" name="Rectangle 5">
            <a:extLst>
              <a:ext uri="{FF2B5EF4-FFF2-40B4-BE49-F238E27FC236}">
                <a16:creationId xmlns:a16="http://schemas.microsoft.com/office/drawing/2014/main" id="{887BF23B-94E1-436E-9252-1922FA3340ED}"/>
              </a:ext>
            </a:extLst>
          </p:cNvPr>
          <p:cNvSpPr/>
          <p:nvPr/>
        </p:nvSpPr>
        <p:spPr>
          <a:xfrm>
            <a:off x="2637305" y="74364"/>
            <a:ext cx="7968079" cy="707886"/>
          </a:xfrm>
          <a:prstGeom prst="rect">
            <a:avLst/>
          </a:prstGeom>
        </p:spPr>
        <p:txBody>
          <a:bodyPr wrap="none">
            <a:spAutoFit/>
          </a:bodyPr>
          <a:lstStyle/>
          <a:p>
            <a:r>
              <a:rPr lang="en-US" sz="4000" b="1" dirty="0">
                <a:solidFill>
                  <a:schemeClr val="bg1"/>
                </a:solidFill>
              </a:rPr>
              <a:t>HENRY MILLER IRRIGATION DISTRICT</a:t>
            </a:r>
          </a:p>
        </p:txBody>
      </p:sp>
    </p:spTree>
    <p:extLst>
      <p:ext uri="{BB962C8B-B14F-4D97-AF65-F5344CB8AC3E}">
        <p14:creationId xmlns:p14="http://schemas.microsoft.com/office/powerpoint/2010/main" val="3745820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6">
            <a:extLst>
              <a:ext uri="{FF2B5EF4-FFF2-40B4-BE49-F238E27FC236}">
                <a16:creationId xmlns:a16="http://schemas.microsoft.com/office/drawing/2014/main" id="{F0781FD3-F952-4AA9-908A-CCDE86C9EFAB}"/>
              </a:ext>
            </a:extLst>
          </p:cNvPr>
          <p:cNvPicPr/>
          <p:nvPr/>
        </p:nvPicPr>
        <p:blipFill>
          <a:blip r:embed="rId2" cstate="print"/>
          <a:stretch>
            <a:fillRect/>
          </a:stretch>
        </p:blipFill>
        <p:spPr>
          <a:xfrm>
            <a:off x="5583382" y="2126481"/>
            <a:ext cx="3130815" cy="3041264"/>
          </a:xfrm>
          <a:prstGeom prst="rect">
            <a:avLst/>
          </a:prstGeom>
        </p:spPr>
      </p:pic>
      <p:pic>
        <p:nvPicPr>
          <p:cNvPr id="3" name="object 7">
            <a:extLst>
              <a:ext uri="{FF2B5EF4-FFF2-40B4-BE49-F238E27FC236}">
                <a16:creationId xmlns:a16="http://schemas.microsoft.com/office/drawing/2014/main" id="{D07D7669-9629-4AA8-B468-B9BC6CAEB8C5}"/>
              </a:ext>
            </a:extLst>
          </p:cNvPr>
          <p:cNvPicPr/>
          <p:nvPr/>
        </p:nvPicPr>
        <p:blipFill>
          <a:blip r:embed="rId3" cstate="print"/>
          <a:stretch>
            <a:fillRect/>
          </a:stretch>
        </p:blipFill>
        <p:spPr>
          <a:xfrm>
            <a:off x="8866911" y="1318549"/>
            <a:ext cx="2978726" cy="2770909"/>
          </a:xfrm>
          <a:prstGeom prst="rect">
            <a:avLst/>
          </a:prstGeom>
        </p:spPr>
      </p:pic>
      <p:sp>
        <p:nvSpPr>
          <p:cNvPr id="4" name="object 9">
            <a:extLst>
              <a:ext uri="{FF2B5EF4-FFF2-40B4-BE49-F238E27FC236}">
                <a16:creationId xmlns:a16="http://schemas.microsoft.com/office/drawing/2014/main" id="{EF61C67E-CD47-4C5B-A71A-4AD2F3D22141}"/>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5" name="Rectangle 4">
            <a:extLst>
              <a:ext uri="{FF2B5EF4-FFF2-40B4-BE49-F238E27FC236}">
                <a16:creationId xmlns:a16="http://schemas.microsoft.com/office/drawing/2014/main" id="{3ECD877F-D1DA-4672-95FB-35AFF035E268}"/>
              </a:ext>
            </a:extLst>
          </p:cNvPr>
          <p:cNvSpPr/>
          <p:nvPr/>
        </p:nvSpPr>
        <p:spPr>
          <a:xfrm>
            <a:off x="2637305" y="74364"/>
            <a:ext cx="4203395" cy="707886"/>
          </a:xfrm>
          <a:prstGeom prst="rect">
            <a:avLst/>
          </a:prstGeom>
        </p:spPr>
        <p:txBody>
          <a:bodyPr wrap="none">
            <a:spAutoFit/>
          </a:bodyPr>
          <a:lstStyle/>
          <a:p>
            <a:r>
              <a:rPr lang="en-US" sz="4000" b="1" dirty="0">
                <a:solidFill>
                  <a:schemeClr val="bg1"/>
                </a:solidFill>
              </a:rPr>
              <a:t>WHAT IS A GCCM ?</a:t>
            </a:r>
          </a:p>
        </p:txBody>
      </p:sp>
      <p:sp>
        <p:nvSpPr>
          <p:cNvPr id="6" name="Rectangle 5">
            <a:extLst>
              <a:ext uri="{FF2B5EF4-FFF2-40B4-BE49-F238E27FC236}">
                <a16:creationId xmlns:a16="http://schemas.microsoft.com/office/drawing/2014/main" id="{0617B3A7-3FCA-4FA7-820A-179F69C8C572}"/>
              </a:ext>
            </a:extLst>
          </p:cNvPr>
          <p:cNvSpPr/>
          <p:nvPr/>
        </p:nvSpPr>
        <p:spPr>
          <a:xfrm>
            <a:off x="138545" y="1171362"/>
            <a:ext cx="6400800" cy="4439729"/>
          </a:xfrm>
          <a:prstGeom prst="rect">
            <a:avLst/>
          </a:prstGeom>
        </p:spPr>
        <p:txBody>
          <a:bodyPr wrap="square">
            <a:spAutoFit/>
          </a:bodyPr>
          <a:lstStyle/>
          <a:p>
            <a:r>
              <a:rPr lang="en-US" sz="2000" i="1" dirty="0"/>
              <a:t>A flexible concrete filled geosynthetic that hardens when</a:t>
            </a:r>
          </a:p>
          <a:p>
            <a:r>
              <a:rPr lang="en-US" sz="2000" i="1" dirty="0"/>
              <a:t>hydrated to form a thin, durable waterproof concrete</a:t>
            </a:r>
          </a:p>
          <a:p>
            <a:r>
              <a:rPr lang="en-US" sz="2000" i="1" dirty="0"/>
              <a:t>layer.</a:t>
            </a:r>
          </a:p>
          <a:p>
            <a:endParaRPr lang="en-US" sz="2000" dirty="0"/>
          </a:p>
          <a:p>
            <a:r>
              <a:rPr lang="en-US" sz="2000" b="1" dirty="0"/>
              <a:t>GCCMs consists of:</a:t>
            </a:r>
          </a:p>
          <a:p>
            <a:r>
              <a:rPr lang="en-US" sz="2000" dirty="0"/>
              <a:t>- Dry concrete mix</a:t>
            </a:r>
          </a:p>
          <a:p>
            <a:r>
              <a:rPr lang="en-US" sz="2000" dirty="0"/>
              <a:t>- Geotextile layer(s)</a:t>
            </a:r>
          </a:p>
          <a:p>
            <a:r>
              <a:rPr lang="en-US" sz="2000" dirty="0"/>
              <a:t>	3D Fiber Matrix</a:t>
            </a:r>
          </a:p>
          <a:p>
            <a:r>
              <a:rPr lang="en-US" sz="2000" dirty="0"/>
              <a:t>	Two Nonwoven geotextiles stitched together</a:t>
            </a:r>
          </a:p>
          <a:p>
            <a:r>
              <a:rPr lang="en-US" sz="2000" dirty="0"/>
              <a:t>-Water impermeable lower surface</a:t>
            </a:r>
          </a:p>
          <a:p>
            <a:r>
              <a:rPr lang="en-US" sz="2000" dirty="0"/>
              <a:t>	• Concrete is porous. Membrane prevents water </a:t>
            </a:r>
          </a:p>
          <a:p>
            <a:r>
              <a:rPr lang="en-US" sz="2000" dirty="0"/>
              <a:t>                    from permeating through the plane of the GCCM</a:t>
            </a:r>
          </a:p>
          <a:p>
            <a:r>
              <a:rPr lang="en-US" sz="2000" dirty="0"/>
              <a:t>	• PVC for erosion control</a:t>
            </a:r>
          </a:p>
          <a:p>
            <a:r>
              <a:rPr lang="en-US" sz="2000" dirty="0"/>
              <a:t>	• LLDPE for containment</a:t>
            </a:r>
          </a:p>
        </p:txBody>
      </p:sp>
      <p:sp>
        <p:nvSpPr>
          <p:cNvPr id="8" name="Rectangle 7">
            <a:extLst>
              <a:ext uri="{FF2B5EF4-FFF2-40B4-BE49-F238E27FC236}">
                <a16:creationId xmlns:a16="http://schemas.microsoft.com/office/drawing/2014/main" id="{9B6CE2F0-1E2B-47F2-BBFE-18368F90CB2B}"/>
              </a:ext>
            </a:extLst>
          </p:cNvPr>
          <p:cNvSpPr/>
          <p:nvPr/>
        </p:nvSpPr>
        <p:spPr>
          <a:xfrm>
            <a:off x="1482436" y="6134547"/>
            <a:ext cx="9739745" cy="400110"/>
          </a:xfrm>
          <a:prstGeom prst="rect">
            <a:avLst/>
          </a:prstGeom>
        </p:spPr>
        <p:txBody>
          <a:bodyPr wrap="square">
            <a:spAutoFit/>
          </a:bodyPr>
          <a:lstStyle/>
          <a:p>
            <a:r>
              <a:rPr lang="en-US" sz="2000" b="1" dirty="0"/>
              <a:t>It combines the flexibility of geotextile fabrics with the durability of hardened concrete!</a:t>
            </a:r>
          </a:p>
        </p:txBody>
      </p:sp>
    </p:spTree>
    <p:extLst>
      <p:ext uri="{BB962C8B-B14F-4D97-AF65-F5344CB8AC3E}">
        <p14:creationId xmlns:p14="http://schemas.microsoft.com/office/powerpoint/2010/main" val="3928425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A490AB78-D85E-416F-8E19-9D7107D569BA}"/>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AB725E28-5060-4667-9027-93581F3BD6D7}"/>
              </a:ext>
            </a:extLst>
          </p:cNvPr>
          <p:cNvSpPr/>
          <p:nvPr/>
        </p:nvSpPr>
        <p:spPr>
          <a:xfrm>
            <a:off x="2637305" y="74364"/>
            <a:ext cx="3008901" cy="707886"/>
          </a:xfrm>
          <a:prstGeom prst="rect">
            <a:avLst/>
          </a:prstGeom>
        </p:spPr>
        <p:txBody>
          <a:bodyPr wrap="none">
            <a:spAutoFit/>
          </a:bodyPr>
          <a:lstStyle/>
          <a:p>
            <a:r>
              <a:rPr lang="en-US" sz="4000" b="1" dirty="0">
                <a:solidFill>
                  <a:schemeClr val="bg1"/>
                </a:solidFill>
              </a:rPr>
              <a:t>CONCLUSION</a:t>
            </a:r>
          </a:p>
        </p:txBody>
      </p:sp>
      <p:sp>
        <p:nvSpPr>
          <p:cNvPr id="4" name="Rectangle 3">
            <a:extLst>
              <a:ext uri="{FF2B5EF4-FFF2-40B4-BE49-F238E27FC236}">
                <a16:creationId xmlns:a16="http://schemas.microsoft.com/office/drawing/2014/main" id="{6A40C13C-8FFF-4F6E-B573-C19A255845AA}"/>
              </a:ext>
            </a:extLst>
          </p:cNvPr>
          <p:cNvSpPr/>
          <p:nvPr/>
        </p:nvSpPr>
        <p:spPr>
          <a:xfrm>
            <a:off x="646176" y="1191691"/>
            <a:ext cx="2926080" cy="646331"/>
          </a:xfrm>
          <a:prstGeom prst="rect">
            <a:avLst/>
          </a:prstGeom>
        </p:spPr>
        <p:txBody>
          <a:bodyPr wrap="square">
            <a:spAutoFit/>
          </a:bodyPr>
          <a:lstStyle/>
          <a:p>
            <a:r>
              <a:rPr lang="en-US" b="1" dirty="0"/>
              <a:t>DESIGN &amp; BID</a:t>
            </a:r>
          </a:p>
          <a:p>
            <a:r>
              <a:rPr lang="en-US" dirty="0"/>
              <a:t>Specification &amp; Quoting</a:t>
            </a:r>
          </a:p>
        </p:txBody>
      </p:sp>
      <p:sp>
        <p:nvSpPr>
          <p:cNvPr id="5" name="Rectangle 4">
            <a:extLst>
              <a:ext uri="{FF2B5EF4-FFF2-40B4-BE49-F238E27FC236}">
                <a16:creationId xmlns:a16="http://schemas.microsoft.com/office/drawing/2014/main" id="{A614B02E-4749-4A49-AB8D-32F30C84F485}"/>
              </a:ext>
            </a:extLst>
          </p:cNvPr>
          <p:cNvSpPr/>
          <p:nvPr/>
        </p:nvSpPr>
        <p:spPr>
          <a:xfrm>
            <a:off x="8510016" y="1337995"/>
            <a:ext cx="1804416" cy="646331"/>
          </a:xfrm>
          <a:prstGeom prst="rect">
            <a:avLst/>
          </a:prstGeom>
        </p:spPr>
        <p:txBody>
          <a:bodyPr wrap="square">
            <a:spAutoFit/>
          </a:bodyPr>
          <a:lstStyle/>
          <a:p>
            <a:r>
              <a:rPr lang="en-US" b="1" dirty="0"/>
              <a:t>INSTALLATION</a:t>
            </a:r>
          </a:p>
          <a:p>
            <a:r>
              <a:rPr lang="en-US" dirty="0"/>
              <a:t>4 principals</a:t>
            </a:r>
          </a:p>
        </p:txBody>
      </p:sp>
      <p:sp>
        <p:nvSpPr>
          <p:cNvPr id="6" name="Rectangle 5">
            <a:extLst>
              <a:ext uri="{FF2B5EF4-FFF2-40B4-BE49-F238E27FC236}">
                <a16:creationId xmlns:a16="http://schemas.microsoft.com/office/drawing/2014/main" id="{81500C08-9D3D-4C53-8AEE-86893A72CD62}"/>
              </a:ext>
            </a:extLst>
          </p:cNvPr>
          <p:cNvSpPr/>
          <p:nvPr/>
        </p:nvSpPr>
        <p:spPr>
          <a:xfrm>
            <a:off x="2523745" y="4465980"/>
            <a:ext cx="4315968" cy="1200329"/>
          </a:xfrm>
          <a:prstGeom prst="rect">
            <a:avLst/>
          </a:prstGeom>
        </p:spPr>
        <p:txBody>
          <a:bodyPr wrap="square">
            <a:spAutoFit/>
          </a:bodyPr>
          <a:lstStyle/>
          <a:p>
            <a:pPr marL="342900" indent="-342900">
              <a:buFont typeface="+mj-lt"/>
              <a:buAutoNum type="arabicPeriod"/>
            </a:pPr>
            <a:r>
              <a:rPr lang="en-US" dirty="0"/>
              <a:t>USE ASTM D8364</a:t>
            </a:r>
          </a:p>
          <a:p>
            <a:pPr marL="342900" indent="-342900">
              <a:buFont typeface="+mj-lt"/>
              <a:buAutoNum type="arabicPeriod"/>
            </a:pPr>
            <a:r>
              <a:rPr lang="en-US" dirty="0"/>
              <a:t>SPECIFY QUALIFIED INSTALLERS – GCCM AND/OR SIMILAR</a:t>
            </a:r>
          </a:p>
          <a:p>
            <a:pPr marL="342900" indent="-342900">
              <a:buFont typeface="+mj-lt"/>
              <a:buAutoNum type="arabicPeriod"/>
            </a:pPr>
            <a:r>
              <a:rPr lang="en-US" dirty="0"/>
              <a:t>LET US KNOW ABOUT THE PROJECT</a:t>
            </a:r>
          </a:p>
        </p:txBody>
      </p:sp>
      <p:pic>
        <p:nvPicPr>
          <p:cNvPr id="7" name="Picture 6">
            <a:extLst>
              <a:ext uri="{FF2B5EF4-FFF2-40B4-BE49-F238E27FC236}">
                <a16:creationId xmlns:a16="http://schemas.microsoft.com/office/drawing/2014/main" id="{380EA8F8-BDCF-46F0-B5BD-A4E75DC882D4}"/>
              </a:ext>
            </a:extLst>
          </p:cNvPr>
          <p:cNvPicPr>
            <a:picLocks noChangeAspect="1"/>
          </p:cNvPicPr>
          <p:nvPr/>
        </p:nvPicPr>
        <p:blipFill>
          <a:blip r:embed="rId2"/>
          <a:stretch>
            <a:fillRect/>
          </a:stretch>
        </p:blipFill>
        <p:spPr>
          <a:xfrm>
            <a:off x="2535937" y="1904607"/>
            <a:ext cx="8607552" cy="3881836"/>
          </a:xfrm>
          <a:prstGeom prst="rect">
            <a:avLst/>
          </a:prstGeom>
        </p:spPr>
      </p:pic>
    </p:spTree>
    <p:extLst>
      <p:ext uri="{BB962C8B-B14F-4D97-AF65-F5344CB8AC3E}">
        <p14:creationId xmlns:p14="http://schemas.microsoft.com/office/powerpoint/2010/main" val="789699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2">
            <a:extLst>
              <a:ext uri="{FF2B5EF4-FFF2-40B4-BE49-F238E27FC236}">
                <a16:creationId xmlns:a16="http://schemas.microsoft.com/office/drawing/2014/main" id="{8D55B085-2253-4F35-8BFE-DDC521CD491C}"/>
              </a:ext>
            </a:extLst>
          </p:cNvPr>
          <p:cNvGrpSpPr/>
          <p:nvPr/>
        </p:nvGrpSpPr>
        <p:grpSpPr>
          <a:xfrm>
            <a:off x="0" y="-12192"/>
            <a:ext cx="12189565" cy="6856786"/>
            <a:chOff x="671500" y="1306500"/>
            <a:chExt cx="3063898" cy="1728799"/>
          </a:xfrm>
        </p:grpSpPr>
        <p:pic>
          <p:nvPicPr>
            <p:cNvPr id="6" name="object 3">
              <a:extLst>
                <a:ext uri="{FF2B5EF4-FFF2-40B4-BE49-F238E27FC236}">
                  <a16:creationId xmlns:a16="http://schemas.microsoft.com/office/drawing/2014/main" id="{DEBC3832-6DD6-42A2-8EBE-3EFBF8713DBC}"/>
                </a:ext>
              </a:extLst>
            </p:cNvPr>
            <p:cNvPicPr/>
            <p:nvPr/>
          </p:nvPicPr>
          <p:blipFill>
            <a:blip r:embed="rId2" cstate="print"/>
            <a:stretch>
              <a:fillRect/>
            </a:stretch>
          </p:blipFill>
          <p:spPr>
            <a:xfrm>
              <a:off x="671500" y="1306500"/>
              <a:ext cx="3063898" cy="1728799"/>
            </a:xfrm>
            <a:prstGeom prst="rect">
              <a:avLst/>
            </a:prstGeom>
          </p:spPr>
        </p:pic>
        <p:pic>
          <p:nvPicPr>
            <p:cNvPr id="7" name="object 4">
              <a:extLst>
                <a:ext uri="{FF2B5EF4-FFF2-40B4-BE49-F238E27FC236}">
                  <a16:creationId xmlns:a16="http://schemas.microsoft.com/office/drawing/2014/main" id="{C40490AC-F7CD-4DF0-91C5-7E264B5FABE5}"/>
                </a:ext>
              </a:extLst>
            </p:cNvPr>
            <p:cNvPicPr/>
            <p:nvPr/>
          </p:nvPicPr>
          <p:blipFill>
            <a:blip r:embed="rId3" cstate="print"/>
            <a:stretch>
              <a:fillRect/>
            </a:stretch>
          </p:blipFill>
          <p:spPr>
            <a:xfrm>
              <a:off x="1055687" y="1465608"/>
              <a:ext cx="2491578" cy="726248"/>
            </a:xfrm>
            <a:prstGeom prst="rect">
              <a:avLst/>
            </a:prstGeom>
          </p:spPr>
        </p:pic>
      </p:grpSp>
      <p:sp>
        <p:nvSpPr>
          <p:cNvPr id="2" name="Rectangle 1">
            <a:extLst>
              <a:ext uri="{FF2B5EF4-FFF2-40B4-BE49-F238E27FC236}">
                <a16:creationId xmlns:a16="http://schemas.microsoft.com/office/drawing/2014/main" id="{45A5F969-21B1-4D89-9723-EDB2D817048A}"/>
              </a:ext>
            </a:extLst>
          </p:cNvPr>
          <p:cNvSpPr/>
          <p:nvPr/>
        </p:nvSpPr>
        <p:spPr>
          <a:xfrm>
            <a:off x="4718304" y="3452790"/>
            <a:ext cx="6096000" cy="2585323"/>
          </a:xfrm>
          <a:prstGeom prst="rect">
            <a:avLst/>
          </a:prstGeom>
        </p:spPr>
        <p:txBody>
          <a:bodyPr>
            <a:spAutoFit/>
          </a:bodyPr>
          <a:lstStyle/>
          <a:p>
            <a:r>
              <a:rPr lang="en-US" dirty="0">
                <a:solidFill>
                  <a:schemeClr val="bg1"/>
                </a:solidFill>
              </a:rPr>
              <a:t>CONCRETE CANVAS USA Inc.</a:t>
            </a:r>
          </a:p>
          <a:p>
            <a:r>
              <a:rPr lang="en-US" dirty="0">
                <a:solidFill>
                  <a:schemeClr val="bg1"/>
                </a:solidFill>
              </a:rPr>
              <a:t>1350 East Nasa Pkwy</a:t>
            </a:r>
          </a:p>
          <a:p>
            <a:r>
              <a:rPr lang="en-US" dirty="0">
                <a:solidFill>
                  <a:schemeClr val="bg1"/>
                </a:solidFill>
              </a:rPr>
              <a:t>Suite 120</a:t>
            </a:r>
          </a:p>
          <a:p>
            <a:r>
              <a:rPr lang="en-US" dirty="0">
                <a:solidFill>
                  <a:schemeClr val="bg1"/>
                </a:solidFill>
              </a:rPr>
              <a:t>Houston TX 77058</a:t>
            </a:r>
          </a:p>
          <a:p>
            <a:endParaRPr lang="en-US" dirty="0">
              <a:solidFill>
                <a:schemeClr val="bg1"/>
              </a:solidFill>
            </a:endParaRPr>
          </a:p>
          <a:p>
            <a:r>
              <a:rPr lang="en-US" dirty="0">
                <a:solidFill>
                  <a:schemeClr val="bg1"/>
                </a:solidFill>
              </a:rPr>
              <a:t>NATHAN IVY</a:t>
            </a:r>
          </a:p>
          <a:p>
            <a:r>
              <a:rPr lang="en-US" dirty="0">
                <a:solidFill>
                  <a:schemeClr val="bg1"/>
                </a:solidFill>
              </a:rPr>
              <a:t>Technical Manager</a:t>
            </a:r>
          </a:p>
          <a:p>
            <a:r>
              <a:rPr lang="en-US" dirty="0">
                <a:solidFill>
                  <a:schemeClr val="bg1"/>
                </a:solidFill>
              </a:rPr>
              <a:t>Cell: 281-761-3766</a:t>
            </a:r>
          </a:p>
          <a:p>
            <a:r>
              <a:rPr lang="en-US" dirty="0">
                <a:solidFill>
                  <a:schemeClr val="bg1"/>
                </a:solidFill>
              </a:rPr>
              <a:t>Email: Nathan.ivy@concretecanvas.com</a:t>
            </a:r>
          </a:p>
        </p:txBody>
      </p:sp>
    </p:spTree>
    <p:extLst>
      <p:ext uri="{BB962C8B-B14F-4D97-AF65-F5344CB8AC3E}">
        <p14:creationId xmlns:p14="http://schemas.microsoft.com/office/powerpoint/2010/main" val="233822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1">
            <a:extLst>
              <a:ext uri="{FF2B5EF4-FFF2-40B4-BE49-F238E27FC236}">
                <a16:creationId xmlns:a16="http://schemas.microsoft.com/office/drawing/2014/main" id="{C8A25A63-AC4E-400C-8229-E33A47EC6238}"/>
              </a:ext>
            </a:extLst>
          </p:cNvPr>
          <p:cNvPicPr/>
          <p:nvPr/>
        </p:nvPicPr>
        <p:blipFill>
          <a:blip r:embed="rId2" cstate="print"/>
          <a:stretch>
            <a:fillRect/>
          </a:stretch>
        </p:blipFill>
        <p:spPr>
          <a:xfrm>
            <a:off x="7302025" y="0"/>
            <a:ext cx="4946122" cy="6858000"/>
          </a:xfrm>
          <a:prstGeom prst="rect">
            <a:avLst/>
          </a:prstGeom>
        </p:spPr>
      </p:pic>
      <p:sp>
        <p:nvSpPr>
          <p:cNvPr id="3" name="object 9">
            <a:extLst>
              <a:ext uri="{FF2B5EF4-FFF2-40B4-BE49-F238E27FC236}">
                <a16:creationId xmlns:a16="http://schemas.microsoft.com/office/drawing/2014/main" id="{41450AE8-AB47-4E36-BB3B-FCD18D04CCBF}"/>
              </a:ext>
            </a:extLst>
          </p:cNvPr>
          <p:cNvSpPr/>
          <p:nvPr/>
        </p:nvSpPr>
        <p:spPr>
          <a:xfrm>
            <a:off x="0" y="0"/>
            <a:ext cx="7302025"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6" name="Rectangle 5">
            <a:extLst>
              <a:ext uri="{FF2B5EF4-FFF2-40B4-BE49-F238E27FC236}">
                <a16:creationId xmlns:a16="http://schemas.microsoft.com/office/drawing/2014/main" id="{1DF19D11-0CD1-4A4D-A6E6-ADEC38781FFA}"/>
              </a:ext>
            </a:extLst>
          </p:cNvPr>
          <p:cNvSpPr/>
          <p:nvPr/>
        </p:nvSpPr>
        <p:spPr>
          <a:xfrm>
            <a:off x="1206025" y="2692800"/>
            <a:ext cx="6096000" cy="1938992"/>
          </a:xfrm>
          <a:prstGeom prst="rect">
            <a:avLst/>
          </a:prstGeom>
        </p:spPr>
        <p:txBody>
          <a:bodyPr>
            <a:spAutoFit/>
          </a:bodyPr>
          <a:lstStyle/>
          <a:p>
            <a:r>
              <a:rPr lang="en-US" sz="2400" dirty="0">
                <a:solidFill>
                  <a:schemeClr val="bg1">
                    <a:lumMod val="50000"/>
                  </a:schemeClr>
                </a:solidFill>
              </a:rPr>
              <a:t>• Introduction to GCCMs</a:t>
            </a:r>
          </a:p>
          <a:p>
            <a:r>
              <a:rPr lang="en-US" sz="2400" dirty="0"/>
              <a:t>• Design Review – ASTM D8364</a:t>
            </a:r>
          </a:p>
          <a:p>
            <a:r>
              <a:rPr lang="en-US" sz="2400" dirty="0">
                <a:solidFill>
                  <a:schemeClr val="bg1">
                    <a:lumMod val="50000"/>
                  </a:schemeClr>
                </a:solidFill>
              </a:rPr>
              <a:t>• Applications, Installation &amp; Benefits</a:t>
            </a:r>
          </a:p>
          <a:p>
            <a:r>
              <a:rPr lang="en-US" sz="2400" dirty="0">
                <a:solidFill>
                  <a:schemeClr val="bg1">
                    <a:lumMod val="50000"/>
                  </a:schemeClr>
                </a:solidFill>
              </a:rPr>
              <a:t>• 4 Principles</a:t>
            </a:r>
          </a:p>
          <a:p>
            <a:r>
              <a:rPr lang="en-US" sz="2400" dirty="0">
                <a:solidFill>
                  <a:schemeClr val="bg1">
                    <a:lumMod val="50000"/>
                  </a:schemeClr>
                </a:solidFill>
              </a:rPr>
              <a:t>• Case Studies</a:t>
            </a:r>
          </a:p>
        </p:txBody>
      </p:sp>
      <p:sp>
        <p:nvSpPr>
          <p:cNvPr id="8" name="Rectangle 7">
            <a:extLst>
              <a:ext uri="{FF2B5EF4-FFF2-40B4-BE49-F238E27FC236}">
                <a16:creationId xmlns:a16="http://schemas.microsoft.com/office/drawing/2014/main" id="{F90BD467-1441-492B-9271-6E962897C72C}"/>
              </a:ext>
            </a:extLst>
          </p:cNvPr>
          <p:cNvSpPr/>
          <p:nvPr/>
        </p:nvSpPr>
        <p:spPr>
          <a:xfrm>
            <a:off x="2637305" y="74364"/>
            <a:ext cx="2027414" cy="707886"/>
          </a:xfrm>
          <a:prstGeom prst="rect">
            <a:avLst/>
          </a:prstGeom>
        </p:spPr>
        <p:txBody>
          <a:bodyPr wrap="none">
            <a:spAutoFit/>
          </a:bodyPr>
          <a:lstStyle/>
          <a:p>
            <a:r>
              <a:rPr lang="en-US" sz="4000" b="1" dirty="0">
                <a:solidFill>
                  <a:schemeClr val="bg1"/>
                </a:solidFill>
              </a:rPr>
              <a:t>AGENDA</a:t>
            </a:r>
          </a:p>
        </p:txBody>
      </p:sp>
    </p:spTree>
    <p:extLst>
      <p:ext uri="{BB962C8B-B14F-4D97-AF65-F5344CB8AC3E}">
        <p14:creationId xmlns:p14="http://schemas.microsoft.com/office/powerpoint/2010/main" val="501318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2F1FD19A-BFAC-40A8-A107-5BF5CA6DE3F4}"/>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897D351F-3C90-43A9-BE54-6B74265C0BC9}"/>
              </a:ext>
            </a:extLst>
          </p:cNvPr>
          <p:cNvSpPr/>
          <p:nvPr/>
        </p:nvSpPr>
        <p:spPr>
          <a:xfrm>
            <a:off x="2637305" y="74364"/>
            <a:ext cx="6116611" cy="707886"/>
          </a:xfrm>
          <a:prstGeom prst="rect">
            <a:avLst/>
          </a:prstGeom>
        </p:spPr>
        <p:txBody>
          <a:bodyPr wrap="none">
            <a:spAutoFit/>
          </a:bodyPr>
          <a:lstStyle/>
          <a:p>
            <a:r>
              <a:rPr lang="en-US" sz="4000" b="1" dirty="0">
                <a:solidFill>
                  <a:schemeClr val="bg1"/>
                </a:solidFill>
              </a:rPr>
              <a:t>GCCM SPECIFIC STANDARDS</a:t>
            </a:r>
          </a:p>
        </p:txBody>
      </p:sp>
      <p:pic>
        <p:nvPicPr>
          <p:cNvPr id="4" name="object 22">
            <a:extLst>
              <a:ext uri="{FF2B5EF4-FFF2-40B4-BE49-F238E27FC236}">
                <a16:creationId xmlns:a16="http://schemas.microsoft.com/office/drawing/2014/main" id="{234735B3-C97D-4006-9F8B-A26F19932037}"/>
              </a:ext>
            </a:extLst>
          </p:cNvPr>
          <p:cNvPicPr/>
          <p:nvPr/>
        </p:nvPicPr>
        <p:blipFill>
          <a:blip r:embed="rId2" cstate="print"/>
          <a:stretch>
            <a:fillRect/>
          </a:stretch>
        </p:blipFill>
        <p:spPr>
          <a:xfrm>
            <a:off x="9732819" y="856614"/>
            <a:ext cx="2369127" cy="2448026"/>
          </a:xfrm>
          <a:prstGeom prst="rect">
            <a:avLst/>
          </a:prstGeom>
        </p:spPr>
      </p:pic>
      <p:sp>
        <p:nvSpPr>
          <p:cNvPr id="5" name="Rectangle 4">
            <a:extLst>
              <a:ext uri="{FF2B5EF4-FFF2-40B4-BE49-F238E27FC236}">
                <a16:creationId xmlns:a16="http://schemas.microsoft.com/office/drawing/2014/main" id="{CE16AEFF-A400-4528-9383-A3FF9087E4F4}"/>
              </a:ext>
            </a:extLst>
          </p:cNvPr>
          <p:cNvSpPr/>
          <p:nvPr/>
        </p:nvSpPr>
        <p:spPr>
          <a:xfrm>
            <a:off x="166255" y="862083"/>
            <a:ext cx="9836727" cy="5632311"/>
          </a:xfrm>
          <a:prstGeom prst="rect">
            <a:avLst/>
          </a:prstGeom>
        </p:spPr>
        <p:txBody>
          <a:bodyPr wrap="square">
            <a:spAutoFit/>
          </a:bodyPr>
          <a:lstStyle/>
          <a:p>
            <a:r>
              <a:rPr lang="en-US" sz="2000" b="1" dirty="0"/>
              <a:t>GCCM Specific Standards:</a:t>
            </a:r>
          </a:p>
          <a:p>
            <a:pPr marL="342900" indent="-342900">
              <a:buFont typeface="Arial" panose="020B0604020202020204" pitchFamily="34" charset="0"/>
              <a:buChar char="•"/>
            </a:pPr>
            <a:r>
              <a:rPr lang="en-US" sz="2000" dirty="0"/>
              <a:t>ASTM D8364 “Standard Specification for GCCM Materials”</a:t>
            </a:r>
          </a:p>
          <a:p>
            <a:endParaRPr lang="en-US" sz="2000" dirty="0"/>
          </a:p>
          <a:p>
            <a:pPr marL="342900" indent="-342900">
              <a:buFont typeface="Arial" panose="020B0604020202020204" pitchFamily="34" charset="0"/>
              <a:buChar char="•"/>
            </a:pPr>
            <a:r>
              <a:rPr lang="en-US" sz="2000" dirty="0"/>
              <a:t>ASTM D8030 ‘Standard Practice for Sample Preparation for GCCM’</a:t>
            </a:r>
          </a:p>
          <a:p>
            <a:endParaRPr lang="en-US" sz="2000" dirty="0"/>
          </a:p>
          <a:p>
            <a:pPr marL="342900" indent="-342900">
              <a:buFont typeface="Arial" panose="020B0604020202020204" pitchFamily="34" charset="0"/>
              <a:buChar char="•"/>
            </a:pPr>
            <a:r>
              <a:rPr lang="en-US" sz="2000" dirty="0"/>
              <a:t>ASTM D8058 ‘Standard Test Method for Determining the Flexural Strength of a GCCM Using the Three-Point Bending Test’</a:t>
            </a:r>
          </a:p>
          <a:p>
            <a:endParaRPr lang="en-US" sz="2000" dirty="0"/>
          </a:p>
          <a:p>
            <a:pPr marL="342900" indent="-342900">
              <a:buFont typeface="Arial" panose="020B0604020202020204" pitchFamily="34" charset="0"/>
              <a:buChar char="•"/>
            </a:pPr>
            <a:r>
              <a:rPr lang="en-US" sz="2000" dirty="0"/>
              <a:t>ASTM D8173 ‘Standard Guide for Site Preparation, Layout, Installation, and Hydration of GCCMs</a:t>
            </a:r>
          </a:p>
          <a:p>
            <a:endParaRPr lang="en-US" sz="2000" dirty="0"/>
          </a:p>
          <a:p>
            <a:pPr marL="342900" indent="-342900">
              <a:buFont typeface="Arial" panose="020B0604020202020204" pitchFamily="34" charset="0"/>
              <a:buChar char="•"/>
            </a:pPr>
            <a:r>
              <a:rPr lang="en-US" sz="2000" dirty="0"/>
              <a:t>ASTM D8329 ‘Standard Test Method for Determination of Water to Cementitious Materials Ratio for GCCMs and Measurement of the Compressive Strength of the Cementitious Material Contained Within’</a:t>
            </a:r>
          </a:p>
          <a:p>
            <a:endParaRPr lang="en-US" sz="2000" dirty="0"/>
          </a:p>
          <a:p>
            <a:pPr marL="342900" indent="-342900">
              <a:buFont typeface="Arial" panose="020B0604020202020204" pitchFamily="34" charset="0"/>
              <a:buChar char="•"/>
            </a:pPr>
            <a:r>
              <a:rPr lang="en-US" sz="2000" dirty="0"/>
              <a:t>ASTM D8479 ‘Standard Test Method for Determining Peel Strength of GCCM Materials’</a:t>
            </a:r>
          </a:p>
          <a:p>
            <a:endParaRPr lang="en-US" sz="2000" dirty="0"/>
          </a:p>
          <a:p>
            <a:pPr marL="342900" indent="-342900">
              <a:buFont typeface="Arial" panose="020B0604020202020204" pitchFamily="34" charset="0"/>
              <a:buChar char="•"/>
            </a:pPr>
            <a:r>
              <a:rPr lang="en-US" sz="2000" dirty="0"/>
              <a:t>ASTM D8480 ‘Standard Test Method for Determining Tensile Strength of GCCM Materials’</a:t>
            </a:r>
          </a:p>
        </p:txBody>
      </p:sp>
    </p:spTree>
    <p:extLst>
      <p:ext uri="{BB962C8B-B14F-4D97-AF65-F5344CB8AC3E}">
        <p14:creationId xmlns:p14="http://schemas.microsoft.com/office/powerpoint/2010/main" val="45852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9">
            <a:extLst>
              <a:ext uri="{FF2B5EF4-FFF2-40B4-BE49-F238E27FC236}">
                <a16:creationId xmlns:a16="http://schemas.microsoft.com/office/drawing/2014/main" id="{52391101-DDA2-4A5E-BAC9-0C9E221438DC}"/>
              </a:ext>
            </a:extLst>
          </p:cNvPr>
          <p:cNvPicPr/>
          <p:nvPr/>
        </p:nvPicPr>
        <p:blipFill>
          <a:blip r:embed="rId2" cstate="print"/>
          <a:stretch>
            <a:fillRect/>
          </a:stretch>
        </p:blipFill>
        <p:spPr>
          <a:xfrm>
            <a:off x="9745476" y="1913987"/>
            <a:ext cx="2446524" cy="2563091"/>
          </a:xfrm>
          <a:prstGeom prst="rect">
            <a:avLst/>
          </a:prstGeom>
        </p:spPr>
      </p:pic>
      <p:pic>
        <p:nvPicPr>
          <p:cNvPr id="3" name="object 10">
            <a:extLst>
              <a:ext uri="{FF2B5EF4-FFF2-40B4-BE49-F238E27FC236}">
                <a16:creationId xmlns:a16="http://schemas.microsoft.com/office/drawing/2014/main" id="{8F4A8816-04E7-48D6-B019-B1767D3AA8F3}"/>
              </a:ext>
            </a:extLst>
          </p:cNvPr>
          <p:cNvPicPr/>
          <p:nvPr/>
        </p:nvPicPr>
        <p:blipFill>
          <a:blip r:embed="rId3" cstate="print"/>
          <a:stretch>
            <a:fillRect/>
          </a:stretch>
        </p:blipFill>
        <p:spPr>
          <a:xfrm>
            <a:off x="9745477" y="4294909"/>
            <a:ext cx="2446524" cy="2563091"/>
          </a:xfrm>
          <a:prstGeom prst="rect">
            <a:avLst/>
          </a:prstGeom>
        </p:spPr>
      </p:pic>
      <p:pic>
        <p:nvPicPr>
          <p:cNvPr id="4" name="object 12">
            <a:extLst>
              <a:ext uri="{FF2B5EF4-FFF2-40B4-BE49-F238E27FC236}">
                <a16:creationId xmlns:a16="http://schemas.microsoft.com/office/drawing/2014/main" id="{24D075A2-2A03-4EB5-8DD4-AF3373C5F0B3}"/>
              </a:ext>
            </a:extLst>
          </p:cNvPr>
          <p:cNvPicPr/>
          <p:nvPr/>
        </p:nvPicPr>
        <p:blipFill>
          <a:blip r:embed="rId4" cstate="print"/>
          <a:stretch>
            <a:fillRect/>
          </a:stretch>
        </p:blipFill>
        <p:spPr>
          <a:xfrm>
            <a:off x="9745476" y="0"/>
            <a:ext cx="2446524" cy="2662133"/>
          </a:xfrm>
          <a:prstGeom prst="rect">
            <a:avLst/>
          </a:prstGeom>
        </p:spPr>
      </p:pic>
      <p:sp>
        <p:nvSpPr>
          <p:cNvPr id="5" name="object 9">
            <a:extLst>
              <a:ext uri="{FF2B5EF4-FFF2-40B4-BE49-F238E27FC236}">
                <a16:creationId xmlns:a16="http://schemas.microsoft.com/office/drawing/2014/main" id="{51E26D1F-0059-4763-B8AC-E421E97DEA91}"/>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6" name="Rectangle 5">
            <a:extLst>
              <a:ext uri="{FF2B5EF4-FFF2-40B4-BE49-F238E27FC236}">
                <a16:creationId xmlns:a16="http://schemas.microsoft.com/office/drawing/2014/main" id="{C0CE8C81-81C0-4F45-AB79-6F1C8CDD2FC0}"/>
              </a:ext>
            </a:extLst>
          </p:cNvPr>
          <p:cNvSpPr/>
          <p:nvPr/>
        </p:nvSpPr>
        <p:spPr>
          <a:xfrm>
            <a:off x="2637305" y="74364"/>
            <a:ext cx="8303492" cy="707886"/>
          </a:xfrm>
          <a:prstGeom prst="rect">
            <a:avLst/>
          </a:prstGeom>
        </p:spPr>
        <p:txBody>
          <a:bodyPr wrap="none">
            <a:spAutoFit/>
          </a:bodyPr>
          <a:lstStyle/>
          <a:p>
            <a:r>
              <a:rPr lang="en-US" sz="4000" b="1" dirty="0">
                <a:solidFill>
                  <a:schemeClr val="bg1"/>
                </a:solidFill>
              </a:rPr>
              <a:t>GCCM TYPES DEFINED IN ASTM D8364</a:t>
            </a:r>
          </a:p>
        </p:txBody>
      </p:sp>
      <p:sp>
        <p:nvSpPr>
          <p:cNvPr id="7" name="Rectangle 6">
            <a:extLst>
              <a:ext uri="{FF2B5EF4-FFF2-40B4-BE49-F238E27FC236}">
                <a16:creationId xmlns:a16="http://schemas.microsoft.com/office/drawing/2014/main" id="{34B2D696-8F00-450B-866B-FFC686242D85}"/>
              </a:ext>
            </a:extLst>
          </p:cNvPr>
          <p:cNvSpPr/>
          <p:nvPr/>
        </p:nvSpPr>
        <p:spPr>
          <a:xfrm>
            <a:off x="443345" y="834525"/>
            <a:ext cx="9302130" cy="5940088"/>
          </a:xfrm>
          <a:prstGeom prst="rect">
            <a:avLst/>
          </a:prstGeom>
        </p:spPr>
        <p:txBody>
          <a:bodyPr wrap="square">
            <a:spAutoFit/>
          </a:bodyPr>
          <a:lstStyle/>
          <a:p>
            <a:r>
              <a:rPr lang="en-US" sz="2000" b="1" dirty="0"/>
              <a:t>Classification of GCCM Materials by Applications</a:t>
            </a:r>
          </a:p>
          <a:p>
            <a:endParaRPr lang="en-US" sz="2000" dirty="0"/>
          </a:p>
          <a:p>
            <a:r>
              <a:rPr lang="en-US" sz="2000" b="1" dirty="0"/>
              <a:t>Type I GCCMs:</a:t>
            </a:r>
          </a:p>
          <a:p>
            <a:pPr marL="342900" indent="-342900">
              <a:buFont typeface="Arial" panose="020B0604020202020204" pitchFamily="34" charset="0"/>
              <a:buChar char="•"/>
            </a:pPr>
            <a:r>
              <a:rPr lang="en-US" sz="2000" dirty="0"/>
              <a:t>Lowest requirements for abrasion and wear</a:t>
            </a:r>
          </a:p>
          <a:p>
            <a:pPr marL="342900" indent="-342900">
              <a:buFont typeface="Arial" panose="020B0604020202020204" pitchFamily="34" charset="0"/>
              <a:buChar char="•"/>
            </a:pPr>
            <a:r>
              <a:rPr lang="en-US" sz="2000" dirty="0"/>
              <a:t>For low shear stress and low flow velocity applications</a:t>
            </a:r>
          </a:p>
          <a:p>
            <a:pPr marL="342900" indent="-342900">
              <a:buFont typeface="Arial" panose="020B0604020202020204" pitchFamily="34" charset="0"/>
              <a:buChar char="•"/>
            </a:pPr>
            <a:r>
              <a:rPr lang="en-US" sz="2000" dirty="0"/>
              <a:t>Not subject to impact loads (traffic, heavy debris, wave action)</a:t>
            </a:r>
          </a:p>
          <a:p>
            <a:pPr marL="342900" indent="-342900">
              <a:buFont typeface="Arial" panose="020B0604020202020204" pitchFamily="34" charset="0"/>
              <a:buChar char="•"/>
            </a:pPr>
            <a:r>
              <a:rPr lang="en-US" sz="2000" dirty="0"/>
              <a:t>Installed over dense subgrades (concrete/rock)</a:t>
            </a:r>
          </a:p>
          <a:p>
            <a:endParaRPr lang="en-US" sz="2000" dirty="0"/>
          </a:p>
          <a:p>
            <a:r>
              <a:rPr lang="en-US" sz="2000" b="1" dirty="0"/>
              <a:t>Type II GCCMs:</a:t>
            </a:r>
          </a:p>
          <a:p>
            <a:pPr marL="342900" indent="-342900">
              <a:buFont typeface="Arial" panose="020B0604020202020204" pitchFamily="34" charset="0"/>
              <a:buChar char="•"/>
            </a:pPr>
            <a:r>
              <a:rPr lang="en-US" sz="2000" dirty="0"/>
              <a:t>Greater requirements for abrasion and wear</a:t>
            </a:r>
          </a:p>
          <a:p>
            <a:pPr marL="342900" indent="-342900">
              <a:buFont typeface="Arial" panose="020B0604020202020204" pitchFamily="34" charset="0"/>
              <a:buChar char="•"/>
            </a:pPr>
            <a:r>
              <a:rPr lang="en-US" sz="2000" dirty="0"/>
              <a:t>For higher shear stress and flow velocity applications</a:t>
            </a:r>
          </a:p>
          <a:p>
            <a:pPr marL="342900" indent="-342900">
              <a:buFont typeface="Arial" panose="020B0604020202020204" pitchFamily="34" charset="0"/>
              <a:buChar char="•"/>
            </a:pPr>
            <a:r>
              <a:rPr lang="en-US" sz="2000" dirty="0"/>
              <a:t>Subject to impact loads (and wave action)</a:t>
            </a:r>
          </a:p>
          <a:p>
            <a:pPr marL="342900" indent="-342900">
              <a:buFont typeface="Arial" panose="020B0604020202020204" pitchFamily="34" charset="0"/>
              <a:buChar char="•"/>
            </a:pPr>
            <a:r>
              <a:rPr lang="en-US" sz="2000" dirty="0"/>
              <a:t>Installed over medium dense subgrades</a:t>
            </a:r>
          </a:p>
          <a:p>
            <a:endParaRPr lang="en-US" sz="2000" dirty="0"/>
          </a:p>
          <a:p>
            <a:r>
              <a:rPr lang="en-US" sz="2000" b="1" dirty="0"/>
              <a:t>Type III GCCMs:</a:t>
            </a:r>
          </a:p>
          <a:p>
            <a:pPr marL="342900" indent="-342900">
              <a:buFont typeface="Arial" panose="020B0604020202020204" pitchFamily="34" charset="0"/>
              <a:buChar char="•"/>
            </a:pPr>
            <a:r>
              <a:rPr lang="en-US" sz="2000" dirty="0"/>
              <a:t>Where additional flexural strength is required due to loose subgrades or for more severe conditions</a:t>
            </a:r>
          </a:p>
          <a:p>
            <a:pPr marL="342900" indent="-342900">
              <a:buFont typeface="Arial" panose="020B0604020202020204" pitchFamily="34" charset="0"/>
              <a:buChar char="•"/>
            </a:pPr>
            <a:r>
              <a:rPr lang="en-US" sz="2000" dirty="0"/>
              <a:t>Higher grade types would be expected to be more durable and longer lasting than lower grade types in the same application, or for debris prevention expected.</a:t>
            </a:r>
          </a:p>
        </p:txBody>
      </p:sp>
    </p:spTree>
    <p:extLst>
      <p:ext uri="{BB962C8B-B14F-4D97-AF65-F5344CB8AC3E}">
        <p14:creationId xmlns:p14="http://schemas.microsoft.com/office/powerpoint/2010/main" val="1453212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4307076C-5F2A-472C-A9B8-E113BC8B005D}"/>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sp>
        <p:nvSpPr>
          <p:cNvPr id="3" name="Rectangle 2">
            <a:extLst>
              <a:ext uri="{FF2B5EF4-FFF2-40B4-BE49-F238E27FC236}">
                <a16:creationId xmlns:a16="http://schemas.microsoft.com/office/drawing/2014/main" id="{CCD475D5-1FB2-4D9C-BC5D-7896415DB6EB}"/>
              </a:ext>
            </a:extLst>
          </p:cNvPr>
          <p:cNvSpPr/>
          <p:nvPr/>
        </p:nvSpPr>
        <p:spPr>
          <a:xfrm>
            <a:off x="741423" y="70610"/>
            <a:ext cx="10709150" cy="707886"/>
          </a:xfrm>
          <a:prstGeom prst="rect">
            <a:avLst/>
          </a:prstGeom>
        </p:spPr>
        <p:txBody>
          <a:bodyPr wrap="none">
            <a:spAutoFit/>
          </a:bodyPr>
          <a:lstStyle/>
          <a:p>
            <a:r>
              <a:rPr lang="en-US" sz="4000" b="1" dirty="0">
                <a:solidFill>
                  <a:schemeClr val="bg1"/>
                </a:solidFill>
              </a:rPr>
              <a:t>PHYSICAL PROPERTIES COMPARISON - OVERVIEW</a:t>
            </a:r>
          </a:p>
        </p:txBody>
      </p:sp>
      <p:pic>
        <p:nvPicPr>
          <p:cNvPr id="5" name="Picture 4">
            <a:extLst>
              <a:ext uri="{FF2B5EF4-FFF2-40B4-BE49-F238E27FC236}">
                <a16:creationId xmlns:a16="http://schemas.microsoft.com/office/drawing/2014/main" id="{D660E0F4-B5DB-4755-8A1B-04FB22CA5654}"/>
              </a:ext>
            </a:extLst>
          </p:cNvPr>
          <p:cNvPicPr>
            <a:picLocks noChangeAspect="1"/>
          </p:cNvPicPr>
          <p:nvPr/>
        </p:nvPicPr>
        <p:blipFill>
          <a:blip r:embed="rId2"/>
          <a:stretch>
            <a:fillRect/>
          </a:stretch>
        </p:blipFill>
        <p:spPr>
          <a:xfrm>
            <a:off x="1127444" y="1688956"/>
            <a:ext cx="9937111" cy="1165041"/>
          </a:xfrm>
          <a:prstGeom prst="rect">
            <a:avLst/>
          </a:prstGeom>
        </p:spPr>
      </p:pic>
      <p:sp>
        <p:nvSpPr>
          <p:cNvPr id="6" name="Rectangle 5">
            <a:extLst>
              <a:ext uri="{FF2B5EF4-FFF2-40B4-BE49-F238E27FC236}">
                <a16:creationId xmlns:a16="http://schemas.microsoft.com/office/drawing/2014/main" id="{4C18F662-75AC-4361-A2C8-A8146AFDF092}"/>
              </a:ext>
            </a:extLst>
          </p:cNvPr>
          <p:cNvSpPr/>
          <p:nvPr/>
        </p:nvSpPr>
        <p:spPr>
          <a:xfrm>
            <a:off x="242453" y="3147996"/>
            <a:ext cx="11707091" cy="3477875"/>
          </a:xfrm>
          <a:prstGeom prst="rect">
            <a:avLst/>
          </a:prstGeom>
        </p:spPr>
        <p:txBody>
          <a:bodyPr wrap="square">
            <a:spAutoFit/>
          </a:bodyPr>
          <a:lstStyle/>
          <a:p>
            <a:pPr marL="342900" indent="-342900">
              <a:buFont typeface="Arial" panose="020B0604020202020204" pitchFamily="34" charset="0"/>
              <a:buChar char="•"/>
            </a:pPr>
            <a:r>
              <a:rPr lang="en-US" sz="2000" dirty="0"/>
              <a:t>As concrete is a key component of a GCCM, compressive strength is of paramount importance. The compressive strength is directly related to a GCCM performance as it relates to:</a:t>
            </a:r>
          </a:p>
          <a:p>
            <a:pPr marL="800100" lvl="1" indent="-342900">
              <a:buFont typeface="Arial" panose="020B0604020202020204" pitchFamily="34" charset="0"/>
              <a:buChar char="•"/>
              <a:tabLst>
                <a:tab pos="1930400" algn="l"/>
              </a:tabLst>
            </a:pPr>
            <a:r>
              <a:rPr lang="en-US" sz="2000" dirty="0"/>
              <a:t>Abrasion resistance</a:t>
            </a:r>
          </a:p>
          <a:p>
            <a:pPr marL="800100" lvl="1" indent="-342900">
              <a:buFont typeface="Arial" panose="020B0604020202020204" pitchFamily="34" charset="0"/>
              <a:buChar char="•"/>
            </a:pPr>
            <a:r>
              <a:rPr lang="en-US" sz="2000" dirty="0"/>
              <a:t>Flexural Strength</a:t>
            </a:r>
          </a:p>
          <a:p>
            <a:pPr marL="800100" lvl="1" indent="-342900">
              <a:buFont typeface="Arial" panose="020B0604020202020204" pitchFamily="34" charset="0"/>
              <a:buChar char="•"/>
            </a:pPr>
            <a:r>
              <a:rPr lang="en-US" sz="2000" dirty="0"/>
              <a:t>Freeze-thaw Durability</a:t>
            </a:r>
          </a:p>
          <a:p>
            <a:pPr marL="800100" lvl="1" indent="-342900">
              <a:buFont typeface="Arial" panose="020B0604020202020204" pitchFamily="34" charset="0"/>
              <a:buChar char="•"/>
            </a:pPr>
            <a:r>
              <a:rPr lang="en-US" sz="2000" dirty="0"/>
              <a:t>Chemical resistance</a:t>
            </a:r>
          </a:p>
          <a:p>
            <a:pPr marL="800100" lvl="1" indent="-342900">
              <a:buFont typeface="Arial" panose="020B0604020202020204" pitchFamily="34" charset="0"/>
              <a:buChar char="•"/>
            </a:pPr>
            <a:r>
              <a:rPr lang="en-US" sz="2000" dirty="0"/>
              <a:t>As shown in ASTM D8364, compressive strength below 5,800 psi is not suitable for GCCM applications</a:t>
            </a:r>
          </a:p>
          <a:p>
            <a:endParaRPr lang="en-US" sz="2000" dirty="0"/>
          </a:p>
          <a:p>
            <a:pPr marL="342900" indent="-342900">
              <a:buFont typeface="Arial" panose="020B0604020202020204" pitchFamily="34" charset="0"/>
              <a:buChar char="•"/>
            </a:pPr>
            <a:r>
              <a:rPr lang="en-US" sz="2000" dirty="0"/>
              <a:t>It is also important to ensure any compressive strength reported is tested to ASTM D8329 as this method was developed specifically for GCCM to model the worst case behavior of a field hydrated GCCM. It does not consider the best case precision as would be expected in a concrete mixing facility.</a:t>
            </a:r>
          </a:p>
        </p:txBody>
      </p:sp>
      <p:sp>
        <p:nvSpPr>
          <p:cNvPr id="7" name="Rectangle 6">
            <a:extLst>
              <a:ext uri="{FF2B5EF4-FFF2-40B4-BE49-F238E27FC236}">
                <a16:creationId xmlns:a16="http://schemas.microsoft.com/office/drawing/2014/main" id="{443AAF97-8EEF-4B82-A593-E03336402128}"/>
              </a:ext>
            </a:extLst>
          </p:cNvPr>
          <p:cNvSpPr/>
          <p:nvPr/>
        </p:nvSpPr>
        <p:spPr>
          <a:xfrm>
            <a:off x="2637305" y="1076249"/>
            <a:ext cx="7038567" cy="400110"/>
          </a:xfrm>
          <a:prstGeom prst="rect">
            <a:avLst/>
          </a:prstGeom>
        </p:spPr>
        <p:txBody>
          <a:bodyPr wrap="square">
            <a:spAutoFit/>
          </a:bodyPr>
          <a:lstStyle/>
          <a:p>
            <a:r>
              <a:rPr lang="en-US" sz="2000" b="1" dirty="0"/>
              <a:t>COMPARISON OF ASTM D8364 – GCCM TEST PROPERTIES</a:t>
            </a:r>
          </a:p>
        </p:txBody>
      </p:sp>
    </p:spTree>
    <p:extLst>
      <p:ext uri="{BB962C8B-B14F-4D97-AF65-F5344CB8AC3E}">
        <p14:creationId xmlns:p14="http://schemas.microsoft.com/office/powerpoint/2010/main" val="3705831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0294D4A8-AE3D-47C8-B9F7-329C13691C76}"/>
              </a:ext>
            </a:extLst>
          </p:cNvPr>
          <p:cNvSpPr/>
          <p:nvPr/>
        </p:nvSpPr>
        <p:spPr>
          <a:xfrm>
            <a:off x="0" y="0"/>
            <a:ext cx="12192000" cy="856614"/>
          </a:xfrm>
          <a:custGeom>
            <a:avLst/>
            <a:gdLst/>
            <a:ahLst/>
            <a:cxnLst/>
            <a:rect l="l" t="t" r="r" b="b"/>
            <a:pathLst>
              <a:path w="3060700" h="120014">
                <a:moveTo>
                  <a:pt x="3060700" y="0"/>
                </a:moveTo>
                <a:lnTo>
                  <a:pt x="0" y="0"/>
                </a:lnTo>
                <a:lnTo>
                  <a:pt x="0" y="119519"/>
                </a:lnTo>
                <a:lnTo>
                  <a:pt x="3060700" y="119519"/>
                </a:lnTo>
                <a:lnTo>
                  <a:pt x="3060700" y="0"/>
                </a:lnTo>
                <a:close/>
              </a:path>
            </a:pathLst>
          </a:custGeom>
          <a:solidFill>
            <a:srgbClr val="00B0F0"/>
          </a:solidFill>
        </p:spPr>
        <p:txBody>
          <a:bodyPr wrap="square" lIns="0" tIns="0" rIns="0" bIns="0" rtlCol="0"/>
          <a:lstStyle/>
          <a:p>
            <a:endParaRPr sz="3600" b="1" dirty="0">
              <a:solidFill>
                <a:schemeClr val="bg1"/>
              </a:solidFill>
            </a:endParaRPr>
          </a:p>
        </p:txBody>
      </p:sp>
      <p:pic>
        <p:nvPicPr>
          <p:cNvPr id="4" name="Picture 3">
            <a:extLst>
              <a:ext uri="{FF2B5EF4-FFF2-40B4-BE49-F238E27FC236}">
                <a16:creationId xmlns:a16="http://schemas.microsoft.com/office/drawing/2014/main" id="{911350F7-3865-4F55-94CF-7C8935BA8964}"/>
              </a:ext>
            </a:extLst>
          </p:cNvPr>
          <p:cNvPicPr>
            <a:picLocks noChangeAspect="1"/>
          </p:cNvPicPr>
          <p:nvPr/>
        </p:nvPicPr>
        <p:blipFill>
          <a:blip r:embed="rId2"/>
          <a:stretch>
            <a:fillRect/>
          </a:stretch>
        </p:blipFill>
        <p:spPr>
          <a:xfrm>
            <a:off x="2204401" y="1965730"/>
            <a:ext cx="8013663" cy="1500274"/>
          </a:xfrm>
          <a:prstGeom prst="rect">
            <a:avLst/>
          </a:prstGeom>
        </p:spPr>
      </p:pic>
      <p:sp>
        <p:nvSpPr>
          <p:cNvPr id="5" name="Rectangle 4">
            <a:extLst>
              <a:ext uri="{FF2B5EF4-FFF2-40B4-BE49-F238E27FC236}">
                <a16:creationId xmlns:a16="http://schemas.microsoft.com/office/drawing/2014/main" id="{6709C33B-692F-4276-9652-9D3E6D5D3D57}"/>
              </a:ext>
            </a:extLst>
          </p:cNvPr>
          <p:cNvSpPr/>
          <p:nvPr/>
        </p:nvSpPr>
        <p:spPr>
          <a:xfrm>
            <a:off x="2972677" y="1211117"/>
            <a:ext cx="6246646" cy="400110"/>
          </a:xfrm>
          <a:prstGeom prst="rect">
            <a:avLst/>
          </a:prstGeom>
        </p:spPr>
        <p:txBody>
          <a:bodyPr wrap="none">
            <a:spAutoFit/>
          </a:bodyPr>
          <a:lstStyle/>
          <a:p>
            <a:r>
              <a:rPr lang="en-US" sz="2000" b="1" dirty="0"/>
              <a:t>COMPARISON OF ASTM D8364 – GCCM TEST PROPERTIES</a:t>
            </a:r>
          </a:p>
        </p:txBody>
      </p:sp>
      <p:sp>
        <p:nvSpPr>
          <p:cNvPr id="6" name="Rectangle 5">
            <a:extLst>
              <a:ext uri="{FF2B5EF4-FFF2-40B4-BE49-F238E27FC236}">
                <a16:creationId xmlns:a16="http://schemas.microsoft.com/office/drawing/2014/main" id="{FEE297F0-3A6B-40C3-A50F-EB169BC18284}"/>
              </a:ext>
            </a:extLst>
          </p:cNvPr>
          <p:cNvSpPr/>
          <p:nvPr/>
        </p:nvSpPr>
        <p:spPr>
          <a:xfrm>
            <a:off x="637309" y="3644315"/>
            <a:ext cx="10584873" cy="3170099"/>
          </a:xfrm>
          <a:prstGeom prst="rect">
            <a:avLst/>
          </a:prstGeom>
        </p:spPr>
        <p:txBody>
          <a:bodyPr wrap="square">
            <a:spAutoFit/>
          </a:bodyPr>
          <a:lstStyle/>
          <a:p>
            <a:pPr marL="285750" indent="-285750">
              <a:buFont typeface="Arial" panose="020B0604020202020204" pitchFamily="34" charset="0"/>
              <a:buChar char="•"/>
            </a:pPr>
            <a:r>
              <a:rPr lang="en-US" sz="2000" dirty="0"/>
              <a:t>Flexural strength is another important test for assuring a high quality GCCM. The flexural strength provides insight into how the material will perform as it relates to:</a:t>
            </a:r>
          </a:p>
          <a:p>
            <a:pPr marL="742950" lvl="1" indent="-285750">
              <a:buFont typeface="Arial" panose="020B0604020202020204" pitchFamily="34" charset="0"/>
              <a:buChar char="•"/>
            </a:pPr>
            <a:r>
              <a:rPr lang="en-US" sz="2000" dirty="0"/>
              <a:t>Compressive strength</a:t>
            </a:r>
          </a:p>
          <a:p>
            <a:pPr marL="742950" lvl="1" indent="-285750">
              <a:buFont typeface="Arial" panose="020B0604020202020204" pitchFamily="34" charset="0"/>
              <a:buChar char="•"/>
            </a:pPr>
            <a:r>
              <a:rPr lang="en-US" sz="2000" dirty="0"/>
              <a:t>Abrasion resistance</a:t>
            </a:r>
          </a:p>
          <a:p>
            <a:pPr marL="742950" lvl="1" indent="-285750">
              <a:buFont typeface="Arial" panose="020B0604020202020204" pitchFamily="34" charset="0"/>
              <a:buChar char="•"/>
            </a:pPr>
            <a:r>
              <a:rPr lang="en-US" sz="2000" dirty="0"/>
              <a:t>Freeze-thaw durability</a:t>
            </a:r>
          </a:p>
          <a:p>
            <a:endParaRPr lang="en-US" sz="2000" dirty="0"/>
          </a:p>
          <a:p>
            <a:pPr marL="285750" indent="-285750">
              <a:buFont typeface="Arial" panose="020B0604020202020204" pitchFamily="34" charset="0"/>
              <a:buChar char="•"/>
            </a:pPr>
            <a:r>
              <a:rPr lang="en-US" sz="2000" dirty="0"/>
              <a:t>GCCM with lower flexural strength are more likely to disintegrate over time due to a weaker concrete mix</a:t>
            </a:r>
          </a:p>
          <a:p>
            <a:pPr marL="285750" indent="-285750">
              <a:buFont typeface="Arial" panose="020B0604020202020204" pitchFamily="34" charset="0"/>
              <a:buChar char="•"/>
            </a:pPr>
            <a:r>
              <a:rPr lang="en-US" sz="2000" dirty="0"/>
              <a:t>GCCM with higher flexural strength are indicative of well constrained product with controlled water to cement ratios.</a:t>
            </a:r>
          </a:p>
        </p:txBody>
      </p:sp>
      <p:sp>
        <p:nvSpPr>
          <p:cNvPr id="7" name="Rectangle 6">
            <a:extLst>
              <a:ext uri="{FF2B5EF4-FFF2-40B4-BE49-F238E27FC236}">
                <a16:creationId xmlns:a16="http://schemas.microsoft.com/office/drawing/2014/main" id="{92EEC998-747A-4774-95CF-388C5891C058}"/>
              </a:ext>
            </a:extLst>
          </p:cNvPr>
          <p:cNvSpPr/>
          <p:nvPr/>
        </p:nvSpPr>
        <p:spPr>
          <a:xfrm>
            <a:off x="741423" y="70610"/>
            <a:ext cx="10709150" cy="707886"/>
          </a:xfrm>
          <a:prstGeom prst="rect">
            <a:avLst/>
          </a:prstGeom>
        </p:spPr>
        <p:txBody>
          <a:bodyPr wrap="none">
            <a:spAutoFit/>
          </a:bodyPr>
          <a:lstStyle/>
          <a:p>
            <a:r>
              <a:rPr lang="en-US" sz="4000" b="1" dirty="0">
                <a:solidFill>
                  <a:schemeClr val="bg1"/>
                </a:solidFill>
              </a:rPr>
              <a:t>PHYSICAL PROPERTIES COMPARISON - OVERVIEW</a:t>
            </a:r>
          </a:p>
        </p:txBody>
      </p:sp>
    </p:spTree>
    <p:extLst>
      <p:ext uri="{BB962C8B-B14F-4D97-AF65-F5344CB8AC3E}">
        <p14:creationId xmlns:p14="http://schemas.microsoft.com/office/powerpoint/2010/main" val="4120419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956</TotalTime>
  <Words>1885</Words>
  <Application>Microsoft Office PowerPoint</Application>
  <PresentationFormat>Widescreen</PresentationFormat>
  <Paragraphs>317</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Howell</dc:creator>
  <cp:lastModifiedBy>Jennifer Howell</cp:lastModifiedBy>
  <cp:revision>18</cp:revision>
  <dcterms:created xsi:type="dcterms:W3CDTF">2025-04-07T04:11:25Z</dcterms:created>
  <dcterms:modified xsi:type="dcterms:W3CDTF">2025-04-07T20:07:50Z</dcterms:modified>
</cp:coreProperties>
</file>