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257" r:id="rId3"/>
    <p:sldId id="268" r:id="rId4"/>
    <p:sldId id="269" r:id="rId5"/>
    <p:sldId id="260" r:id="rId6"/>
    <p:sldId id="261" r:id="rId7"/>
    <p:sldId id="270" r:id="rId8"/>
    <p:sldId id="275" r:id="rId9"/>
    <p:sldId id="278" r:id="rId10"/>
    <p:sldId id="258" r:id="rId11"/>
    <p:sldId id="273" r:id="rId12"/>
    <p:sldId id="274" r:id="rId13"/>
    <p:sldId id="265" r:id="rId14"/>
    <p:sldId id="272" r:id="rId15"/>
    <p:sldId id="263" r:id="rId16"/>
    <p:sldId id="262" r:id="rId17"/>
    <p:sldId id="271" r:id="rId18"/>
  </p:sldIdLst>
  <p:sldSz cx="9144000" cy="6858000" type="screen4x3"/>
  <p:notesSz cx="7077075"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41029"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4" d="100"/>
          <a:sy n="54" d="100"/>
        </p:scale>
        <p:origin x="-2892" y="-90"/>
      </p:cViewPr>
      <p:guideLst>
        <p:guide orient="horz" pos="2956"/>
        <p:guide pos="222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265"/>
          </a:xfrm>
          <a:prstGeom prst="rect">
            <a:avLst/>
          </a:prstGeom>
        </p:spPr>
        <p:txBody>
          <a:bodyPr vert="horz" lIns="94064" tIns="47032" rIns="94064" bIns="47032" rtlCol="0"/>
          <a:lstStyle>
            <a:lvl1pPr algn="l">
              <a:defRPr sz="1200"/>
            </a:lvl1pPr>
          </a:lstStyle>
          <a:p>
            <a:endParaRPr lang="en-US" dirty="0"/>
          </a:p>
        </p:txBody>
      </p:sp>
      <p:sp>
        <p:nvSpPr>
          <p:cNvPr id="3" name="Date Placeholder 2"/>
          <p:cNvSpPr>
            <a:spLocks noGrp="1"/>
          </p:cNvSpPr>
          <p:nvPr>
            <p:ph type="dt" sz="quarter" idx="1"/>
          </p:nvPr>
        </p:nvSpPr>
        <p:spPr>
          <a:xfrm>
            <a:off x="4008705" y="0"/>
            <a:ext cx="3066733" cy="469265"/>
          </a:xfrm>
          <a:prstGeom prst="rect">
            <a:avLst/>
          </a:prstGeom>
        </p:spPr>
        <p:txBody>
          <a:bodyPr vert="horz" lIns="94064" tIns="47032" rIns="94064" bIns="47032" rtlCol="0"/>
          <a:lstStyle>
            <a:lvl1pPr algn="r">
              <a:defRPr sz="1200"/>
            </a:lvl1pPr>
          </a:lstStyle>
          <a:p>
            <a:fld id="{98A18DB8-D34A-4E09-9FDB-563C22B447EF}" type="datetimeFigureOut">
              <a:rPr lang="en-US" smtClean="0"/>
              <a:pPr/>
              <a:t>8/17/2012</a:t>
            </a:fld>
            <a:endParaRPr lang="en-US" dirty="0"/>
          </a:p>
        </p:txBody>
      </p:sp>
      <p:sp>
        <p:nvSpPr>
          <p:cNvPr id="4" name="Footer Placeholder 3"/>
          <p:cNvSpPr>
            <a:spLocks noGrp="1"/>
          </p:cNvSpPr>
          <p:nvPr>
            <p:ph type="ftr" sz="quarter" idx="2"/>
          </p:nvPr>
        </p:nvSpPr>
        <p:spPr>
          <a:xfrm>
            <a:off x="0" y="8914406"/>
            <a:ext cx="3066733" cy="469265"/>
          </a:xfrm>
          <a:prstGeom prst="rect">
            <a:avLst/>
          </a:prstGeom>
        </p:spPr>
        <p:txBody>
          <a:bodyPr vert="horz" lIns="94064" tIns="47032" rIns="94064" bIns="47032"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705" y="8914406"/>
            <a:ext cx="3066733" cy="469265"/>
          </a:xfrm>
          <a:prstGeom prst="rect">
            <a:avLst/>
          </a:prstGeom>
        </p:spPr>
        <p:txBody>
          <a:bodyPr vert="horz" lIns="94064" tIns="47032" rIns="94064" bIns="47032" rtlCol="0" anchor="b"/>
          <a:lstStyle>
            <a:lvl1pPr algn="r">
              <a:defRPr sz="1200"/>
            </a:lvl1pPr>
          </a:lstStyle>
          <a:p>
            <a:fld id="{249A7205-8EAD-46C9-97E2-259DA55ADB72}"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49617775-3410-4677-ACB4-DEBB8A25FDA6}" type="datetimeFigureOut">
              <a:rPr lang="en-US" smtClean="0"/>
              <a:pPr/>
              <a:t>8/17/2012</a:t>
            </a:fld>
            <a:endParaRPr lang="en-US" dirty="0"/>
          </a:p>
        </p:txBody>
      </p:sp>
      <p:sp>
        <p:nvSpPr>
          <p:cNvPr id="4" name="Slide Image Placeholder 3"/>
          <p:cNvSpPr>
            <a:spLocks noGrp="1" noRot="1" noChangeAspect="1"/>
          </p:cNvSpPr>
          <p:nvPr>
            <p:ph type="sldImg" idx="2"/>
          </p:nvPr>
        </p:nvSpPr>
        <p:spPr>
          <a:xfrm>
            <a:off x="1192213" y="703263"/>
            <a:ext cx="4692650" cy="35194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457700"/>
            <a:ext cx="5661025" cy="4224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3813"/>
            <a:ext cx="3067050"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913813"/>
            <a:ext cx="3067050" cy="469900"/>
          </a:xfrm>
          <a:prstGeom prst="rect">
            <a:avLst/>
          </a:prstGeom>
        </p:spPr>
        <p:txBody>
          <a:bodyPr vert="horz" lIns="91440" tIns="45720" rIns="91440" bIns="45720" rtlCol="0" anchor="b"/>
          <a:lstStyle>
            <a:lvl1pPr algn="r">
              <a:defRPr sz="1200"/>
            </a:lvl1pPr>
          </a:lstStyle>
          <a:p>
            <a:fld id="{D64B0938-64C1-4D83-A8D0-4C298A5A986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multi-year contract is subject to automatic termination at the end of any fiscal year included in its term if there is a failure on the part of the General Assembly to appropriate sufficient funds for its continuation. </a:t>
            </a:r>
            <a:endParaRPr lang="en-US" dirty="0"/>
          </a:p>
        </p:txBody>
      </p:sp>
      <p:sp>
        <p:nvSpPr>
          <p:cNvPr id="4" name="Slide Number Placeholder 3"/>
          <p:cNvSpPr>
            <a:spLocks noGrp="1"/>
          </p:cNvSpPr>
          <p:nvPr>
            <p:ph type="sldNum" sz="quarter" idx="10"/>
          </p:nvPr>
        </p:nvSpPr>
        <p:spPr/>
        <p:txBody>
          <a:bodyPr/>
          <a:lstStyle/>
          <a:p>
            <a:fld id="{D64B0938-64C1-4D83-A8D0-4C298A5A986F}" type="slidenum">
              <a:rPr lang="en-US" smtClean="0"/>
              <a:pPr/>
              <a:t>15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661EBF-A137-45CD-8900-C92BF1AEF26C}" type="datetimeFigureOut">
              <a:rPr lang="en-US" smtClean="0"/>
              <a:pPr/>
              <a:t>8/17/2012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D154E-7FF6-420B-B396-D2AF123B15DF}"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61EBF-A137-45CD-8900-C92BF1AEF26C}" type="datetimeFigureOut">
              <a:rPr lang="en-US" smtClean="0"/>
              <a:pPr/>
              <a:t>8/17/2012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1D154E-7FF6-420B-B396-D2AF123B15DF}"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2686050"/>
          </a:xfrm>
        </p:spPr>
        <p:txBody>
          <a:bodyPr>
            <a:normAutofit/>
          </a:bodyPr>
          <a:lstStyle/>
          <a:p>
            <a:r>
              <a:rPr lang="en-US" dirty="0" smtClean="0"/>
              <a:t>2012 GEORGIA CONSERVATION PARTNERSHIP SUPERVISOR TRAINING</a:t>
            </a:r>
            <a:endParaRPr lang="en-US" dirty="0"/>
          </a:p>
        </p:txBody>
      </p:sp>
      <p:sp>
        <p:nvSpPr>
          <p:cNvPr id="3" name="Subtitle 2"/>
          <p:cNvSpPr>
            <a:spLocks noGrp="1"/>
          </p:cNvSpPr>
          <p:nvPr>
            <p:ph type="subTitle" idx="1"/>
          </p:nvPr>
        </p:nvSpPr>
        <p:spPr/>
        <p:txBody>
          <a:bodyPr/>
          <a:lstStyle/>
          <a:p>
            <a:r>
              <a:rPr lang="en-US" dirty="0" smtClean="0"/>
              <a:t>Managing District Funds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Districts Accountable</a:t>
            </a:r>
            <a:endParaRPr lang="en-US" dirty="0"/>
          </a:p>
        </p:txBody>
      </p:sp>
      <p:sp>
        <p:nvSpPr>
          <p:cNvPr id="3" name="Content Placeholder 2"/>
          <p:cNvSpPr>
            <a:spLocks noGrp="1"/>
          </p:cNvSpPr>
          <p:nvPr>
            <p:ph idx="1"/>
          </p:nvPr>
        </p:nvSpPr>
        <p:spPr/>
        <p:txBody>
          <a:bodyPr/>
          <a:lstStyle/>
          <a:p>
            <a:pPr marL="342900" marR="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dirty="0" smtClean="0"/>
              <a:t>Annual Work Plan</a:t>
            </a:r>
          </a:p>
          <a:p>
            <a:pPr marL="742950" marR="0" lvl="1"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800" kern="1200" dirty="0" smtClean="0">
                <a:solidFill>
                  <a:schemeClr val="tx1"/>
                </a:solidFill>
                <a:latin typeface="+mn-lt"/>
                <a:ea typeface="+mn-ea"/>
                <a:cs typeface="+mn-cs"/>
              </a:rPr>
              <a:t>Work Plans should include financial and contract details    </a:t>
            </a:r>
            <a:endParaRPr lang="en-US" dirty="0" smtClean="0"/>
          </a:p>
          <a:p>
            <a:r>
              <a:rPr lang="en-US" dirty="0" smtClean="0"/>
              <a:t>Annual Report of</a:t>
            </a:r>
            <a:r>
              <a:rPr lang="en-US" baseline="0" dirty="0" smtClean="0"/>
              <a:t> Cash Receipts and Disbursements</a:t>
            </a:r>
          </a:p>
          <a:p>
            <a:r>
              <a:rPr lang="en-US" baseline="0" dirty="0" smtClean="0"/>
              <a:t>Review of Annual Report by GSWCC staff</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Review of</a:t>
            </a:r>
            <a:r>
              <a:rPr lang="en-US" baseline="0" dirty="0" smtClean="0"/>
              <a:t> 2011 District Annual Financial Reports</a:t>
            </a:r>
            <a:endParaRPr lang="en-US" dirty="0"/>
          </a:p>
        </p:txBody>
      </p:sp>
      <p:sp>
        <p:nvSpPr>
          <p:cNvPr id="3" name="Content Placeholder 2"/>
          <p:cNvSpPr>
            <a:spLocks noGrp="1"/>
          </p:cNvSpPr>
          <p:nvPr>
            <p:ph idx="1"/>
          </p:nvPr>
        </p:nvSpPr>
        <p:spPr/>
        <p:txBody>
          <a:bodyPr/>
          <a:lstStyle/>
          <a:p>
            <a:r>
              <a:rPr lang="en-US" dirty="0" smtClean="0"/>
              <a:t>Accountability, transparency and comparability</a:t>
            </a:r>
          </a:p>
          <a:p>
            <a:pPr lvl="1"/>
            <a:r>
              <a:rPr lang="en-US" dirty="0" smtClean="0"/>
              <a:t>No consistency in how revenue and expenditures are reported</a:t>
            </a:r>
          </a:p>
          <a:p>
            <a:pPr lvl="1"/>
            <a:r>
              <a:rPr lang="en-US" dirty="0" smtClean="0"/>
              <a:t>Activities, type or combination</a:t>
            </a:r>
          </a:p>
          <a:p>
            <a:pPr lvl="1"/>
            <a:r>
              <a:rPr lang="en-US" dirty="0" smtClean="0"/>
              <a:t>Standard uniform chart of accounts</a:t>
            </a:r>
          </a:p>
          <a:p>
            <a:pPr lvl="1"/>
            <a:r>
              <a:rPr lang="en-US" dirty="0" smtClean="0"/>
              <a:t>Defines how to report revenue and expenditures</a:t>
            </a:r>
          </a:p>
          <a:p>
            <a:pPr lvl="1"/>
            <a:r>
              <a:rPr lang="en-US" dirty="0" smtClean="0"/>
              <a:t>All districts report the same</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Review of 2011 District Annual Financial Reports</a:t>
            </a:r>
            <a:endParaRPr lang="en-US" dirty="0"/>
          </a:p>
        </p:txBody>
      </p:sp>
      <p:sp>
        <p:nvSpPr>
          <p:cNvPr id="3" name="Content Placeholder 2"/>
          <p:cNvSpPr>
            <a:spLocks noGrp="1"/>
          </p:cNvSpPr>
          <p:nvPr>
            <p:ph idx="1"/>
          </p:nvPr>
        </p:nvSpPr>
        <p:spPr/>
        <p:txBody>
          <a:bodyPr/>
          <a:lstStyle/>
          <a:p>
            <a:r>
              <a:rPr lang="en-US" dirty="0" smtClean="0"/>
              <a:t>Cash Balances</a:t>
            </a:r>
          </a:p>
          <a:p>
            <a:pPr lvl="1"/>
            <a:r>
              <a:rPr lang="en-US" dirty="0" smtClean="0"/>
              <a:t>Report all funds</a:t>
            </a:r>
          </a:p>
          <a:p>
            <a:pPr lvl="1"/>
            <a:r>
              <a:rPr lang="en-US" dirty="0" smtClean="0"/>
              <a:t>Beginning and ending cash balances</a:t>
            </a:r>
          </a:p>
          <a:p>
            <a:r>
              <a:rPr lang="en-US" dirty="0" smtClean="0"/>
              <a:t>Federal Funds by Awarding Agency &amp; CFDA</a:t>
            </a:r>
          </a:p>
          <a:p>
            <a:r>
              <a:rPr lang="en-US" dirty="0" smtClean="0"/>
              <a:t>Type of Revenue</a:t>
            </a:r>
          </a:p>
          <a:p>
            <a:r>
              <a:rPr lang="en-US" dirty="0" smtClean="0"/>
              <a:t>Interest Income</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IRS Form 1099</a:t>
            </a:r>
            <a:endParaRPr lang="en-US" dirty="0"/>
          </a:p>
        </p:txBody>
      </p:sp>
      <p:sp>
        <p:nvSpPr>
          <p:cNvPr id="3" name="Content Placeholder 2"/>
          <p:cNvSpPr>
            <a:spLocks noGrp="1"/>
          </p:cNvSpPr>
          <p:nvPr>
            <p:ph idx="1"/>
          </p:nvPr>
        </p:nvSpPr>
        <p:spPr/>
        <p:txBody>
          <a:bodyPr>
            <a:normAutofit lnSpcReduction="10000"/>
          </a:bodyPr>
          <a:lstStyle/>
          <a:p>
            <a:r>
              <a:rPr lang="en-US" dirty="0" smtClean="0"/>
              <a:t>Payments of at least $600 for</a:t>
            </a:r>
          </a:p>
          <a:p>
            <a:pPr lvl="1"/>
            <a:r>
              <a:rPr lang="en-US" dirty="0" smtClean="0"/>
              <a:t>Non-Employee Compensation, including district supervisors</a:t>
            </a:r>
          </a:p>
          <a:p>
            <a:pPr lvl="1"/>
            <a:r>
              <a:rPr lang="en-US" dirty="0" smtClean="0"/>
              <a:t>Rents</a:t>
            </a:r>
          </a:p>
          <a:p>
            <a:pPr lvl="2"/>
            <a:r>
              <a:rPr lang="en-US" dirty="0" smtClean="0"/>
              <a:t>Office</a:t>
            </a:r>
          </a:p>
          <a:p>
            <a:pPr lvl="2"/>
            <a:r>
              <a:rPr lang="en-US" dirty="0" smtClean="0"/>
              <a:t>Equipment</a:t>
            </a:r>
          </a:p>
          <a:p>
            <a:pPr lvl="2"/>
            <a:r>
              <a:rPr lang="en-US" dirty="0" smtClean="0"/>
              <a:t>Land</a:t>
            </a:r>
          </a:p>
          <a:p>
            <a:pPr lvl="1"/>
            <a:r>
              <a:rPr lang="en-US" dirty="0" smtClean="0"/>
              <a:t>Payments to Attorneys</a:t>
            </a:r>
            <a:endParaRPr lang="en-US" baseline="0" dirty="0" smtClean="0"/>
          </a:p>
          <a:p>
            <a:pPr lvl="1"/>
            <a:r>
              <a:rPr lang="en-US" dirty="0" smtClean="0"/>
              <a:t>Prizes and Awards</a:t>
            </a:r>
          </a:p>
          <a:p>
            <a:pPr lvl="1"/>
            <a:r>
              <a:rPr lang="en-US" dirty="0" smtClean="0"/>
              <a:t>Medical &amp; Health Care Payments</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Funds</a:t>
            </a:r>
            <a:endParaRPr lang="en-US" dirty="0"/>
          </a:p>
        </p:txBody>
      </p:sp>
      <p:sp>
        <p:nvSpPr>
          <p:cNvPr id="3" name="Content Placeholder 2"/>
          <p:cNvSpPr>
            <a:spLocks noGrp="1"/>
          </p:cNvSpPr>
          <p:nvPr>
            <p:ph idx="1"/>
          </p:nvPr>
        </p:nvSpPr>
        <p:spPr/>
        <p:txBody>
          <a:bodyPr/>
          <a:lstStyle/>
          <a:p>
            <a:r>
              <a:rPr lang="en-US" dirty="0" smtClean="0"/>
              <a:t>Bank Account</a:t>
            </a:r>
          </a:p>
          <a:p>
            <a:r>
              <a:rPr lang="en-US" dirty="0" smtClean="0"/>
              <a:t>No</a:t>
            </a:r>
          </a:p>
          <a:p>
            <a:pPr lvl="1"/>
            <a:r>
              <a:rPr lang="en-US" dirty="0" smtClean="0"/>
              <a:t>Mutual funds</a:t>
            </a:r>
          </a:p>
          <a:p>
            <a:pPr lvl="1"/>
            <a:r>
              <a:rPr lang="en-US" dirty="0" smtClean="0"/>
              <a:t>Stocks</a:t>
            </a:r>
          </a:p>
          <a:p>
            <a:pPr lvl="1"/>
            <a:r>
              <a:rPr lang="en-US" dirty="0" smtClean="0"/>
              <a:t>Bonds</a:t>
            </a:r>
          </a:p>
          <a:p>
            <a:pPr lvl="1"/>
            <a:r>
              <a:rPr lang="en-US" dirty="0" smtClean="0"/>
              <a:t>Derivatives</a:t>
            </a:r>
          </a:p>
          <a:p>
            <a:pPr lvl="1"/>
            <a:r>
              <a:rPr lang="en-US" dirty="0" smtClean="0"/>
              <a:t>Any other securities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fontScale="90000"/>
          </a:bodyPr>
          <a:lstStyle/>
          <a:p>
            <a:r>
              <a:rPr lang="en-US" sz="4400" kern="1200" dirty="0" smtClean="0">
                <a:solidFill>
                  <a:schemeClr val="tx1"/>
                </a:solidFill>
                <a:latin typeface="+mj-lt"/>
                <a:ea typeface="+mj-ea"/>
                <a:cs typeface="+mj-cs"/>
              </a:rPr>
              <a:t>OFFICE OF THE ATTORNEY GENERAL OF THE STATE OF GEORGIA</a:t>
            </a:r>
            <a:br>
              <a:rPr lang="en-US" sz="4400" kern="1200" dirty="0" smtClean="0">
                <a:solidFill>
                  <a:schemeClr val="tx1"/>
                </a:solidFill>
                <a:latin typeface="+mj-lt"/>
                <a:ea typeface="+mj-ea"/>
                <a:cs typeface="+mj-cs"/>
              </a:rPr>
            </a:br>
            <a:r>
              <a:rPr lang="en-US" sz="4400" kern="1200" dirty="0" smtClean="0">
                <a:solidFill>
                  <a:schemeClr val="tx1"/>
                </a:solidFill>
                <a:latin typeface="+mj-lt"/>
                <a:ea typeface="+mj-ea"/>
                <a:cs typeface="+mj-cs"/>
              </a:rPr>
              <a:t>Opinion 74-115</a:t>
            </a:r>
            <a:endParaRPr lang="en-US" dirty="0"/>
          </a:p>
        </p:txBody>
      </p:sp>
      <p:sp>
        <p:nvSpPr>
          <p:cNvPr id="3" name="Content Placeholder 2"/>
          <p:cNvSpPr>
            <a:spLocks noGrp="1"/>
          </p:cNvSpPr>
          <p:nvPr>
            <p:ph idx="1"/>
          </p:nvPr>
        </p:nvSpPr>
        <p:spPr>
          <a:xfrm>
            <a:off x="457200" y="2590800"/>
            <a:ext cx="8229600" cy="3535363"/>
          </a:xfrm>
        </p:spPr>
        <p:txBody>
          <a:bodyPr/>
          <a:lstStyle/>
          <a:p>
            <a:r>
              <a:rPr lang="en-US" dirty="0" smtClean="0"/>
              <a:t>State Agencies cannot obligate funds beyond the current fiscal year</a:t>
            </a:r>
          </a:p>
          <a:p>
            <a:r>
              <a:rPr lang="en-US" dirty="0" smtClean="0"/>
              <a:t>Multi-Year Contracts for goods and services</a:t>
            </a:r>
          </a:p>
          <a:p>
            <a:r>
              <a:rPr lang="en-US" dirty="0" smtClean="0"/>
              <a:t>Leases</a:t>
            </a:r>
          </a:p>
          <a:p>
            <a:r>
              <a:rPr lang="en-US" dirty="0" smtClean="0"/>
              <a:t>One year contract with option to renew</a:t>
            </a:r>
          </a:p>
          <a:p>
            <a:r>
              <a:rPr lang="en-US" dirty="0" smtClean="0"/>
              <a:t>Fiscal funding clause </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Section IV of the State Constitution</a:t>
            </a:r>
            <a:br>
              <a:rPr lang="en-US" dirty="0" smtClean="0"/>
            </a:br>
            <a:r>
              <a:rPr lang="en-US" dirty="0" smtClean="0"/>
              <a:t>State Debt</a:t>
            </a:r>
            <a:endParaRPr lang="en-US" dirty="0"/>
          </a:p>
        </p:txBody>
      </p:sp>
      <p:sp>
        <p:nvSpPr>
          <p:cNvPr id="3" name="Content Placeholder 2"/>
          <p:cNvSpPr>
            <a:spLocks noGrp="1"/>
          </p:cNvSpPr>
          <p:nvPr>
            <p:ph idx="1"/>
          </p:nvPr>
        </p:nvSpPr>
        <p:spPr/>
        <p:txBody>
          <a:bodyPr/>
          <a:lstStyle/>
          <a:p>
            <a:r>
              <a:rPr lang="en-US" dirty="0" smtClean="0"/>
              <a:t>General Obligation Bonds</a:t>
            </a:r>
          </a:p>
          <a:p>
            <a:r>
              <a:rPr lang="en-US" dirty="0" smtClean="0"/>
              <a:t>Authorized by General Assembly</a:t>
            </a:r>
          </a:p>
          <a:p>
            <a:r>
              <a:rPr lang="en-US" dirty="0" smtClean="0"/>
              <a:t>Districts NOT authorized</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endParaRPr lang="en-US" sz="4800" dirty="0" smtClean="0"/>
          </a:p>
          <a:p>
            <a:pPr algn="ctr">
              <a:buNone/>
            </a:pPr>
            <a:r>
              <a:rPr lang="en-US" sz="4800" dirty="0" smtClean="0"/>
              <a:t>Questions?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rmAutofit lnSpcReduction="10000"/>
          </a:bodyPr>
          <a:lstStyle/>
          <a:p>
            <a:r>
              <a:rPr lang="en-US" dirty="0" smtClean="0"/>
              <a:t>How do Districts get money</a:t>
            </a:r>
          </a:p>
          <a:p>
            <a:r>
              <a:rPr lang="en-US" dirty="0" smtClean="0"/>
              <a:t>How can Districts</a:t>
            </a:r>
            <a:r>
              <a:rPr lang="en-US" baseline="0" dirty="0" smtClean="0"/>
              <a:t> spend money </a:t>
            </a:r>
          </a:p>
          <a:p>
            <a:r>
              <a:rPr lang="en-US" dirty="0" smtClean="0"/>
              <a:t>On what can districts not spend money</a:t>
            </a:r>
          </a:p>
          <a:p>
            <a:r>
              <a:rPr lang="en-US" dirty="0" smtClean="0"/>
              <a:t>GSWCC Financial Guidance</a:t>
            </a:r>
          </a:p>
          <a:p>
            <a:r>
              <a:rPr lang="en-US" baseline="0" dirty="0" smtClean="0"/>
              <a:t>How are Districts</a:t>
            </a:r>
            <a:r>
              <a:rPr lang="en-US" dirty="0" smtClean="0"/>
              <a:t> accountable</a:t>
            </a:r>
          </a:p>
          <a:p>
            <a:r>
              <a:rPr lang="en-US" dirty="0" smtClean="0"/>
              <a:t>Review of 2011</a:t>
            </a:r>
            <a:r>
              <a:rPr lang="en-US" baseline="0" dirty="0" smtClean="0"/>
              <a:t> District Annual Financial Reports</a:t>
            </a:r>
            <a:endParaRPr lang="en-US" dirty="0" smtClean="0"/>
          </a:p>
          <a:p>
            <a:r>
              <a:rPr lang="en-US" dirty="0" smtClean="0"/>
              <a:t>Some Other Things</a:t>
            </a:r>
            <a:r>
              <a:rPr lang="en-US" baseline="0" dirty="0" smtClean="0"/>
              <a:t> You Just Need to Know</a:t>
            </a:r>
            <a:endParaRPr lang="en-US"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Districts get Money</a:t>
            </a:r>
            <a:endParaRPr lang="en-US" dirty="0"/>
          </a:p>
        </p:txBody>
      </p:sp>
      <p:sp>
        <p:nvSpPr>
          <p:cNvPr id="3" name="Content Placeholder 2"/>
          <p:cNvSpPr>
            <a:spLocks noGrp="1"/>
          </p:cNvSpPr>
          <p:nvPr>
            <p:ph idx="1"/>
          </p:nvPr>
        </p:nvSpPr>
        <p:spPr/>
        <p:txBody>
          <a:bodyPr>
            <a:normAutofit/>
          </a:bodyPr>
          <a:lstStyle/>
          <a:p>
            <a:r>
              <a:rPr lang="en-US" dirty="0" smtClean="0"/>
              <a:t>State Appropriations to GSWCC</a:t>
            </a:r>
          </a:p>
          <a:p>
            <a:r>
              <a:rPr lang="en-US" dirty="0" smtClean="0"/>
              <a:t>Donations and Contributions</a:t>
            </a:r>
          </a:p>
          <a:p>
            <a:r>
              <a:rPr lang="en-US" dirty="0" smtClean="0"/>
              <a:t>No-Till Income</a:t>
            </a:r>
          </a:p>
          <a:p>
            <a:r>
              <a:rPr lang="en-US" dirty="0" smtClean="0"/>
              <a:t>Equipment Rental</a:t>
            </a:r>
          </a:p>
          <a:p>
            <a:r>
              <a:rPr lang="en-US" dirty="0" smtClean="0"/>
              <a:t>Interest Income</a:t>
            </a:r>
          </a:p>
          <a:p>
            <a:pPr rtl="0" fontAlgn="base"/>
            <a:r>
              <a:rPr lang="en-US" dirty="0" smtClean="0"/>
              <a:t>Grants</a:t>
            </a:r>
          </a:p>
          <a:p>
            <a:pPr lvl="1" rtl="0" fontAlgn="base"/>
            <a:r>
              <a:rPr lang="en-US" dirty="0" smtClean="0"/>
              <a:t>Single Audit</a:t>
            </a:r>
            <a:r>
              <a:rPr lang="en-US" baseline="0" dirty="0" smtClean="0"/>
              <a:t> (over $500,000)</a:t>
            </a:r>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Districts Get Money</a:t>
            </a:r>
            <a:endParaRPr lang="en-US" dirty="0"/>
          </a:p>
        </p:txBody>
      </p:sp>
      <p:sp>
        <p:nvSpPr>
          <p:cNvPr id="3" name="Content Placeholder 2"/>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ts val="0"/>
              </a:spcAft>
              <a:buClrTx/>
              <a:buSzTx/>
              <a:buFont typeface="Arial" pitchFamily="34" charset="0"/>
              <a:buChar char="•"/>
              <a:tabLst/>
              <a:defRPr/>
            </a:pPr>
            <a:r>
              <a:rPr lang="en-US" sz="3200" kern="1200" dirty="0" smtClean="0">
                <a:solidFill>
                  <a:schemeClr val="tx1"/>
                </a:solidFill>
                <a:latin typeface="+mn-lt"/>
                <a:ea typeface="+mn-ea"/>
                <a:cs typeface="+mn-cs"/>
              </a:rPr>
              <a:t>All District funds are </a:t>
            </a:r>
            <a:r>
              <a:rPr lang="en-US" sz="3200" b="1" kern="1200" dirty="0" smtClean="0">
                <a:solidFill>
                  <a:schemeClr val="tx1"/>
                </a:solidFill>
                <a:latin typeface="+mn-lt"/>
                <a:ea typeface="+mn-ea"/>
                <a:cs typeface="+mn-cs"/>
              </a:rPr>
              <a:t>State Funds regardless of the source</a:t>
            </a:r>
            <a:endParaRPr lang="en-US" sz="3200" dirty="0" smtClean="0"/>
          </a:p>
          <a:p>
            <a:pPr lvl="0" rtl="0" fontAlgn="base"/>
            <a:r>
              <a:rPr lang="en-US" sz="3200" kern="1200" dirty="0" smtClean="0">
                <a:solidFill>
                  <a:schemeClr val="tx1"/>
                </a:solidFill>
                <a:latin typeface="+mn-lt"/>
                <a:ea typeface="+mn-ea"/>
                <a:cs typeface="+mn-cs"/>
              </a:rPr>
              <a:t>Districts cannot legally charge a fee for providing services to the</a:t>
            </a:r>
            <a:r>
              <a:rPr lang="en-US" sz="3200" kern="1200" baseline="0" dirty="0" smtClean="0">
                <a:solidFill>
                  <a:schemeClr val="tx1"/>
                </a:solidFill>
                <a:latin typeface="+mn-lt"/>
                <a:ea typeface="+mn-ea"/>
                <a:cs typeface="+mn-cs"/>
              </a:rPr>
              <a:t> </a:t>
            </a:r>
            <a:r>
              <a:rPr lang="en-US" sz="3200" kern="1200" dirty="0" smtClean="0">
                <a:solidFill>
                  <a:schemeClr val="tx1"/>
                </a:solidFill>
                <a:latin typeface="+mn-lt"/>
                <a:ea typeface="+mn-ea"/>
                <a:cs typeface="+mn-cs"/>
              </a:rPr>
              <a:t>public</a:t>
            </a:r>
            <a:endParaRPr lang="en-US" sz="3200" dirty="0" smtClean="0"/>
          </a:p>
          <a:p>
            <a:pPr lvl="1" rtl="0" fontAlgn="base"/>
            <a:r>
              <a:rPr lang="en-US" sz="2800" kern="1200" dirty="0" smtClean="0">
                <a:solidFill>
                  <a:schemeClr val="tx1"/>
                </a:solidFill>
                <a:latin typeface="+mn-lt"/>
                <a:ea typeface="+mn-ea"/>
                <a:cs typeface="+mn-cs"/>
              </a:rPr>
              <a:t>E&amp;SC Plan Reviews</a:t>
            </a:r>
            <a:endParaRPr lang="en-US" dirty="0" smtClean="0"/>
          </a:p>
          <a:p>
            <a:pPr marL="342900" marR="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3200" kern="1200" dirty="0" smtClean="0">
                <a:solidFill>
                  <a:schemeClr val="tx1"/>
                </a:solidFill>
                <a:latin typeface="+mn-lt"/>
                <a:ea typeface="+mn-ea"/>
                <a:cs typeface="+mn-cs"/>
              </a:rPr>
              <a:t>Districts can charge to recover the cost of printing materials or for meeting room rental expense.</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Districts Spend Money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Staff – permanent &amp;</a:t>
            </a:r>
            <a:r>
              <a:rPr lang="en-US" baseline="0" dirty="0" smtClean="0"/>
              <a:t> Temporary</a:t>
            </a:r>
          </a:p>
          <a:p>
            <a:r>
              <a:rPr lang="en-US" baseline="0" dirty="0" smtClean="0"/>
              <a:t>Regular Operating Expenses for Staff &amp; Facilities</a:t>
            </a:r>
          </a:p>
          <a:p>
            <a:r>
              <a:rPr lang="en-US" dirty="0" smtClean="0"/>
              <a:t>Surveys, Investigations</a:t>
            </a:r>
            <a:r>
              <a:rPr lang="en-US" baseline="0" dirty="0" smtClean="0"/>
              <a:t> &amp; Research</a:t>
            </a:r>
          </a:p>
          <a:p>
            <a:r>
              <a:rPr lang="en-US" baseline="0" dirty="0" smtClean="0"/>
              <a:t>Demonstrational Projects</a:t>
            </a:r>
          </a:p>
          <a:p>
            <a:r>
              <a:rPr lang="en-US" baseline="0" dirty="0" smtClean="0"/>
              <a:t>Preventative &amp; Control Measures</a:t>
            </a:r>
          </a:p>
          <a:p>
            <a:r>
              <a:rPr lang="en-US" baseline="0" dirty="0" smtClean="0"/>
              <a:t>Financial Aid for Prevention &amp; Control Measures</a:t>
            </a:r>
          </a:p>
          <a:p>
            <a:r>
              <a:rPr lang="en-US" baseline="0" dirty="0" smtClean="0"/>
              <a:t>Construct, Obtain, Maintain, Operate &amp; Improve Property</a:t>
            </a:r>
          </a:p>
          <a:p>
            <a:r>
              <a:rPr lang="en-US" dirty="0" smtClean="0"/>
              <a:t>Develop</a:t>
            </a:r>
            <a:r>
              <a:rPr lang="en-US" baseline="0" dirty="0" smtClean="0"/>
              <a:t> Plans for Conservation, Control and Prevention</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 What Can</a:t>
            </a:r>
            <a:r>
              <a:rPr lang="en-US" baseline="0" dirty="0" smtClean="0"/>
              <a:t> Districts Not Spend Money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Georgia Constitution Gratuity Clause</a:t>
            </a:r>
          </a:p>
          <a:p>
            <a:r>
              <a:rPr lang="en-US" sz="3200" kern="1200" baseline="0" dirty="0" smtClean="0">
                <a:solidFill>
                  <a:schemeClr val="tx1"/>
                </a:solidFill>
                <a:latin typeface="+mn-lt"/>
                <a:ea typeface="+mn-ea"/>
                <a:cs typeface="+mn-cs"/>
              </a:rPr>
              <a:t>Paragraph VI. </a:t>
            </a:r>
            <a:r>
              <a:rPr lang="en-US" sz="3200" b="1" i="1" kern="1200" baseline="0" dirty="0" smtClean="0">
                <a:solidFill>
                  <a:schemeClr val="tx1"/>
                </a:solidFill>
                <a:latin typeface="+mn-lt"/>
                <a:ea typeface="+mn-ea"/>
                <a:cs typeface="+mn-cs"/>
              </a:rPr>
              <a:t>Gratuities. </a:t>
            </a:r>
            <a:r>
              <a:rPr lang="en-US" sz="3200" kern="1200" baseline="0" dirty="0" smtClean="0">
                <a:solidFill>
                  <a:schemeClr val="tx1"/>
                </a:solidFill>
                <a:latin typeface="+mn-lt"/>
                <a:ea typeface="+mn-ea"/>
                <a:cs typeface="+mn-cs"/>
              </a:rPr>
              <a:t>(a) Except as otherwise provided in the Constitution , (1) the General Assembly shall not have the power to grant any donation or gratuity or to forgive any debt or obligation owing to the public, and (2) the General Assembly shall not grant or authorize extra compensation to any public officer, agent, or contractor after the service has been rendered or the contract entered into. </a:t>
            </a:r>
          </a:p>
          <a:p>
            <a:r>
              <a:rPr lang="en-US" sz="3200" kern="1200" baseline="0" dirty="0" smtClean="0">
                <a:solidFill>
                  <a:schemeClr val="tx1"/>
                </a:solidFill>
                <a:latin typeface="+mn-lt"/>
                <a:ea typeface="+mn-ea"/>
                <a:cs typeface="+mn-cs"/>
              </a:rPr>
              <a:t>Stewardship</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 What Can</a:t>
            </a:r>
            <a:r>
              <a:rPr lang="en-US" baseline="0" dirty="0" smtClean="0"/>
              <a:t> Districts Not Spend Money</a:t>
            </a:r>
            <a:endParaRPr lang="en-US" dirty="0"/>
          </a:p>
        </p:txBody>
      </p:sp>
      <p:sp>
        <p:nvSpPr>
          <p:cNvPr id="3" name="Content Placeholder 2"/>
          <p:cNvSpPr>
            <a:spLocks noGrp="1"/>
          </p:cNvSpPr>
          <p:nvPr>
            <p:ph idx="1"/>
          </p:nvPr>
        </p:nvSpPr>
        <p:spPr/>
        <p:txBody>
          <a:bodyPr/>
          <a:lstStyle/>
          <a:p>
            <a:r>
              <a:rPr lang="en-US" sz="3200" kern="1200" baseline="0" dirty="0" smtClean="0">
                <a:solidFill>
                  <a:schemeClr val="tx1"/>
                </a:solidFill>
                <a:latin typeface="+mn-lt"/>
                <a:ea typeface="+mn-ea"/>
                <a:cs typeface="+mn-cs"/>
              </a:rPr>
              <a:t>Flowers</a:t>
            </a:r>
          </a:p>
          <a:p>
            <a:r>
              <a:rPr lang="en-US" sz="3200" kern="1200" baseline="0" dirty="0" smtClean="0">
                <a:solidFill>
                  <a:schemeClr val="tx1"/>
                </a:solidFill>
                <a:latin typeface="+mn-lt"/>
                <a:ea typeface="+mn-ea"/>
                <a:cs typeface="+mn-cs"/>
              </a:rPr>
              <a:t>Door Prizes</a:t>
            </a:r>
          </a:p>
          <a:p>
            <a:r>
              <a:rPr lang="en-US" sz="3200" kern="1200" baseline="0" dirty="0" smtClean="0">
                <a:solidFill>
                  <a:schemeClr val="tx1"/>
                </a:solidFill>
                <a:latin typeface="+mn-lt"/>
                <a:ea typeface="+mn-ea"/>
                <a:cs typeface="+mn-cs"/>
              </a:rPr>
              <a:t>Non-Supervisors Meals</a:t>
            </a:r>
          </a:p>
          <a:p>
            <a:r>
              <a:rPr lang="en-US" sz="3200" kern="1200" baseline="0" dirty="0" smtClean="0">
                <a:solidFill>
                  <a:schemeClr val="tx1"/>
                </a:solidFill>
                <a:latin typeface="+mn-lt"/>
                <a:ea typeface="+mn-ea"/>
                <a:cs typeface="+mn-cs"/>
              </a:rPr>
              <a:t>Non-Supervisors Technical Training</a:t>
            </a:r>
          </a:p>
          <a:p>
            <a:r>
              <a:rPr lang="en-US" sz="3200" kern="1200" dirty="0" smtClean="0">
                <a:solidFill>
                  <a:schemeClr val="tx1"/>
                </a:solidFill>
                <a:latin typeface="+mn-lt"/>
                <a:ea typeface="+mn-ea"/>
                <a:cs typeface="+mn-cs"/>
              </a:rPr>
              <a:t>Purchasing food and alcohol </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GSWCC Financial Guidance</a:t>
            </a:r>
            <a:endParaRPr lang="en-US" dirty="0"/>
          </a:p>
        </p:txBody>
      </p:sp>
      <p:sp>
        <p:nvSpPr>
          <p:cNvPr id="3" name="Content Placeholder 2"/>
          <p:cNvSpPr>
            <a:spLocks noGrp="1"/>
          </p:cNvSpPr>
          <p:nvPr>
            <p:ph idx="1"/>
          </p:nvPr>
        </p:nvSpPr>
        <p:spPr/>
        <p:txBody>
          <a:bodyPr>
            <a:normAutofit lnSpcReduction="10000"/>
          </a:bodyPr>
          <a:lstStyle/>
          <a:p>
            <a:r>
              <a:rPr lang="en-US" dirty="0" smtClean="0"/>
              <a:t>Treasurer Surety Bond</a:t>
            </a:r>
          </a:p>
          <a:p>
            <a:r>
              <a:rPr lang="en-US" dirty="0" smtClean="0"/>
              <a:t>Meals for District Meetings</a:t>
            </a:r>
          </a:p>
          <a:p>
            <a:r>
              <a:rPr lang="en-US" dirty="0" smtClean="0"/>
              <a:t>Written Contract for Equipment Operators</a:t>
            </a:r>
          </a:p>
          <a:p>
            <a:pPr lvl="1"/>
            <a:r>
              <a:rPr lang="en-US" dirty="0" smtClean="0"/>
              <a:t>Proper use of equipment</a:t>
            </a:r>
          </a:p>
          <a:p>
            <a:pPr lvl="1"/>
            <a:r>
              <a:rPr lang="en-US" dirty="0" smtClean="0"/>
              <a:t>Liability insurance</a:t>
            </a:r>
          </a:p>
          <a:p>
            <a:pPr lvl="1"/>
            <a:r>
              <a:rPr lang="en-US" dirty="0" smtClean="0"/>
              <a:t>Indemnification</a:t>
            </a:r>
          </a:p>
          <a:p>
            <a:pPr lvl="0"/>
            <a:r>
              <a:rPr lang="en-US" dirty="0" smtClean="0"/>
              <a:t>IRS Form</a:t>
            </a:r>
            <a:r>
              <a:rPr lang="en-US" baseline="0" dirty="0" smtClean="0"/>
              <a:t> 1099</a:t>
            </a:r>
          </a:p>
          <a:p>
            <a:pPr lvl="0"/>
            <a:r>
              <a:rPr lang="en-US" baseline="0" dirty="0" smtClean="0"/>
              <a:t>Payment only in the name of a district supervisor</a:t>
            </a:r>
            <a:endParaRPr lang="en-US"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GSWCC Financial Guidance</a:t>
            </a:r>
            <a:endParaRPr lang="en-US" dirty="0"/>
          </a:p>
        </p:txBody>
      </p:sp>
      <p:sp>
        <p:nvSpPr>
          <p:cNvPr id="3" name="Content Placeholder 2"/>
          <p:cNvSpPr>
            <a:spLocks noGrp="1"/>
          </p:cNvSpPr>
          <p:nvPr>
            <p:ph idx="1"/>
          </p:nvPr>
        </p:nvSpPr>
        <p:spPr/>
        <p:txBody>
          <a:bodyPr>
            <a:normAutofit/>
          </a:bodyPr>
          <a:lstStyle/>
          <a:p>
            <a:r>
              <a:rPr lang="en-US" dirty="0" smtClean="0"/>
              <a:t>Districts planning to pay per diem and mileage</a:t>
            </a:r>
          </a:p>
          <a:p>
            <a:pPr lvl="1"/>
            <a:r>
              <a:rPr lang="en-US" dirty="0" smtClean="0"/>
              <a:t>Included in Annual Plan of Work</a:t>
            </a:r>
          </a:p>
          <a:p>
            <a:pPr lvl="1"/>
            <a:r>
              <a:rPr lang="en-US" dirty="0" smtClean="0"/>
              <a:t>Receipts and Documentation</a:t>
            </a:r>
          </a:p>
          <a:p>
            <a:r>
              <a:rPr lang="en-US" dirty="0" smtClean="0"/>
              <a:t>GSWCC paid per diem and mileage</a:t>
            </a:r>
          </a:p>
          <a:p>
            <a:pPr lvl="1"/>
            <a:r>
              <a:rPr lang="en-US" dirty="0" smtClean="0"/>
              <a:t>District cannot pay also</a:t>
            </a:r>
          </a:p>
          <a:p>
            <a:pPr lvl="1"/>
            <a:r>
              <a:rPr lang="en-US" dirty="0" smtClean="0"/>
              <a:t>Exception</a:t>
            </a:r>
          </a:p>
          <a:p>
            <a:pPr lvl="2"/>
            <a:r>
              <a:rPr lang="en-US" dirty="0" smtClean="0"/>
              <a:t>GSWCC  does not pay approved per diem amount</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Deluxe">
      <a:dk1>
        <a:sysClr val="windowText" lastClr="000000"/>
      </a:dk1>
      <a:lt1>
        <a:sysClr val="window" lastClr="FFFFFF"/>
      </a:lt1>
      <a:dk2>
        <a:srgbClr val="30356E"/>
      </a:dk2>
      <a:lt2>
        <a:srgbClr val="FFF9E5"/>
      </a:lt2>
      <a:accent1>
        <a:srgbClr val="CC4757"/>
      </a:accent1>
      <a:accent2>
        <a:srgbClr val="FF6F61"/>
      </a:accent2>
      <a:accent3>
        <a:srgbClr val="FF953E"/>
      </a:accent3>
      <a:accent4>
        <a:srgbClr val="F8BD52"/>
      </a:accent4>
      <a:accent5>
        <a:srgbClr val="46A6BD"/>
      </a:accent5>
      <a:accent6>
        <a:srgbClr val="5488BC"/>
      </a:accent6>
      <a:hlink>
        <a:srgbClr val="FA7D7A"/>
      </a:hlink>
      <a:folHlink>
        <a:srgbClr val="FFCF3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952</TotalTime>
  <Words>599</Words>
  <Application>Microsoft Office PowerPoint</Application>
  <PresentationFormat>On-screen Show (4:3)</PresentationFormat>
  <Paragraphs>110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2012 GEORGIA CONSERVATION PARTNERSHIP SUPERVISOR TRAINING</vt:lpstr>
      <vt:lpstr>Agenda</vt:lpstr>
      <vt:lpstr>How do Districts get Money</vt:lpstr>
      <vt:lpstr>How Do Districts Get Money</vt:lpstr>
      <vt:lpstr>How Can Districts Spend Money</vt:lpstr>
      <vt:lpstr>On What Can Districts Not Spend Money</vt:lpstr>
      <vt:lpstr>On What Can Districts Not Spend Money</vt:lpstr>
      <vt:lpstr>GSWCC Financial Guidance</vt:lpstr>
      <vt:lpstr>GSWCC Financial Guidance</vt:lpstr>
      <vt:lpstr>How are Districts Accountable</vt:lpstr>
      <vt:lpstr>Review of 2011 District Annual Financial Reports</vt:lpstr>
      <vt:lpstr>Review of 2011 District Annual Financial Reports</vt:lpstr>
      <vt:lpstr>IRS Form 1099</vt:lpstr>
      <vt:lpstr>District Funds</vt:lpstr>
      <vt:lpstr>OFFICE OF THE ATTORNEY GENERAL OF THE STATE OF GEORGIA Opinion 74-115</vt:lpstr>
      <vt:lpstr>Section IV of the State Constitution State Debt</vt:lpstr>
      <vt:lpstr>Slide 17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2011 GEORGIA CONSERVATION PARTNERSHIP SUPERVISOR TRAINING</dc:title>
  <dc:creator>Michael</dc:creator>
  <cp:lastModifiedBy>Michael</cp:lastModifiedBy>
  <cp:revision>99</cp:revision>
  <dcterms:created xsi:type="dcterms:W3CDTF">2011-08-05T16:24:32Z</dcterms:created>
  <dcterms:modified xsi:type="dcterms:W3CDTF">2012-08-17T14:41:00Z</dcterms:modified>
</cp:coreProperties>
</file>