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45"/>
  </p:notesMasterIdLst>
  <p:handoutMasterIdLst>
    <p:handoutMasterId r:id="rId46"/>
  </p:handoutMasterIdLst>
  <p:sldIdLst>
    <p:sldId id="413" r:id="rId2"/>
    <p:sldId id="501" r:id="rId3"/>
    <p:sldId id="551" r:id="rId4"/>
    <p:sldId id="502" r:id="rId5"/>
    <p:sldId id="538" r:id="rId6"/>
    <p:sldId id="547" r:id="rId7"/>
    <p:sldId id="529" r:id="rId8"/>
    <p:sldId id="531" r:id="rId9"/>
    <p:sldId id="540" r:id="rId10"/>
    <p:sldId id="536" r:id="rId11"/>
    <p:sldId id="488" r:id="rId12"/>
    <p:sldId id="537" r:id="rId13"/>
    <p:sldId id="504" r:id="rId14"/>
    <p:sldId id="533" r:id="rId15"/>
    <p:sldId id="545" r:id="rId16"/>
    <p:sldId id="546" r:id="rId17"/>
    <p:sldId id="548" r:id="rId18"/>
    <p:sldId id="474" r:id="rId19"/>
    <p:sldId id="487" r:id="rId20"/>
    <p:sldId id="505" r:id="rId21"/>
    <p:sldId id="507" r:id="rId22"/>
    <p:sldId id="503" r:id="rId23"/>
    <p:sldId id="512" r:id="rId24"/>
    <p:sldId id="480" r:id="rId25"/>
    <p:sldId id="517" r:id="rId26"/>
    <p:sldId id="508" r:id="rId27"/>
    <p:sldId id="515" r:id="rId28"/>
    <p:sldId id="519" r:id="rId29"/>
    <p:sldId id="509" r:id="rId30"/>
    <p:sldId id="475" r:id="rId31"/>
    <p:sldId id="497" r:id="rId32"/>
    <p:sldId id="510" r:id="rId33"/>
    <p:sldId id="485" r:id="rId34"/>
    <p:sldId id="514" r:id="rId35"/>
    <p:sldId id="516" r:id="rId36"/>
    <p:sldId id="544" r:id="rId37"/>
    <p:sldId id="486" r:id="rId38"/>
    <p:sldId id="549" r:id="rId39"/>
    <p:sldId id="541" r:id="rId40"/>
    <p:sldId id="542" r:id="rId41"/>
    <p:sldId id="543" r:id="rId42"/>
    <p:sldId id="550" r:id="rId43"/>
    <p:sldId id="468" r:id="rId44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FFFF99"/>
    <a:srgbClr val="FFFF00"/>
    <a:srgbClr val="FF3300"/>
    <a:srgbClr val="FF00FF"/>
    <a:srgbClr val="00FF99"/>
    <a:srgbClr val="009900"/>
    <a:srgbClr val="3333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4" autoAdjust="0"/>
    <p:restoredTop sz="86462" autoAdjust="0"/>
  </p:normalViewPr>
  <p:slideViewPr>
    <p:cSldViewPr>
      <p:cViewPr>
        <p:scale>
          <a:sx n="120" d="100"/>
          <a:sy n="120" d="100"/>
        </p:scale>
        <p:origin x="-702" y="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2" tIns="45811" rIns="91622" bIns="45811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3" y="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2" tIns="45811" rIns="91622" bIns="45811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A8D06C0A-E4DB-4DD3-AEEE-BCD5DF244E40}" type="datetime1">
              <a:rPr lang="en-US"/>
              <a:pPr>
                <a:defRPr/>
              </a:pPr>
              <a:t>1/5/2012</a:t>
            </a:fld>
            <a:endParaRPr lang="en-US" alt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2" tIns="45811" rIns="91622" bIns="45811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3" y="883285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2" tIns="45811" rIns="91622" bIns="45811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9C184D39-EED7-45C8-9183-826C4ECEA7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2" tIns="45811" rIns="91622" bIns="45811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513" y="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2" tIns="45811" rIns="91622" bIns="45811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85249BAB-0D0A-48CA-86D5-45ECEEB37F51}" type="datetime1">
              <a:rPr lang="en-US"/>
              <a:pPr>
                <a:defRPr/>
              </a:pPr>
              <a:t>1/5/2012</a:t>
            </a:fld>
            <a:endParaRPr lang="en-US" alt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9788" cy="34877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416425"/>
            <a:ext cx="51435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2" tIns="45811" rIns="91622" bIns="458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85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2" tIns="45811" rIns="91622" bIns="45811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513" y="883285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2" tIns="45811" rIns="91622" bIns="45811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334D631C-93C4-4864-9722-3F53B80481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670036-B010-466A-AC68-61946F4BC408}" type="slidenum">
              <a:rPr lang="en-US" altLang="en-US" smtClean="0"/>
              <a:pPr/>
              <a:t>1</a:t>
            </a:fld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21FAD-160E-46F7-9632-CA06D691F703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3481E-ECB2-4D59-B5D3-3D1B28A94B58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066800"/>
            <a:ext cx="194310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066800"/>
            <a:ext cx="56769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3959B-44E8-4525-88F2-87D7233E56A1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86000"/>
            <a:ext cx="77724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94C89-246F-41F0-AB61-4C64598D3650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EADB6-6C02-4847-A9CA-3D66C4304BF6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860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860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DF746-58CE-4CEE-A302-C6F66766504C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43921-48F6-4055-8081-5A120D844244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33B39-70C0-462B-87FB-BAF8121EDA16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6FC12-FCC2-4723-BA85-D0733FE26A36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B845D-E6F0-407B-A2E0-5EF135AFF45A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1509F-D0A0-4E00-AB21-8A9B67A2A19A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066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286000"/>
            <a:ext cx="7772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598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598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598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B605235-4A42-4344-BB8F-4CC6C9DF61B5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/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FF99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FF99"/>
          </a:solidFill>
          <a:latin typeface="75 Helvetica Bold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FF99"/>
          </a:solidFill>
          <a:latin typeface="75 Helvetica Bold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FF99"/>
          </a:solidFill>
          <a:latin typeface="75 Helvetica Bold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FF99"/>
          </a:solidFill>
          <a:latin typeface="75 Helvetica Bold" charset="0"/>
        </a:defRPr>
      </a:lvl5pPr>
      <a:lvl6pPr marL="4572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FF99"/>
          </a:solidFill>
          <a:latin typeface="75 Helvetica Bold" charset="0"/>
        </a:defRPr>
      </a:lvl6pPr>
      <a:lvl7pPr marL="9144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FF99"/>
          </a:solidFill>
          <a:latin typeface="75 Helvetica Bold" charset="0"/>
        </a:defRPr>
      </a:lvl7pPr>
      <a:lvl8pPr marL="13716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FF99"/>
          </a:solidFill>
          <a:latin typeface="75 Helvetica Bold" charset="0"/>
        </a:defRPr>
      </a:lvl8pPr>
      <a:lvl9pPr marL="18288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FF99"/>
          </a:solidFill>
          <a:latin typeface="75 Helvetica Bold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S:\NRCSshared\September 2009 Flood\Carroll County\Structure 20 - Little Tallapoosa River\LTR20\DSCF09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noFill/>
        </p:spPr>
        <p:txBody>
          <a:bodyPr/>
          <a:lstStyle/>
          <a:p>
            <a:r>
              <a:rPr lang="en-US" b="1" dirty="0" smtClean="0"/>
              <a:t>Watershed Dams in Georgia</a:t>
            </a:r>
            <a:endParaRPr lang="en-US" dirty="0" smtClean="0"/>
          </a:p>
        </p:txBody>
      </p:sp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F6DDCF5-A464-4E1A-BBCB-E66ADE630814}" type="slidenum">
              <a:rPr lang="en-US" altLang="en-US" smtClean="0"/>
              <a:pPr/>
              <a:t>1</a:t>
            </a:fld>
            <a:endParaRPr lang="en-US" altLang="en-US" sz="1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067800" cy="550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AE1CA-5844-4B01-8CC7-1A22BAD65DD3}" type="slidenum">
              <a:rPr lang="en-US" altLang="en-US" smtClean="0"/>
              <a:pPr/>
              <a:t>11</a:t>
            </a:fld>
            <a:endParaRPr lang="en-US" altLang="en-US" smtClean="0"/>
          </a:p>
        </p:txBody>
      </p:sp>
      <p:pic>
        <p:nvPicPr>
          <p:cNvPr id="99330" name="Picture 2" descr="H:\word\PL566\FY11\Sautee 12\RIMG0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3683000" cy="2762250"/>
          </a:xfrm>
          <a:prstGeom prst="rect">
            <a:avLst/>
          </a:prstGeom>
          <a:noFill/>
        </p:spPr>
      </p:pic>
      <p:pic>
        <p:nvPicPr>
          <p:cNvPr id="99331" name="Picture 3" descr="H:\word\PL566\FY11\Little Sandy Trail 16\RIMG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91000"/>
            <a:ext cx="3556000" cy="2667000"/>
          </a:xfrm>
          <a:prstGeom prst="rect">
            <a:avLst/>
          </a:prstGeom>
          <a:noFill/>
        </p:spPr>
      </p:pic>
      <p:pic>
        <p:nvPicPr>
          <p:cNvPr id="99333" name="Picture 5" descr="H:\word\PL566\FY11\South Fork Little River 31\RIMG0003.JPG"/>
          <p:cNvPicPr>
            <a:picLocks noChangeAspect="1" noChangeArrowheads="1"/>
          </p:cNvPicPr>
          <p:nvPr/>
        </p:nvPicPr>
        <p:blipFill>
          <a:blip r:embed="rId4" cstate="print"/>
          <a:srcRect t="23723"/>
          <a:stretch>
            <a:fillRect/>
          </a:stretch>
        </p:blipFill>
        <p:spPr bwMode="auto">
          <a:xfrm>
            <a:off x="5273107" y="4191000"/>
            <a:ext cx="3870893" cy="2667000"/>
          </a:xfrm>
          <a:prstGeom prst="rect">
            <a:avLst/>
          </a:prstGeom>
          <a:noFill/>
        </p:spPr>
      </p:pic>
      <p:pic>
        <p:nvPicPr>
          <p:cNvPr id="99334" name="Picture 6" descr="H:\word\PL566\FY11\South Fork Little River 31\RIMG00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990600"/>
            <a:ext cx="3759200" cy="2819400"/>
          </a:xfrm>
          <a:prstGeom prst="rect">
            <a:avLst/>
          </a:prstGeom>
          <a:noFill/>
        </p:spPr>
      </p:pic>
      <p:pic>
        <p:nvPicPr>
          <p:cNvPr id="11" name="Picture 10" descr="RIMG0104.JPG"/>
          <p:cNvPicPr>
            <a:picLocks noChangeAspect="1"/>
          </p:cNvPicPr>
          <p:nvPr/>
        </p:nvPicPr>
        <p:blipFill>
          <a:blip r:embed="rId6" cstate="print"/>
          <a:srcRect l="28333" t="34444" r="37500" b="34444"/>
          <a:stretch>
            <a:fillRect/>
          </a:stretch>
        </p:blipFill>
        <p:spPr>
          <a:xfrm>
            <a:off x="2590800" y="3962400"/>
            <a:ext cx="3509818" cy="2895600"/>
          </a:xfrm>
          <a:prstGeom prst="rect">
            <a:avLst/>
          </a:prstGeom>
        </p:spPr>
      </p:pic>
      <p:pic>
        <p:nvPicPr>
          <p:cNvPr id="99332" name="Picture 4" descr="H:\word\PL566\FY11\Sandy Creek 12\RIMG01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38400" y="914400"/>
            <a:ext cx="3759200" cy="2895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9096936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294C89-246F-41F0-AB61-4C64598D3650}" type="slidenum">
              <a:rPr lang="en-US" altLang="en-US" smtClean="0"/>
              <a:pPr>
                <a:defRPr/>
              </a:pPr>
              <a:t>13</a:t>
            </a:fld>
            <a:endParaRPr lang="en-US" altLang="en-US" sz="1400"/>
          </a:p>
        </p:txBody>
      </p:sp>
      <p:pic>
        <p:nvPicPr>
          <p:cNvPr id="2050" name="Picture 2" descr="H:\word\PL566\Etowah 2007\Etowah #10 2-4-08\P1010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66800"/>
            <a:ext cx="4117649" cy="3081038"/>
          </a:xfrm>
          <a:prstGeom prst="rect">
            <a:avLst/>
          </a:prstGeom>
          <a:noFill/>
        </p:spPr>
      </p:pic>
      <p:pic>
        <p:nvPicPr>
          <p:cNvPr id="2051" name="Picture 3" descr="H:\word\PL566\Grove River 2007\Grove #21 Pics\P1010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990600"/>
            <a:ext cx="4267200" cy="3192940"/>
          </a:xfrm>
          <a:prstGeom prst="rect">
            <a:avLst/>
          </a:prstGeom>
          <a:noFill/>
        </p:spPr>
      </p:pic>
      <p:pic>
        <p:nvPicPr>
          <p:cNvPr id="2052" name="Picture 4" descr="H:\word\PL566\FY11\Sautee 18\RIMG0073.JPG"/>
          <p:cNvPicPr>
            <a:picLocks noChangeAspect="1" noChangeArrowheads="1"/>
          </p:cNvPicPr>
          <p:nvPr/>
        </p:nvPicPr>
        <p:blipFill>
          <a:blip r:embed="rId4" cstate="print"/>
          <a:srcRect l="32142" b="21429"/>
          <a:stretch>
            <a:fillRect/>
          </a:stretch>
        </p:blipFill>
        <p:spPr bwMode="auto">
          <a:xfrm>
            <a:off x="152400" y="4038600"/>
            <a:ext cx="3246582" cy="2819400"/>
          </a:xfrm>
          <a:prstGeom prst="rect">
            <a:avLst/>
          </a:prstGeom>
          <a:noFill/>
        </p:spPr>
      </p:pic>
      <p:pic>
        <p:nvPicPr>
          <p:cNvPr id="2053" name="Picture 5" descr="H:\word\PL566\FY11\Rooty Creek 5\RIMG0228.JPG"/>
          <p:cNvPicPr>
            <a:picLocks noChangeAspect="1" noChangeArrowheads="1"/>
          </p:cNvPicPr>
          <p:nvPr/>
        </p:nvPicPr>
        <p:blipFill>
          <a:blip r:embed="rId5" cstate="print"/>
          <a:srcRect l="28847" t="21538" r="769" b="26154"/>
          <a:stretch>
            <a:fillRect/>
          </a:stretch>
        </p:blipFill>
        <p:spPr bwMode="auto">
          <a:xfrm>
            <a:off x="4267200" y="4114800"/>
            <a:ext cx="4648200" cy="2590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447800"/>
            <a:ext cx="8686800" cy="520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6FC12-FCC2-4723-BA85-D0733FE26A36}" type="slidenum">
              <a:rPr lang="en-US" altLang="en-US" smtClean="0"/>
              <a:pPr>
                <a:defRPr/>
              </a:pPr>
              <a:t>15</a:t>
            </a:fld>
            <a:endParaRPr lang="en-US" alt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304800" y="1143000"/>
            <a:ext cx="8686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75 Helvetica Bold"/>
              </a:rPr>
              <a:t>-Mow dam and auxiliary spillway.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75 Helvetica Bold"/>
              </a:rPr>
              <a:t>-Cut trees and chemically treat stumps to prevent </a:t>
            </a:r>
            <a:r>
              <a:rPr lang="en-US" sz="4000" dirty="0" err="1" smtClean="0">
                <a:solidFill>
                  <a:schemeClr val="bg1"/>
                </a:solidFill>
                <a:latin typeface="75 Helvetica Bold"/>
              </a:rPr>
              <a:t>regrowth</a:t>
            </a:r>
            <a:r>
              <a:rPr lang="en-US" sz="4000" dirty="0" smtClean="0">
                <a:solidFill>
                  <a:schemeClr val="bg1"/>
                </a:solidFill>
                <a:latin typeface="75 Helvetica Bold"/>
              </a:rPr>
              <a:t>.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75 Helvetica Bold"/>
              </a:rPr>
              <a:t>-Remove build-up in front of toe drains to allow water to flow freely.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75 Helvetica Bold"/>
              </a:rPr>
              <a:t>-Monitor seepage for any changes.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75 Helvetica Bold"/>
              </a:rPr>
              <a:t>-Remove blockage downstream so toe drains are not submerged.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6FC12-FCC2-4723-BA85-D0733FE26A36}" type="slidenum">
              <a:rPr lang="en-US" altLang="en-US" smtClean="0"/>
              <a:pPr>
                <a:defRPr/>
              </a:pPr>
              <a:t>16</a:t>
            </a:fld>
            <a:endParaRPr lang="en-US" altLang="en-US" sz="1400"/>
          </a:p>
        </p:txBody>
      </p:sp>
      <p:pic>
        <p:nvPicPr>
          <p:cNvPr id="3074" name="Picture 2" descr="H:\word\PL566\Sautee 2005\Sautee 13 Pictures\PSC13P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3869820" cy="2895600"/>
          </a:xfrm>
          <a:prstGeom prst="rect">
            <a:avLst/>
          </a:prstGeom>
          <a:noFill/>
        </p:spPr>
      </p:pic>
      <p:pic>
        <p:nvPicPr>
          <p:cNvPr id="3075" name="Picture 3" descr="H:\word\PL566\FY11\Sautee 13\RIMG0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943350"/>
            <a:ext cx="3886200" cy="2914650"/>
          </a:xfrm>
          <a:prstGeom prst="rect">
            <a:avLst/>
          </a:prstGeom>
          <a:noFill/>
        </p:spPr>
      </p:pic>
      <p:pic>
        <p:nvPicPr>
          <p:cNvPr id="3077" name="Picture 5" descr="H:\word\PL566\FY11\Rooty Creek 5\P1010574.JPG"/>
          <p:cNvPicPr>
            <a:picLocks noChangeAspect="1" noChangeArrowheads="1"/>
          </p:cNvPicPr>
          <p:nvPr/>
        </p:nvPicPr>
        <p:blipFill>
          <a:blip r:embed="rId4" cstate="print"/>
          <a:srcRect l="1268" t="18644"/>
          <a:stretch>
            <a:fillRect/>
          </a:stretch>
        </p:blipFill>
        <p:spPr bwMode="auto">
          <a:xfrm>
            <a:off x="5105400" y="3810000"/>
            <a:ext cx="3810000" cy="3048000"/>
          </a:xfrm>
          <a:prstGeom prst="rect">
            <a:avLst/>
          </a:prstGeom>
          <a:noFill/>
        </p:spPr>
      </p:pic>
      <p:pic>
        <p:nvPicPr>
          <p:cNvPr id="3078" name="Picture 6" descr="H:\word\PL566\FY11\Rooty Creek 5\RIMG0225.JPG"/>
          <p:cNvPicPr>
            <a:picLocks noChangeAspect="1" noChangeArrowheads="1"/>
          </p:cNvPicPr>
          <p:nvPr/>
        </p:nvPicPr>
        <p:blipFill>
          <a:blip r:embed="rId5" cstate="print"/>
          <a:srcRect r="23026"/>
          <a:stretch>
            <a:fillRect/>
          </a:stretch>
        </p:blipFill>
        <p:spPr bwMode="auto">
          <a:xfrm>
            <a:off x="5105400" y="990601"/>
            <a:ext cx="3733800" cy="304409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Why Maintenance is Critical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 Great Flood of 2009</a:t>
            </a:r>
          </a:p>
          <a:p>
            <a:r>
              <a:rPr lang="en-US" dirty="0" smtClean="0"/>
              <a:t>A Georgia Case Study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021FAD-160E-46F7-9632-CA06D691F703}" type="slidenum">
              <a:rPr lang="en-US" altLang="en-US" smtClean="0"/>
              <a:pPr>
                <a:defRPr/>
              </a:pPr>
              <a:t>17</a:t>
            </a:fld>
            <a:endParaRPr lang="en-US" altLang="en-US" sz="1400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3722649-E19D-4DB2-95C8-C178C9C300A8}" type="slidenum">
              <a:rPr lang="en-US" altLang="en-US" smtClean="0"/>
              <a:pPr/>
              <a:t>18</a:t>
            </a:fld>
            <a:endParaRPr lang="en-US" altLang="en-US" sz="1400" smtClean="0"/>
          </a:p>
        </p:txBody>
      </p:sp>
      <p:pic>
        <p:nvPicPr>
          <p:cNvPr id="20483" name="Picture 2" descr="H:\SE_ASDSO_2010\7_Day_Tota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6E95-A462-495B-AAA1-C94ACA23E277}" type="slidenum">
              <a:rPr lang="en-US" altLang="en-US" smtClean="0"/>
              <a:pPr/>
              <a:t>19</a:t>
            </a:fld>
            <a:endParaRPr lang="en-US" altLang="en-US" smtClean="0"/>
          </a:p>
        </p:txBody>
      </p:sp>
      <p:pic>
        <p:nvPicPr>
          <p:cNvPr id="3" name="Picture 5" descr="M:\jgpic\3948972494_c8cb75a165_o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3548421"/>
            <a:ext cx="4953000" cy="3309579"/>
          </a:xfrm>
          <a:prstGeom prst="rect">
            <a:avLst/>
          </a:prstGeom>
          <a:noFill/>
        </p:spPr>
      </p:pic>
      <p:pic>
        <p:nvPicPr>
          <p:cNvPr id="4" name="Picture 6" descr="M:\jgpic\3948190989_179b6e7e7a_o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191000" y="990600"/>
            <a:ext cx="4800600" cy="302268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00600" y="1066800"/>
            <a:ext cx="3657600" cy="1143000"/>
          </a:xfrm>
        </p:spPr>
        <p:txBody>
          <a:bodyPr/>
          <a:lstStyle/>
          <a:p>
            <a:pPr algn="ctr"/>
            <a:r>
              <a:rPr lang="en-US" sz="3600" dirty="0" smtClean="0"/>
              <a:t>Watershed Dams in Georgia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953000" y="2590800"/>
            <a:ext cx="3810000" cy="3505200"/>
          </a:xfrm>
        </p:spPr>
        <p:txBody>
          <a:bodyPr/>
          <a:lstStyle/>
          <a:p>
            <a:pPr lvl="1"/>
            <a:r>
              <a:rPr lang="en-US" sz="2000" dirty="0" smtClean="0"/>
              <a:t>357 Total</a:t>
            </a:r>
          </a:p>
          <a:p>
            <a:pPr lvl="1"/>
            <a:r>
              <a:rPr lang="en-US" sz="2000" dirty="0" smtClean="0"/>
              <a:t>195 </a:t>
            </a:r>
            <a:r>
              <a:rPr lang="en-US" sz="2000" dirty="0" smtClean="0"/>
              <a:t>High Hazard (NRCS)</a:t>
            </a:r>
          </a:p>
          <a:p>
            <a:pPr lvl="1"/>
            <a:r>
              <a:rPr lang="en-US" sz="2000" dirty="0" smtClean="0"/>
              <a:t>NRCS constructed – owned by local sponsors</a:t>
            </a:r>
          </a:p>
          <a:p>
            <a:pPr lvl="1"/>
            <a:r>
              <a:rPr lang="en-US" sz="2000" dirty="0" smtClean="0"/>
              <a:t>Most built between 1950s-1970s for flood control</a:t>
            </a:r>
          </a:p>
          <a:p>
            <a:pPr lvl="1"/>
            <a:r>
              <a:rPr lang="en-US" sz="2000" dirty="0" smtClean="0"/>
              <a:t>NRCS continues to provide technical assistance to sponsors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294C89-246F-41F0-AB61-4C64598D3650}" type="slidenum">
              <a:rPr lang="en-US" altLang="en-US" smtClean="0"/>
              <a:pPr>
                <a:defRPr/>
              </a:pPr>
              <a:t>2</a:t>
            </a:fld>
            <a:endParaRPr lang="en-US" altLang="en-US" sz="1400" dirty="0"/>
          </a:p>
        </p:txBody>
      </p:sp>
      <p:pic>
        <p:nvPicPr>
          <p:cNvPr id="44034" name="Picture 2" descr="H:\SE_ASDSO_2010\Dams&amp;F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" y="1295400"/>
            <a:ext cx="4560957" cy="5334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433B39-70C0-462B-87FB-BAF8121EDA16}" type="slidenum">
              <a:rPr lang="en-US" altLang="en-US" smtClean="0"/>
              <a:pPr>
                <a:defRPr/>
              </a:pPr>
              <a:t>20</a:t>
            </a:fld>
            <a:endParaRPr lang="en-US" altLang="en-US" sz="1400"/>
          </a:p>
        </p:txBody>
      </p:sp>
      <p:pic>
        <p:nvPicPr>
          <p:cNvPr id="4" name="Picture 2" descr="M:\jgpic\3948191331_9a927a64cf_o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1337920"/>
            <a:ext cx="4419601" cy="2698167"/>
          </a:xfrm>
          <a:prstGeom prst="rect">
            <a:avLst/>
          </a:prstGeom>
          <a:noFill/>
        </p:spPr>
      </p:pic>
      <p:pic>
        <p:nvPicPr>
          <p:cNvPr id="5" name="Picture 4" descr="M:\jgpic\rain60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4075289"/>
            <a:ext cx="4419600" cy="2782711"/>
          </a:xfrm>
          <a:prstGeom prst="rect">
            <a:avLst/>
          </a:prstGeom>
          <a:noFill/>
        </p:spPr>
      </p:pic>
      <p:pic>
        <p:nvPicPr>
          <p:cNvPr id="6" name="Picture 4" descr="M:\jgpic\3948972652_d39f849d08_o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48200" y="1342497"/>
            <a:ext cx="4495800" cy="2677173"/>
          </a:xfrm>
          <a:prstGeom prst="rect">
            <a:avLst/>
          </a:prstGeom>
          <a:noFill/>
        </p:spPr>
      </p:pic>
      <p:pic>
        <p:nvPicPr>
          <p:cNvPr id="7" name="Picture 5" descr="M:\jgpic\Flood2009_DouglasCounty2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648200" y="3867869"/>
            <a:ext cx="4495800" cy="299013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Dam Safety Concerns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Excellent performance of well-maintained dams and spillways</a:t>
            </a:r>
          </a:p>
          <a:p>
            <a:r>
              <a:rPr lang="en-US" sz="2800" dirty="0" smtClean="0"/>
              <a:t>Most damage occurred downstream of the constructed spillway channel</a:t>
            </a:r>
          </a:p>
          <a:p>
            <a:r>
              <a:rPr lang="en-US" sz="2800" dirty="0" smtClean="0"/>
              <a:t>Small flow discontinuities can lead to significant erosion</a:t>
            </a:r>
          </a:p>
          <a:p>
            <a:r>
              <a:rPr lang="en-US" sz="2800" dirty="0" smtClean="0"/>
              <a:t>Structure modifications by landowners and sponsors can lead to increased flooding downstream and dam or spillway failure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294C89-246F-41F0-AB61-4C64598D3650}" type="slidenum">
              <a:rPr lang="en-US" altLang="en-US" smtClean="0"/>
              <a:pPr>
                <a:defRPr/>
              </a:pPr>
              <a:t>21</a:t>
            </a:fld>
            <a:endParaRPr lang="en-US" altLang="en-US" sz="1400"/>
          </a:p>
        </p:txBody>
      </p:sp>
      <p:sp>
        <p:nvSpPr>
          <p:cNvPr id="5" name="Rectangle 4"/>
          <p:cNvSpPr/>
          <p:nvPr/>
        </p:nvSpPr>
        <p:spPr bwMode="auto">
          <a:xfrm>
            <a:off x="609600" y="2209800"/>
            <a:ext cx="6858000" cy="1143000"/>
          </a:xfrm>
          <a:prstGeom prst="rect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:\NRCSshared\September 2009 Flood\Carroll County\Structure 20 - Little Tallapoosa River\LTR20\DSCF09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Little Tallapoosa River Watershed Dam No. 20, Carroll County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294C89-246F-41F0-AB61-4C64598D3650}" type="slidenum">
              <a:rPr lang="en-US" altLang="en-US" smtClean="0"/>
              <a:pPr>
                <a:defRPr/>
              </a:pPr>
              <a:t>22</a:t>
            </a:fld>
            <a:endParaRPr lang="en-US" altLang="en-US" sz="1400"/>
          </a:p>
        </p:txBody>
      </p:sp>
      <p:sp>
        <p:nvSpPr>
          <p:cNvPr id="6" name="TextBox 5"/>
          <p:cNvSpPr txBox="1"/>
          <p:nvPr/>
        </p:nvSpPr>
        <p:spPr>
          <a:xfrm>
            <a:off x="1905000" y="5334000"/>
            <a:ext cx="5181600" cy="830997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This is one of the first pictures that the NRCS State Office received from the field on September 21st.  This dam was overtopped by as much as a foot of water.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S:\NRCSshared\September 2009 Flood\Carroll County\Structure 20 - Little Tallapoosa River\Carroll County 9-21-09 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8"/>
            <a:ext cx="9143999" cy="685821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00FF99"/>
                </a:solidFill>
                <a:latin typeface="+mj-lt"/>
                <a:ea typeface="+mj-ea"/>
                <a:cs typeface="+mj-cs"/>
              </a:rPr>
              <a:t>Little Tallapoosa River Watershed Dam No. 20, Carroll County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294C89-246F-41F0-AB61-4C64598D3650}" type="slidenum">
              <a:rPr lang="en-US" altLang="en-US" smtClean="0"/>
              <a:pPr>
                <a:defRPr/>
              </a:pPr>
              <a:t>23</a:t>
            </a:fld>
            <a:endParaRPr lang="en-US" altLang="en-US" sz="1400"/>
          </a:p>
        </p:txBody>
      </p:sp>
      <p:sp>
        <p:nvSpPr>
          <p:cNvPr id="6" name="TextBox 5"/>
          <p:cNvSpPr txBox="1"/>
          <p:nvPr/>
        </p:nvSpPr>
        <p:spPr>
          <a:xfrm>
            <a:off x="1905000" y="5334000"/>
            <a:ext cx="5181600" cy="338554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 damage to embankment during overtopping event.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Noonday Creek Watershed Dam No. 15, Cobb County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57400" y="5562600"/>
            <a:ext cx="5181600" cy="1077218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Working as Designed--Flow through the Auxiliary Spillway. This site is at Kennesaw State University with over 100 people working in offices within 300 yards below the dam.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S:\NRCSshared\September 2009 Flood\Little_River_25_Fulton\Formal Inspection\IMG_03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29" y="0"/>
            <a:ext cx="9144929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Little River Watershed Dam No. 25, Fulton County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433B39-70C0-462B-87FB-BAF8121EDA16}" type="slidenum">
              <a:rPr lang="en-US" altLang="en-US" smtClean="0"/>
              <a:pPr>
                <a:defRPr/>
              </a:pPr>
              <a:t>25</a:t>
            </a:fld>
            <a:endParaRPr lang="en-US" altLang="en-US" sz="1400"/>
          </a:p>
        </p:txBody>
      </p:sp>
      <p:sp>
        <p:nvSpPr>
          <p:cNvPr id="5" name="TextBox 4"/>
          <p:cNvSpPr txBox="1"/>
          <p:nvPr/>
        </p:nvSpPr>
        <p:spPr>
          <a:xfrm>
            <a:off x="1905000" y="5334000"/>
            <a:ext cx="5181600" cy="830997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Auxiliary Spillway about a week after the flooding . The Maximum flow depth in this spillway was approximately three feet.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Dam Safety Concerns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Excellent performance of well-maintained dams and spillways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Most damage occurred downstream of the constructed spillway channel</a:t>
            </a:r>
          </a:p>
          <a:p>
            <a:r>
              <a:rPr lang="en-US" sz="2800" dirty="0" smtClean="0"/>
              <a:t>Small flow discontinuities can lead to significant erosion</a:t>
            </a:r>
          </a:p>
          <a:p>
            <a:r>
              <a:rPr lang="en-US" sz="2800" dirty="0" smtClean="0"/>
              <a:t>Structure modifications by landowners and sponsors can lead to increased flooding downstream and dam or spillway failure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294C89-246F-41F0-AB61-4C64598D3650}" type="slidenum">
              <a:rPr lang="en-US" altLang="en-US" smtClean="0"/>
              <a:pPr>
                <a:defRPr/>
              </a:pPr>
              <a:t>26</a:t>
            </a:fld>
            <a:endParaRPr lang="en-US" altLang="en-US" sz="1400"/>
          </a:p>
        </p:txBody>
      </p:sp>
      <p:sp>
        <p:nvSpPr>
          <p:cNvPr id="5" name="Rectangle 4"/>
          <p:cNvSpPr/>
          <p:nvPr/>
        </p:nvSpPr>
        <p:spPr bwMode="auto">
          <a:xfrm>
            <a:off x="609600" y="3200400"/>
            <a:ext cx="7620000" cy="1219200"/>
          </a:xfrm>
          <a:prstGeom prst="rect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 descr="S:\NRCSshared\September 2009 Flood\Little_River_25_Fulton\Formal Inspection\IMG_03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931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Little River Watershed Dam No. 25, Fulton County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433B39-70C0-462B-87FB-BAF8121EDA16}" type="slidenum">
              <a:rPr lang="en-US" altLang="en-US" smtClean="0"/>
              <a:pPr>
                <a:defRPr/>
              </a:pPr>
              <a:t>27</a:t>
            </a:fld>
            <a:endParaRPr lang="en-US" altLang="en-US" sz="1400"/>
          </a:p>
        </p:txBody>
      </p:sp>
      <p:sp>
        <p:nvSpPr>
          <p:cNvPr id="5" name="TextBox 4"/>
          <p:cNvSpPr txBox="1"/>
          <p:nvPr/>
        </p:nvSpPr>
        <p:spPr>
          <a:xfrm>
            <a:off x="1905000" y="5867400"/>
            <a:ext cx="5181600" cy="584775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Erosion just downstream from the constructed auxiliary spillway channel.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S:\NRCSshared\September 2009 Flood\Pumpkinvine_67_Paulding\P1010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59267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err="1" smtClean="0"/>
              <a:t>Pumpkinvine</a:t>
            </a:r>
            <a:r>
              <a:rPr lang="en-US" dirty="0" smtClean="0"/>
              <a:t> Creek Watershed Dam No. 67, Paulding County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433B39-70C0-462B-87FB-BAF8121EDA16}" type="slidenum">
              <a:rPr lang="en-US" altLang="en-US" smtClean="0"/>
              <a:pPr>
                <a:defRPr/>
              </a:pPr>
              <a:t>28</a:t>
            </a:fld>
            <a:endParaRPr lang="en-US" altLang="en-US" sz="1400"/>
          </a:p>
        </p:txBody>
      </p:sp>
      <p:sp>
        <p:nvSpPr>
          <p:cNvPr id="5" name="TextBox 4"/>
          <p:cNvSpPr txBox="1"/>
          <p:nvPr/>
        </p:nvSpPr>
        <p:spPr>
          <a:xfrm>
            <a:off x="1905000" y="5867400"/>
            <a:ext cx="5181600" cy="584775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Erosion just downstream from the constructed auxiliary spillway channel.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Dam Safety Concerns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Excellent performance of well-maintained dams and spillways</a:t>
            </a:r>
          </a:p>
          <a:p>
            <a:r>
              <a:rPr lang="en-US" sz="2800" dirty="0" smtClean="0"/>
              <a:t>Most damage occurred downstream of the constructed spillway channel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Small flow discontinuities can lead to significant erosion</a:t>
            </a:r>
          </a:p>
          <a:p>
            <a:r>
              <a:rPr lang="en-US" sz="2800" dirty="0" smtClean="0"/>
              <a:t>Structure modifications by landowners and sponsors can lead to increased flooding downstream and dam or spillway failure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294C89-246F-41F0-AB61-4C64598D3650}" type="slidenum">
              <a:rPr lang="en-US" altLang="en-US" smtClean="0"/>
              <a:pPr>
                <a:defRPr/>
              </a:pPr>
              <a:t>29</a:t>
            </a:fld>
            <a:endParaRPr lang="en-US" altLang="en-US" sz="1400"/>
          </a:p>
        </p:txBody>
      </p:sp>
      <p:sp>
        <p:nvSpPr>
          <p:cNvPr id="5" name="Rectangle 4"/>
          <p:cNvSpPr/>
          <p:nvPr/>
        </p:nvSpPr>
        <p:spPr bwMode="auto">
          <a:xfrm>
            <a:off x="533400" y="4191000"/>
            <a:ext cx="7924800" cy="1066800"/>
          </a:xfrm>
          <a:prstGeom prst="rect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6FC12-FCC2-4723-BA85-D0733FE26A36}" type="slidenum">
              <a:rPr lang="en-US" altLang="en-US" smtClean="0"/>
              <a:pPr>
                <a:defRPr/>
              </a:pPr>
              <a:t>3</a:t>
            </a:fld>
            <a:endParaRPr lang="en-US" altLang="en-US" sz="1400"/>
          </a:p>
        </p:txBody>
      </p:sp>
      <p:pic>
        <p:nvPicPr>
          <p:cNvPr id="3" name="Picture 2" descr="Current Hazard Classes By County_Page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arroll County 9-21-09 0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1588"/>
            <a:ext cx="9140825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Little Tallapoosa River Watershed Dam No. 19, Carroll County on September 21, 2009</a:t>
            </a:r>
          </a:p>
          <a:p>
            <a:endParaRPr 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8195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19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C05E525-EB0D-4A7B-A0EF-67E1CE1CE6F7}" type="slidenum">
              <a:rPr lang="en-US" altLang="en-US" smtClean="0"/>
              <a:pPr/>
              <a:t>31</a:t>
            </a:fld>
            <a:endParaRPr lang="en-US" altLang="en-US" sz="1400" smtClean="0"/>
          </a:p>
        </p:txBody>
      </p:sp>
      <p:pic>
        <p:nvPicPr>
          <p:cNvPr id="8197" name="Picture 2" descr="S:\NRCSshared\September 2009 Flood\Carroll County\Structure 19 - Little Tallapoosa River\Formal Inspection\IMG_29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05000" y="5334000"/>
            <a:ext cx="5181600" cy="338554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Erosion caused by trees in the auxiliary spillway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Dam Safety Concerns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86000"/>
            <a:ext cx="8153400" cy="3810000"/>
          </a:xfrm>
        </p:spPr>
        <p:txBody>
          <a:bodyPr/>
          <a:lstStyle/>
          <a:p>
            <a:r>
              <a:rPr lang="en-US" sz="2800" dirty="0" smtClean="0"/>
              <a:t>Excellent performance of well-maintained dams and spillways</a:t>
            </a:r>
          </a:p>
          <a:p>
            <a:r>
              <a:rPr lang="en-US" sz="2800" dirty="0" smtClean="0"/>
              <a:t>Most damage occurred downstream of the constructed spillway channel</a:t>
            </a:r>
          </a:p>
          <a:p>
            <a:r>
              <a:rPr lang="en-US" sz="2800" dirty="0" smtClean="0"/>
              <a:t>Small flow discontinuities can lead to significant erosion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Structure modifications by landowners and sponsors can lead to increased flooding downstream and dam or spillway failure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294C89-246F-41F0-AB61-4C64598D3650}" type="slidenum">
              <a:rPr lang="en-US" altLang="en-US" smtClean="0"/>
              <a:pPr>
                <a:defRPr/>
              </a:pPr>
              <a:t>32</a:t>
            </a:fld>
            <a:endParaRPr lang="en-US" altLang="en-US" sz="1400"/>
          </a:p>
        </p:txBody>
      </p:sp>
      <p:sp>
        <p:nvSpPr>
          <p:cNvPr id="5" name="Rectangle 4"/>
          <p:cNvSpPr/>
          <p:nvPr/>
        </p:nvSpPr>
        <p:spPr bwMode="auto">
          <a:xfrm>
            <a:off x="533400" y="5105400"/>
            <a:ext cx="8077200" cy="1447800"/>
          </a:xfrm>
          <a:prstGeom prst="rect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100_11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Little River Watershed Dam No. 39, Fulton County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05000" y="5334000"/>
            <a:ext cx="5181600" cy="584775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Increased erosion caused by installation of a sewer line in an auxiliary spillway.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:\NRCSshared\September 2009 Flood\Pumpkinvine_3A_Paulding\P1010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60132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Pumpkinvine</a:t>
            </a:r>
            <a:r>
              <a:rPr lang="en-US" dirty="0" smtClean="0"/>
              <a:t> Creek Watershed Dam No. 3A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433B39-70C0-462B-87FB-BAF8121EDA16}" type="slidenum">
              <a:rPr lang="en-US" altLang="en-US" smtClean="0"/>
              <a:pPr>
                <a:defRPr/>
              </a:pPr>
              <a:t>34</a:t>
            </a:fld>
            <a:endParaRPr lang="en-US" altLang="en-US" sz="1400"/>
          </a:p>
        </p:txBody>
      </p:sp>
      <p:sp>
        <p:nvSpPr>
          <p:cNvPr id="5" name="TextBox 4"/>
          <p:cNvSpPr txBox="1"/>
          <p:nvPr/>
        </p:nvSpPr>
        <p:spPr>
          <a:xfrm>
            <a:off x="4876800" y="5780782"/>
            <a:ext cx="4038600" cy="1077218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Increased erosion caused by installation of a sewer line in an auxiliary spillway.  The left side of the spillway suffered little to no erosion.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S:\NRCSshared\September 2009 Flood\Little River 15\Picture 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7132" cy="68580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Little River Watershed Dam No. 15, Cherokee County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433B39-70C0-462B-87FB-BAF8121EDA16}" type="slidenum">
              <a:rPr lang="en-US" altLang="en-US" smtClean="0"/>
              <a:pPr>
                <a:defRPr/>
              </a:pPr>
              <a:t>35</a:t>
            </a:fld>
            <a:endParaRPr lang="en-US" altLang="en-US" sz="1400"/>
          </a:p>
        </p:txBody>
      </p:sp>
      <p:sp>
        <p:nvSpPr>
          <p:cNvPr id="6" name="TextBox 5"/>
          <p:cNvSpPr txBox="1"/>
          <p:nvPr/>
        </p:nvSpPr>
        <p:spPr>
          <a:xfrm>
            <a:off x="1905000" y="5334000"/>
            <a:ext cx="5181600" cy="338554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Auxiliary Spillway altered from grading of a driveway. 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6FC12-FCC2-4723-BA85-D0733FE26A36}" type="slidenum">
              <a:rPr lang="en-US" altLang="en-US" smtClean="0"/>
              <a:pPr>
                <a:defRPr/>
              </a:pPr>
              <a:t>36</a:t>
            </a:fld>
            <a:endParaRPr lang="en-US" altLang="en-US" sz="14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1728" b="39257"/>
          <a:stretch>
            <a:fillRect/>
          </a:stretch>
        </p:blipFill>
        <p:spPr bwMode="auto">
          <a:xfrm>
            <a:off x="76200" y="2133600"/>
            <a:ext cx="8915399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1143000"/>
            <a:ext cx="883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75 Helvetica Bold"/>
              </a:rPr>
              <a:t>http://www.ga.nrcs.usda.gov/technical/eng/guidelines.html</a:t>
            </a:r>
            <a:endParaRPr lang="en-US" sz="2600" dirty="0">
              <a:solidFill>
                <a:schemeClr val="bg1"/>
              </a:solidFill>
              <a:latin typeface="75 Helvetica Bold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9" descr="qb_atlanta flooding_neighborhood_09-22-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6576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0" y="1219200"/>
            <a:ext cx="4191000" cy="1692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u="sng" dirty="0">
                <a:latin typeface="+mn-lt"/>
              </a:rPr>
              <a:t>Summary</a:t>
            </a:r>
            <a:endParaRPr lang="en-US" sz="1200" b="1" i="1" u="sng" dirty="0">
              <a:latin typeface="+mn-lt"/>
            </a:endParaRP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latin typeface="+mn-lt"/>
              </a:rPr>
              <a:t>Some </a:t>
            </a:r>
            <a:r>
              <a:rPr lang="en-US" b="1" dirty="0" smtClean="0">
                <a:latin typeface="+mn-lt"/>
              </a:rPr>
              <a:t>139 </a:t>
            </a:r>
            <a:r>
              <a:rPr lang="en-US" b="1" dirty="0">
                <a:latin typeface="+mn-lt"/>
              </a:rPr>
              <a:t>NRCS assisted dams are included in the </a:t>
            </a:r>
            <a:r>
              <a:rPr lang="en-US" b="1" dirty="0" smtClean="0">
                <a:latin typeface="+mn-lt"/>
              </a:rPr>
              <a:t>23-county </a:t>
            </a:r>
            <a:r>
              <a:rPr lang="en-US" b="1" dirty="0">
                <a:latin typeface="+mn-lt"/>
              </a:rPr>
              <a:t>disaster area.  These dams protected an estimated 1,788 homes valued at $358 million, and 572 road crossings valued at $57 million.  </a:t>
            </a:r>
          </a:p>
        </p:txBody>
      </p:sp>
      <p:sp>
        <p:nvSpPr>
          <p:cNvPr id="26628" name="Line 7"/>
          <p:cNvSpPr>
            <a:spLocks noChangeShapeType="1"/>
          </p:cNvSpPr>
          <p:nvPr/>
        </p:nvSpPr>
        <p:spPr bwMode="auto">
          <a:xfrm>
            <a:off x="152400" y="1143000"/>
            <a:ext cx="861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6629" name="Picture 8" descr="GEMA - Dam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19200"/>
            <a:ext cx="435768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If Structure Needs More Than Maintenance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Watershed Dam Rehabilitation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021FAD-160E-46F7-9632-CA06D691F703}" type="slidenum">
              <a:rPr lang="en-US" altLang="en-US" smtClean="0"/>
              <a:pPr>
                <a:defRPr/>
              </a:pPr>
              <a:t>38</a:t>
            </a:fld>
            <a:endParaRPr lang="en-US" altLang="en-US" sz="1400"/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6FC12-FCC2-4723-BA85-D0733FE26A36}" type="slidenum">
              <a:rPr lang="en-US" altLang="en-US" smtClean="0"/>
              <a:pPr>
                <a:defRPr/>
              </a:pPr>
              <a:t>39</a:t>
            </a:fld>
            <a:endParaRPr lang="en-US" altLang="en-US" sz="1400"/>
          </a:p>
        </p:txBody>
      </p:sp>
      <p:pic>
        <p:nvPicPr>
          <p:cNvPr id="3" name="Picture 3" descr="C:\EWP\Gwinnett County\Upper Ocmulgee RC&amp;D Projects-- October 1, 2007 - October 1, 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120140"/>
            <a:ext cx="9144000" cy="528066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219200" y="1143000"/>
            <a:ext cx="6172200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00B050"/>
                </a:solidFill>
                <a:latin typeface="+mj-lt"/>
              </a:rPr>
              <a:t>Y-15, Gwinnett County</a:t>
            </a:r>
            <a:endParaRPr lang="en-US" sz="4000" dirty="0">
              <a:solidFill>
                <a:srgbClr val="00B050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Watershed Dams in Georgia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Estimated $1.5 billion in infrastructure and 3,750 bridges below NRCS watershed dams</a:t>
            </a:r>
          </a:p>
          <a:p>
            <a:r>
              <a:rPr lang="en-US" dirty="0" smtClean="0"/>
              <a:t>277,094 acre-feet of  total flood storage</a:t>
            </a:r>
          </a:p>
          <a:p>
            <a:r>
              <a:rPr lang="en-US" dirty="0" smtClean="0"/>
              <a:t>Drainage areas range from 87 to 115,520 acres (average size is 5 square miles or 3200 acres)</a:t>
            </a:r>
          </a:p>
          <a:p>
            <a:r>
              <a:rPr lang="en-US" dirty="0" smtClean="0"/>
              <a:t>Height ranges from 11 to 87 feet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4C89-246F-41F0-AB61-4C64598D3650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6FC12-FCC2-4723-BA85-D0733FE26A36}" type="slidenum">
              <a:rPr lang="en-US" altLang="en-US" smtClean="0"/>
              <a:pPr>
                <a:defRPr/>
              </a:pPr>
              <a:t>40</a:t>
            </a:fld>
            <a:endParaRPr lang="en-US" altLang="en-US" sz="1400"/>
          </a:p>
        </p:txBody>
      </p:sp>
      <p:pic>
        <p:nvPicPr>
          <p:cNvPr id="3" name="Picture 2" descr="Yellow-River-Watershed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228336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6FC12-FCC2-4723-BA85-D0733FE26A36}" type="slidenum">
              <a:rPr lang="en-US" altLang="en-US" smtClean="0"/>
              <a:pPr>
                <a:defRPr/>
              </a:pPr>
              <a:t>41</a:t>
            </a:fld>
            <a:endParaRPr lang="en-US" altLang="en-US" sz="1400"/>
          </a:p>
        </p:txBody>
      </p:sp>
      <p:pic>
        <p:nvPicPr>
          <p:cNvPr id="4" name="Picture 2" descr="C:\EWP\Gwinnett County\Y-15\Y-15-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0" y="1524000"/>
            <a:ext cx="3429000" cy="2419350"/>
          </a:xfrm>
          <a:prstGeom prst="rect">
            <a:avLst/>
          </a:prstGeom>
          <a:noFill/>
        </p:spPr>
      </p:pic>
      <p:pic>
        <p:nvPicPr>
          <p:cNvPr id="5" name="Picture 3" descr="C:\EWP\Gwinnett County\Y-15\Y-15 PP 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1" y="4267200"/>
            <a:ext cx="3429000" cy="2430463"/>
          </a:xfrm>
          <a:prstGeom prst="rect">
            <a:avLst/>
          </a:prstGeom>
          <a:noFill/>
        </p:spPr>
      </p:pic>
      <p:pic>
        <p:nvPicPr>
          <p:cNvPr id="6" name="Picture 5" descr="C:\EWP\Gwinnett County\Y-15\Y-15-6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181600" y="1600200"/>
            <a:ext cx="3429000" cy="2400300"/>
          </a:xfrm>
          <a:prstGeom prst="rect">
            <a:avLst/>
          </a:prstGeom>
          <a:noFill/>
        </p:spPr>
      </p:pic>
      <p:pic>
        <p:nvPicPr>
          <p:cNvPr id="7" name="Picture 4" descr="C:\EWP\Gwinnett County\Y-15\Y-15-A1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181600" y="4114800"/>
            <a:ext cx="3454400" cy="2590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86000"/>
            <a:ext cx="7848600" cy="3810000"/>
          </a:xfrm>
        </p:spPr>
        <p:txBody>
          <a:bodyPr/>
          <a:lstStyle/>
          <a:p>
            <a:r>
              <a:rPr lang="en-US" dirty="0" smtClean="0"/>
              <a:t>To date in Georgia:</a:t>
            </a:r>
          </a:p>
          <a:p>
            <a:r>
              <a:rPr lang="en-US" dirty="0" smtClean="0"/>
              <a:t>15 dams upgraded to current safety standards</a:t>
            </a:r>
          </a:p>
          <a:p>
            <a:pPr lvl="1"/>
            <a:r>
              <a:rPr lang="en-US" dirty="0" smtClean="0"/>
              <a:t>8 </a:t>
            </a:r>
            <a:r>
              <a:rPr lang="en-US" dirty="0" smtClean="0"/>
              <a:t>to State Standards</a:t>
            </a:r>
          </a:p>
          <a:p>
            <a:pPr lvl="1"/>
            <a:r>
              <a:rPr lang="en-US" dirty="0" smtClean="0"/>
              <a:t>7 </a:t>
            </a:r>
            <a:r>
              <a:rPr lang="en-US" dirty="0" smtClean="0"/>
              <a:t>to NRCS Standards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6DF746-58CE-4CEE-A302-C6F66766504C}" type="slidenum">
              <a:rPr lang="en-US" altLang="en-US" smtClean="0"/>
              <a:pPr>
                <a:defRPr/>
              </a:pPr>
              <a:t>42</a:t>
            </a:fld>
            <a:endParaRPr lang="en-US" altLang="en-US" sz="1400"/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439E6DE-E655-4D40-983C-0ED11700EC18}" type="slidenum">
              <a:rPr lang="en-US" altLang="en-US" smtClean="0"/>
              <a:pPr/>
              <a:t>43</a:t>
            </a:fld>
            <a:endParaRPr lang="en-US" altLang="en-US" sz="1400" smtClean="0"/>
          </a:p>
        </p:txBody>
      </p:sp>
      <p:pic>
        <p:nvPicPr>
          <p:cNvPr id="28676" name="Picture 2" descr="C:\Program Files\Microsoft Office\MEDIA\CAGCAT10\j0297707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2133600"/>
            <a:ext cx="32766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0"/>
          <p:cNvSpPr>
            <a:spLocks noGrp="1"/>
          </p:cNvSpPr>
          <p:nvPr>
            <p:ph sz="half" idx="1"/>
          </p:nvPr>
        </p:nvSpPr>
        <p:spPr>
          <a:xfrm>
            <a:off x="762000" y="1219200"/>
            <a:ext cx="7543800" cy="4800600"/>
          </a:xfrm>
        </p:spPr>
        <p:txBody>
          <a:bodyPr/>
          <a:lstStyle/>
          <a:p>
            <a:r>
              <a:rPr lang="en-US" sz="2400" dirty="0" smtClean="0"/>
              <a:t>NRCS Policy requires an NRCS engineer to complete a formal engineering inspection every 5 years.  </a:t>
            </a:r>
          </a:p>
          <a:p>
            <a:r>
              <a:rPr lang="en-US" sz="2400" dirty="0" smtClean="0"/>
              <a:t>The sponsor responsible for operation and maintenance of the dam should conduct inspections between the formal inspections.</a:t>
            </a:r>
          </a:p>
          <a:p>
            <a:endParaRPr lang="en-US" sz="3200" dirty="0" smtClean="0"/>
          </a:p>
          <a:p>
            <a:pPr>
              <a:buNone/>
            </a:pP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0"/>
          <p:cNvSpPr>
            <a:spLocks noGrp="1"/>
          </p:cNvSpPr>
          <p:nvPr>
            <p:ph sz="half" idx="1"/>
          </p:nvPr>
        </p:nvSpPr>
        <p:spPr>
          <a:xfrm>
            <a:off x="762000" y="1219200"/>
            <a:ext cx="7543800" cy="4800600"/>
          </a:xfrm>
        </p:spPr>
        <p:txBody>
          <a:bodyPr/>
          <a:lstStyle/>
          <a:p>
            <a:r>
              <a:rPr lang="en-US" sz="2400" dirty="0" smtClean="0"/>
              <a:t>If the watershed dam is a Category I structure (state of Georgia), Georgia Safe Dams will inspect it every other year.  Safe Dams expects the sponsors to do inspections 4 times a year on these structures with 1 of those inspections completed by an Engineer of Record.</a:t>
            </a:r>
          </a:p>
          <a:p>
            <a:r>
              <a:rPr lang="en-US" sz="2400" dirty="0" smtClean="0"/>
              <a:t>In addition to the formal inspections NRCS will assist the sponsor(s) with responding to technical questions that arise from Georgia Safe Dams inspections. </a:t>
            </a:r>
          </a:p>
          <a:p>
            <a:r>
              <a:rPr lang="en-US" sz="2400" dirty="0" smtClean="0"/>
              <a:t>However NRCS will not do the yearly inspection of Category I structures.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pPr>
              <a:buNone/>
            </a:pP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78" y="1371600"/>
            <a:ext cx="9134422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63840"/>
            <a:ext cx="9144000" cy="5037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294C89-246F-41F0-AB61-4C64598D3650}" type="slidenum">
              <a:rPr lang="en-US" altLang="en-US" smtClean="0"/>
              <a:pPr>
                <a:defRPr/>
              </a:pPr>
              <a:t>9</a:t>
            </a:fld>
            <a:endParaRPr lang="en-US" altLang="en-US" sz="1400"/>
          </a:p>
        </p:txBody>
      </p:sp>
      <p:pic>
        <p:nvPicPr>
          <p:cNvPr id="90113" name="Picture 1" descr="H:\word\PL566\FY11\Hightower 13\RIMG0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3352800" cy="2514600"/>
          </a:xfrm>
          <a:prstGeom prst="rect">
            <a:avLst/>
          </a:prstGeom>
          <a:noFill/>
        </p:spPr>
      </p:pic>
      <p:pic>
        <p:nvPicPr>
          <p:cNvPr id="90114" name="Picture 2" descr="H:\word\PL566\FY11\Hightower 25\RIMG0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990600"/>
            <a:ext cx="3352800" cy="2514600"/>
          </a:xfrm>
          <a:prstGeom prst="rect">
            <a:avLst/>
          </a:prstGeom>
          <a:noFill/>
        </p:spPr>
      </p:pic>
      <p:pic>
        <p:nvPicPr>
          <p:cNvPr id="90115" name="Picture 3" descr="H:\word\PL566\FY11\Rooty Creek 25\RIMG0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10000"/>
            <a:ext cx="4064000" cy="3048000"/>
          </a:xfrm>
          <a:prstGeom prst="rect">
            <a:avLst/>
          </a:prstGeom>
          <a:noFill/>
        </p:spPr>
      </p:pic>
      <p:pic>
        <p:nvPicPr>
          <p:cNvPr id="90116" name="Picture 4" descr="H:\word\PL566\FY10\Forsyth\Settingdown #16\RIMG01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990600"/>
            <a:ext cx="3352800" cy="2514600"/>
          </a:xfrm>
          <a:prstGeom prst="rect">
            <a:avLst/>
          </a:prstGeom>
          <a:noFill/>
        </p:spPr>
      </p:pic>
      <p:pic>
        <p:nvPicPr>
          <p:cNvPr id="90118" name="Picture 6" descr="H:\word\PL566\FY11\Sautee 12\RIMG00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3733800"/>
            <a:ext cx="3733800" cy="3124200"/>
          </a:xfrm>
          <a:prstGeom prst="rect">
            <a:avLst/>
          </a:prstGeom>
          <a:noFill/>
        </p:spPr>
      </p:pic>
      <p:pic>
        <p:nvPicPr>
          <p:cNvPr id="90117" name="Picture 5" descr="H:\word\PL566\FY09\Head of Little Tennessee\P10100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67000" y="3733800"/>
            <a:ext cx="3124200" cy="3124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RCS Template">
  <a:themeElements>
    <a:clrScheme name="NRCS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RCS Template">
      <a:majorFont>
        <a:latin typeface="75 Helvetica Bold"/>
        <a:ea typeface=""/>
        <a:cs typeface=""/>
      </a:majorFont>
      <a:minorFont>
        <a:latin typeface="75 Helvetica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NRCS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RCS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RCS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RCS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RCS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RCS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RCS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NRCS Template</Template>
  <TotalTime>5976</TotalTime>
  <Words>834</Words>
  <Application>Microsoft Office PowerPoint</Application>
  <PresentationFormat>On-screen Show (4:3)</PresentationFormat>
  <Paragraphs>110</Paragraphs>
  <Slides>43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NRCS Template</vt:lpstr>
      <vt:lpstr>Watershed Dams in Georgia</vt:lpstr>
      <vt:lpstr>Watershed Dams in Georgia</vt:lpstr>
      <vt:lpstr>Slide 3</vt:lpstr>
      <vt:lpstr>Watershed Dams in Georgia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Why Maintenance is Critical</vt:lpstr>
      <vt:lpstr>Slide 18</vt:lpstr>
      <vt:lpstr>Slide 19</vt:lpstr>
      <vt:lpstr>Slide 20</vt:lpstr>
      <vt:lpstr>Dam Safety Concerns</vt:lpstr>
      <vt:lpstr>Little Tallapoosa River Watershed Dam No. 20, Carroll County</vt:lpstr>
      <vt:lpstr>Little Tallapoosa River Watershed Dam No. 20, Carroll County</vt:lpstr>
      <vt:lpstr>Noonday Creek Watershed Dam No. 15, Cobb County </vt:lpstr>
      <vt:lpstr>Little River Watershed Dam No. 25, Fulton County</vt:lpstr>
      <vt:lpstr>Dam Safety Concerns</vt:lpstr>
      <vt:lpstr>Little River Watershed Dam No. 25, Fulton County</vt:lpstr>
      <vt:lpstr>Pumpkinvine Creek Watershed Dam No. 67, Paulding County</vt:lpstr>
      <vt:lpstr>Dam Safety Concerns</vt:lpstr>
      <vt:lpstr>Little Tallapoosa River Watershed Dam No. 19, Carroll County on September 21, 2009 </vt:lpstr>
      <vt:lpstr>Slide 31</vt:lpstr>
      <vt:lpstr>Dam Safety Concerns</vt:lpstr>
      <vt:lpstr>Little River Watershed Dam No. 39, Fulton County </vt:lpstr>
      <vt:lpstr>Pumpkinvine Creek Watershed Dam No. 3A</vt:lpstr>
      <vt:lpstr>Little River Watershed Dam No. 15, Cherokee County</vt:lpstr>
      <vt:lpstr>Slide 36</vt:lpstr>
      <vt:lpstr>Slide 37</vt:lpstr>
      <vt:lpstr>What If Structure Needs More Than Maintenance</vt:lpstr>
      <vt:lpstr>Slide 39</vt:lpstr>
      <vt:lpstr>Slide 40</vt:lpstr>
      <vt:lpstr>Slide 41</vt:lpstr>
      <vt:lpstr>Slide 42</vt:lpstr>
      <vt:lpstr>Questions?</vt:lpstr>
    </vt:vector>
  </TitlesOfParts>
  <Company>USDA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</dc:title>
  <dc:subject>EWP Training</dc:subject>
  <dc:creator>Will Brown</dc:creator>
  <cp:lastModifiedBy>jeff.holloway</cp:lastModifiedBy>
  <cp:revision>391</cp:revision>
  <cp:lastPrinted>2004-11-01T02:50:22Z</cp:lastPrinted>
  <dcterms:created xsi:type="dcterms:W3CDTF">2007-06-15T11:56:40Z</dcterms:created>
  <dcterms:modified xsi:type="dcterms:W3CDTF">2012-01-05T15:42:40Z</dcterms:modified>
</cp:coreProperties>
</file>