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descr="Picture2.png"/>
          <p:cNvPicPr>
            <a:picLocks noChangeAspect="1"/>
          </p:cNvPicPr>
          <p:nvPr userDrawn="1"/>
        </p:nvPicPr>
        <p:blipFill>
          <a:blip r:embed="rId2" cstate="print"/>
          <a:stretch>
            <a:fillRect/>
          </a:stretch>
        </p:blipFill>
        <p:spPr>
          <a:xfrm>
            <a:off x="0" y="5715000"/>
            <a:ext cx="9144000" cy="1143000"/>
          </a:xfrm>
          <a:prstGeom prst="rect">
            <a:avLst/>
          </a:prstGeom>
        </p:spPr>
      </p:pic>
      <p:pic>
        <p:nvPicPr>
          <p:cNvPr id="9" name="Picture 8" descr="GSWCC_Logo_with_name.JPG"/>
          <p:cNvPicPr>
            <a:picLocks noChangeAspect="1"/>
          </p:cNvPicPr>
          <p:nvPr userDrawn="1"/>
        </p:nvPicPr>
        <p:blipFill>
          <a:blip r:embed="rId3" cstate="print"/>
          <a:stretch>
            <a:fillRect/>
          </a:stretch>
        </p:blipFill>
        <p:spPr>
          <a:xfrm>
            <a:off x="6172200" y="6019800"/>
            <a:ext cx="2305050" cy="638175"/>
          </a:xfrm>
          <a:prstGeom prst="rect">
            <a:avLst/>
          </a:prstGeom>
        </p:spPr>
      </p:pic>
      <p:pic>
        <p:nvPicPr>
          <p:cNvPr id="10" name="Picture 9" descr="Picture3.png"/>
          <p:cNvPicPr>
            <a:picLocks noChangeAspect="1"/>
          </p:cNvPicPr>
          <p:nvPr userDrawn="1"/>
        </p:nvPicPr>
        <p:blipFill>
          <a:blip r:embed="rId4" cstate="print"/>
          <a:stretch>
            <a:fillRect/>
          </a:stretch>
        </p:blipFill>
        <p:spPr>
          <a:xfrm>
            <a:off x="0" y="0"/>
            <a:ext cx="9144000" cy="1192404"/>
          </a:xfrm>
          <a:prstGeom prst="rect">
            <a:avLst/>
          </a:prstGeom>
        </p:spPr>
      </p:pic>
      <p:sp>
        <p:nvSpPr>
          <p:cNvPr id="11" name="Title 10"/>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D5C63-B6C9-4DBB-8C2F-601EC600583D}" type="datetimeFigureOut">
              <a:rPr lang="en-US" smtClean="0"/>
              <a:pPr/>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367A0-1F82-49DF-B9C5-306E124FA8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D5C63-B6C9-4DBB-8C2F-601EC600583D}" type="datetimeFigureOut">
              <a:rPr lang="en-US" smtClean="0"/>
              <a:pPr/>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367A0-1F82-49DF-B9C5-306E124FA87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D5C63-B6C9-4DBB-8C2F-601EC600583D}" type="datetimeFigureOut">
              <a:rPr lang="en-US" smtClean="0"/>
              <a:pPr/>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367A0-1F82-49DF-B9C5-306E124FA87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7D5C63-B6C9-4DBB-8C2F-601EC600583D}" type="datetimeFigureOut">
              <a:rPr lang="en-US" smtClean="0"/>
              <a:pPr/>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367A0-1F82-49DF-B9C5-306E124FA87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7D5C63-B6C9-4DBB-8C2F-601EC600583D}" type="datetimeFigureOut">
              <a:rPr lang="en-US" smtClean="0"/>
              <a:pPr/>
              <a:t>4/23/2014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367A0-1F82-49DF-B9C5-306E124FA87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7D5C63-B6C9-4DBB-8C2F-601EC600583D}" type="datetimeFigureOut">
              <a:rPr lang="en-US" smtClean="0"/>
              <a:pPr/>
              <a:t>4/23/2014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2367A0-1F82-49DF-B9C5-306E124FA87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7D5C63-B6C9-4DBB-8C2F-601EC600583D}" type="datetimeFigureOut">
              <a:rPr lang="en-US" smtClean="0"/>
              <a:pPr/>
              <a:t>4/23/2014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2367A0-1F82-49DF-B9C5-306E124FA87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7D5C63-B6C9-4DBB-8C2F-601EC600583D}" type="datetimeFigureOut">
              <a:rPr lang="en-US" smtClean="0"/>
              <a:pPr/>
              <a:t>4/23/2014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2367A0-1F82-49DF-B9C5-306E124FA87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7D5C63-B6C9-4DBB-8C2F-601EC600583D}" type="datetimeFigureOut">
              <a:rPr lang="en-US" smtClean="0"/>
              <a:pPr/>
              <a:t>4/23/2014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367A0-1F82-49DF-B9C5-306E124FA87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7D5C63-B6C9-4DBB-8C2F-601EC600583D}" type="datetimeFigureOut">
              <a:rPr lang="en-US" smtClean="0"/>
              <a:pPr/>
              <a:t>4/23/2014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367A0-1F82-49DF-B9C5-306E124FA87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Picture3.png"/>
          <p:cNvPicPr>
            <a:picLocks noChangeAspect="1"/>
          </p:cNvPicPr>
          <p:nvPr userDrawn="1"/>
        </p:nvPicPr>
        <p:blipFill>
          <a:blip r:embed="rId13" cstate="print"/>
          <a:stretch>
            <a:fillRect/>
          </a:stretch>
        </p:blipFill>
        <p:spPr>
          <a:xfrm>
            <a:off x="0" y="0"/>
            <a:ext cx="9144000" cy="119240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7D5C63-B6C9-4DBB-8C2F-601EC600583D}" type="datetimeFigureOut">
              <a:rPr lang="en-US" smtClean="0"/>
              <a:pPr/>
              <a:t>4/23/2014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367A0-1F82-49DF-B9C5-306E124FA873}" type="slidenum">
              <a:rPr lang="en-US" smtClean="0"/>
              <a:pPr/>
              <a:t>‹#›</a:t>
            </a:fld>
            <a:endParaRPr lang="en-US"/>
          </a:p>
        </p:txBody>
      </p:sp>
      <p:pic>
        <p:nvPicPr>
          <p:cNvPr id="7" name="Picture 6" descr="Picture2.png"/>
          <p:cNvPicPr>
            <a:picLocks noChangeAspect="1"/>
          </p:cNvPicPr>
          <p:nvPr userDrawn="1"/>
        </p:nvPicPr>
        <p:blipFill>
          <a:blip r:embed="rId14" cstate="print"/>
          <a:stretch>
            <a:fillRect/>
          </a:stretch>
        </p:blipFill>
        <p:spPr>
          <a:xfrm>
            <a:off x="0" y="5715000"/>
            <a:ext cx="9144000" cy="1143000"/>
          </a:xfrm>
          <a:prstGeom prst="rect">
            <a:avLst/>
          </a:prstGeom>
        </p:spPr>
      </p:pic>
      <p:pic>
        <p:nvPicPr>
          <p:cNvPr id="8" name="Picture 7" descr="GSWCC_Logo_with_name.JPG"/>
          <p:cNvPicPr>
            <a:picLocks noChangeAspect="1"/>
          </p:cNvPicPr>
          <p:nvPr userDrawn="1"/>
        </p:nvPicPr>
        <p:blipFill>
          <a:blip r:embed="rId15" cstate="print"/>
          <a:stretch>
            <a:fillRect/>
          </a:stretch>
        </p:blipFill>
        <p:spPr>
          <a:xfrm>
            <a:off x="6172200" y="6019800"/>
            <a:ext cx="2305050" cy="63817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gaswcc.georgia.gov/soil-water-conservation-district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a:solidFill>
            <a:schemeClr val="tx2">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dirty="0" smtClean="0">
                <a:effectLst>
                  <a:outerShdw blurRad="38100" dist="38100" dir="2700000" algn="tl">
                    <a:srgbClr val="000000">
                      <a:alpha val="43137"/>
                    </a:srgbClr>
                  </a:outerShdw>
                </a:effectLst>
                <a:latin typeface="+mj-lt"/>
                <a:cs typeface="Arial" pitchFamily="34" charset="0"/>
              </a:rPr>
              <a:t>Soil and Water Conservation </a:t>
            </a:r>
            <a:br>
              <a:rPr lang="en-US" dirty="0" smtClean="0">
                <a:effectLst>
                  <a:outerShdw blurRad="38100" dist="38100" dir="2700000" algn="tl">
                    <a:srgbClr val="000000">
                      <a:alpha val="43137"/>
                    </a:srgbClr>
                  </a:outerShdw>
                </a:effectLst>
                <a:latin typeface="+mj-lt"/>
                <a:cs typeface="Arial" pitchFamily="34" charset="0"/>
              </a:rPr>
            </a:br>
            <a:r>
              <a:rPr lang="en-US" dirty="0" smtClean="0">
                <a:effectLst>
                  <a:outerShdw blurRad="38100" dist="38100" dir="2700000" algn="tl">
                    <a:srgbClr val="000000">
                      <a:alpha val="43137"/>
                    </a:srgbClr>
                  </a:outerShdw>
                </a:effectLst>
                <a:latin typeface="+mj-lt"/>
                <a:cs typeface="Arial" pitchFamily="34" charset="0"/>
              </a:rPr>
              <a:t>in Georgia</a:t>
            </a:r>
            <a:endParaRPr lang="en-US" dirty="0">
              <a:effectLst>
                <a:outerShdw blurRad="38100" dist="38100" dir="2700000" algn="tl">
                  <a:srgbClr val="000000">
                    <a:alpha val="43137"/>
                  </a:srgbClr>
                </a:outerShdw>
              </a:effectLst>
              <a:latin typeface="+mj-lt"/>
              <a:cs typeface="Arial" pitchFamily="34" charset="0"/>
            </a:endParaRPr>
          </a:p>
        </p:txBody>
      </p:sp>
      <p:sp>
        <p:nvSpPr>
          <p:cNvPr id="3" name="Subtitle 2"/>
          <p:cNvSpPr>
            <a:spLocks noGrp="1"/>
          </p:cNvSpPr>
          <p:nvPr>
            <p:ph type="subTitle" idx="1"/>
          </p:nvPr>
        </p:nvSpPr>
        <p:spPr>
          <a:xfrm>
            <a:off x="685800" y="2971800"/>
            <a:ext cx="7772400" cy="2133600"/>
          </a:xfrm>
        </p:spPr>
        <p:txBody>
          <a:bodyPr>
            <a:normAutofit lnSpcReduction="10000"/>
          </a:bodyPr>
          <a:lstStyle/>
          <a:p>
            <a:r>
              <a:rPr lang="en-US" dirty="0" smtClean="0">
                <a:effectLst>
                  <a:outerShdw blurRad="38100" dist="38100" dir="2700000" algn="tl">
                    <a:srgbClr val="000000">
                      <a:alpha val="43137"/>
                    </a:srgbClr>
                  </a:outerShdw>
                </a:effectLst>
                <a:latin typeface="+mj-lt"/>
                <a:cs typeface="Arial" pitchFamily="34" charset="0"/>
              </a:rPr>
              <a:t>Improving Georgia’s Natural Resources </a:t>
            </a:r>
          </a:p>
          <a:p>
            <a:r>
              <a:rPr lang="en-US" dirty="0" smtClean="0">
                <a:effectLst>
                  <a:outerShdw blurRad="38100" dist="38100" dir="2700000" algn="tl">
                    <a:srgbClr val="000000">
                      <a:alpha val="43137"/>
                    </a:srgbClr>
                  </a:outerShdw>
                </a:effectLst>
                <a:latin typeface="+mj-lt"/>
                <a:cs typeface="Arial" pitchFamily="34" charset="0"/>
              </a:rPr>
              <a:t>to Help People Help </a:t>
            </a:r>
            <a:r>
              <a:rPr lang="en-US" dirty="0" smtClean="0">
                <a:effectLst>
                  <a:outerShdw blurRad="38100" dist="38100" dir="2700000" algn="tl">
                    <a:srgbClr val="000000">
                      <a:alpha val="43137"/>
                    </a:srgbClr>
                  </a:outerShdw>
                </a:effectLst>
                <a:latin typeface="+mj-lt"/>
                <a:cs typeface="Arial" pitchFamily="34" charset="0"/>
              </a:rPr>
              <a:t>the </a:t>
            </a:r>
            <a:r>
              <a:rPr lang="en-US" dirty="0" smtClean="0">
                <a:effectLst>
                  <a:outerShdw blurRad="38100" dist="38100" dir="2700000" algn="tl">
                    <a:srgbClr val="000000">
                      <a:alpha val="43137"/>
                    </a:srgbClr>
                  </a:outerShdw>
                </a:effectLst>
                <a:latin typeface="+mj-lt"/>
                <a:cs typeface="Arial" pitchFamily="34" charset="0"/>
              </a:rPr>
              <a:t>Land</a:t>
            </a:r>
            <a:endParaRPr lang="en-US" sz="2000" dirty="0" smtClean="0">
              <a:effectLst>
                <a:outerShdw blurRad="38100" dist="38100" dir="2700000" algn="tl">
                  <a:srgbClr val="000000">
                    <a:alpha val="43137"/>
                  </a:srgbClr>
                </a:outerShdw>
              </a:effectLst>
              <a:latin typeface="+mj-lt"/>
              <a:cs typeface="Arial" pitchFamily="34" charset="0"/>
            </a:endParaRPr>
          </a:p>
          <a:p>
            <a:pPr algn="l"/>
            <a:endParaRPr lang="en-US" sz="2000" dirty="0" smtClean="0">
              <a:effectLst>
                <a:outerShdw blurRad="38100" dist="38100" dir="2700000" algn="tl">
                  <a:srgbClr val="000000">
                    <a:alpha val="43137"/>
                  </a:srgbClr>
                </a:outerShdw>
              </a:effectLst>
              <a:latin typeface="+mj-lt"/>
              <a:cs typeface="Arial" pitchFamily="34" charset="0"/>
            </a:endParaRPr>
          </a:p>
          <a:p>
            <a:pPr algn="l"/>
            <a:r>
              <a:rPr lang="en-US" sz="1800" b="1" dirty="0" smtClean="0">
                <a:solidFill>
                  <a:srgbClr val="00B050"/>
                </a:solidFill>
                <a:effectLst>
                  <a:outerShdw blurRad="38100" dist="38100" dir="2700000" algn="tl">
                    <a:srgbClr val="000000">
                      <a:alpha val="43137"/>
                    </a:srgbClr>
                  </a:outerShdw>
                </a:effectLst>
                <a:latin typeface="+mj-lt"/>
                <a:cs typeface="Arial" pitchFamily="34" charset="0"/>
              </a:rPr>
              <a:t>Georgia Association of                                                    Georgia Soil and Water</a:t>
            </a:r>
          </a:p>
          <a:p>
            <a:pPr algn="l"/>
            <a:r>
              <a:rPr lang="en-US" sz="1800" b="1" dirty="0" smtClean="0">
                <a:solidFill>
                  <a:srgbClr val="00B050"/>
                </a:solidFill>
                <a:effectLst>
                  <a:outerShdw blurRad="38100" dist="38100" dir="2700000" algn="tl">
                    <a:srgbClr val="000000">
                      <a:alpha val="43137"/>
                    </a:srgbClr>
                  </a:outerShdw>
                </a:effectLst>
                <a:latin typeface="+mj-lt"/>
                <a:cs typeface="Arial" pitchFamily="34" charset="0"/>
              </a:rPr>
              <a:t>Conservation District Supervisors                                 Conservation Commission</a:t>
            </a:r>
            <a:endParaRPr lang="en-US" sz="1800" b="1" dirty="0">
              <a:solidFill>
                <a:srgbClr val="00B050"/>
              </a:solidFill>
              <a:effectLst>
                <a:outerShdw blurRad="38100" dist="38100" dir="2700000" algn="tl">
                  <a:srgbClr val="000000">
                    <a:alpha val="43137"/>
                  </a:srgbClr>
                </a:outerShdw>
              </a:effectLst>
              <a:latin typeface="+mj-lt"/>
              <a:cs typeface="Arial" pitchFamily="34" charset="0"/>
            </a:endParaRPr>
          </a:p>
        </p:txBody>
      </p:sp>
      <p:pic>
        <p:nvPicPr>
          <p:cNvPr id="1026" name="Picture 2" descr="P:\mydocs\Logos and letterhead\GACDS_logo.jpg"/>
          <p:cNvPicPr>
            <a:picLocks noChangeAspect="1" noChangeArrowheads="1"/>
          </p:cNvPicPr>
          <p:nvPr/>
        </p:nvPicPr>
        <p:blipFill>
          <a:blip r:embed="rId2" cstate="print"/>
          <a:srcRect/>
          <a:stretch>
            <a:fillRect/>
          </a:stretch>
        </p:blipFill>
        <p:spPr bwMode="auto">
          <a:xfrm>
            <a:off x="990601" y="5791200"/>
            <a:ext cx="1828800" cy="901825"/>
          </a:xfrm>
          <a:prstGeom prst="rect">
            <a:avLst/>
          </a:prstGeom>
          <a:noFill/>
        </p:spPr>
      </p:pic>
    </p:spTree>
    <p:extLst>
      <p:ext uri="{BB962C8B-B14F-4D97-AF65-F5344CB8AC3E}">
        <p14:creationId xmlns:p14="http://schemas.microsoft.com/office/powerpoint/2010/main" xmlns="" val="246861966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smtClean="0">
                <a:effectLst>
                  <a:outerShdw blurRad="38100" dist="38100" dir="2700000" algn="tl">
                    <a:srgbClr val="000000">
                      <a:alpha val="43137"/>
                    </a:srgbClr>
                  </a:outerShdw>
                </a:effectLst>
              </a:rPr>
              <a:t>Soil and Water Conservation means: Protecting  people and property by ensuring continued maintenance of Georgia’s 357 watershed dams</a:t>
            </a:r>
            <a:endParaRPr lang="en-US" sz="2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US" dirty="0"/>
          </a:p>
        </p:txBody>
      </p:sp>
      <p:pic>
        <p:nvPicPr>
          <p:cNvPr id="7172" name="Picture 4" descr="http://gaswcc.georgia.gov/sites/gaswcc.georgia.gov/files/related_files/site_page/Captur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1295400"/>
            <a:ext cx="8001000" cy="5257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0685689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effectLst>
                  <a:outerShdw blurRad="38100" dist="38100" dir="2700000" algn="tl">
                    <a:srgbClr val="000000">
                      <a:alpha val="43137"/>
                    </a:srgbClr>
                  </a:outerShdw>
                </a:effectLst>
              </a:rPr>
              <a:t>Soil and Water Conservation means: </a:t>
            </a:r>
            <a:br>
              <a:rPr lang="en-US" sz="2800" b="1" dirty="0" smtClean="0">
                <a:effectLst>
                  <a:outerShdw blurRad="38100" dist="38100" dir="2700000" algn="tl">
                    <a:srgbClr val="000000">
                      <a:alpha val="43137"/>
                    </a:srgbClr>
                  </a:outerShdw>
                </a:effectLst>
              </a:rPr>
            </a:br>
            <a:r>
              <a:rPr lang="en-US" sz="2800" b="1" dirty="0" smtClean="0">
                <a:effectLst>
                  <a:outerShdw blurRad="38100" dist="38100" dir="2700000" algn="tl">
                    <a:srgbClr val="000000">
                      <a:alpha val="43137"/>
                    </a:srgbClr>
                  </a:outerShdw>
                </a:effectLst>
              </a:rPr>
              <a:t>Better data on agricultural irrigation water usage</a:t>
            </a:r>
            <a:endParaRPr lang="en-US" sz="2800" dirty="0">
              <a:effectLst>
                <a:outerShdw blurRad="38100" dist="38100" dir="2700000" algn="tl">
                  <a:srgbClr val="000000">
                    <a:alpha val="43137"/>
                  </a:srgbClr>
                </a:outerShdw>
              </a:effectLst>
            </a:endParaRPr>
          </a:p>
        </p:txBody>
      </p:sp>
      <p:pic>
        <p:nvPicPr>
          <p:cNvPr id="5" name="Content Placeholder 4" descr="Metering pic from Cochran.jpg"/>
          <p:cNvPicPr>
            <a:picLocks noGrp="1" noChangeAspect="1"/>
          </p:cNvPicPr>
          <p:nvPr>
            <p:ph sz="half" idx="1"/>
          </p:nvPr>
        </p:nvPicPr>
        <p:blipFill>
          <a:blip r:embed="rId2" cstate="print"/>
          <a:stretch>
            <a:fillRect/>
          </a:stretch>
        </p:blipFill>
        <p:spPr>
          <a:xfrm>
            <a:off x="457200" y="2352072"/>
            <a:ext cx="4038600" cy="3022219"/>
          </a:xfrm>
        </p:spPr>
      </p:pic>
      <p:sp>
        <p:nvSpPr>
          <p:cNvPr id="4" name="Content Placeholder 3"/>
          <p:cNvSpPr>
            <a:spLocks noGrp="1"/>
          </p:cNvSpPr>
          <p:nvPr>
            <p:ph sz="half" idx="2"/>
          </p:nvPr>
        </p:nvSpPr>
        <p:spPr>
          <a:xfrm>
            <a:off x="4645152" y="2313431"/>
            <a:ext cx="3419856" cy="2944369"/>
          </a:xfrm>
        </p:spPr>
        <p:txBody>
          <a:bodyPr>
            <a:normAutofit fontScale="77500" lnSpcReduction="20000"/>
          </a:bodyPr>
          <a:lstStyle/>
          <a:p>
            <a:endParaRPr lang="en-US" dirty="0" smtClean="0"/>
          </a:p>
          <a:p>
            <a:r>
              <a:rPr lang="en-US" dirty="0" smtClean="0"/>
              <a:t>Collect and provide data on agricultural irrigation water use to help state policy makers better understand the requirements of Georgia’s agricultural producers.</a:t>
            </a:r>
          </a:p>
          <a:p>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Autofit/>
          </a:bodyPr>
          <a:lstStyle/>
          <a:p>
            <a:r>
              <a:rPr lang="en-US" sz="2800" b="1" dirty="0" smtClean="0">
                <a:effectLst>
                  <a:outerShdw blurRad="38100" dist="38100" dir="2700000" algn="tl">
                    <a:srgbClr val="000000">
                      <a:alpha val="43137"/>
                    </a:srgbClr>
                  </a:outerShdw>
                </a:effectLst>
              </a:rPr>
              <a:t>Soil and Water Conservation means: </a:t>
            </a:r>
            <a:br>
              <a:rPr lang="en-US" sz="2800" b="1" dirty="0" smtClean="0">
                <a:effectLst>
                  <a:outerShdw blurRad="38100" dist="38100" dir="2700000" algn="tl">
                    <a:srgbClr val="000000">
                      <a:alpha val="43137"/>
                    </a:srgbClr>
                  </a:outerShdw>
                </a:effectLst>
              </a:rPr>
            </a:br>
            <a:r>
              <a:rPr lang="en-US" sz="2800" b="1" dirty="0" smtClean="0">
                <a:effectLst>
                  <a:outerShdw blurRad="38100" dist="38100" dir="2700000" algn="tl">
                    <a:srgbClr val="000000">
                      <a:alpha val="43137"/>
                    </a:srgbClr>
                  </a:outerShdw>
                </a:effectLst>
              </a:rPr>
              <a:t>Helping agricultural producers protect and improve their water resources</a:t>
            </a:r>
            <a:endParaRPr lang="en-US" sz="2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209800"/>
            <a:ext cx="8229600" cy="3916363"/>
          </a:xfrm>
        </p:spPr>
        <p:txBody>
          <a:bodyPr>
            <a:normAutofit/>
          </a:bodyPr>
          <a:lstStyle/>
          <a:p>
            <a:r>
              <a:rPr lang="en-US" sz="2800" dirty="0" smtClean="0"/>
              <a:t>Conservation Districts assist farmers in developing nutrient management plans to protect water quality</a:t>
            </a:r>
          </a:p>
          <a:p>
            <a:endParaRPr lang="en-US" sz="2800" dirty="0" smtClean="0"/>
          </a:p>
          <a:p>
            <a:r>
              <a:rPr lang="en-US" sz="2800" dirty="0" smtClean="0"/>
              <a:t>Mobile Irrigation Lab helps agricultural producers to increase the uniformity and efficiency of their irrigation systems </a:t>
            </a:r>
          </a:p>
        </p:txBody>
      </p:sp>
    </p:spTree>
    <p:extLst>
      <p:ext uri="{BB962C8B-B14F-4D97-AF65-F5344CB8AC3E}">
        <p14:creationId xmlns:p14="http://schemas.microsoft.com/office/powerpoint/2010/main" xmlns="" val="236520899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effectLst>
                  <a:outerShdw blurRad="38100" dist="38100" dir="2700000" algn="tl">
                    <a:srgbClr val="000000">
                      <a:alpha val="43137"/>
                    </a:srgbClr>
                  </a:outerShdw>
                </a:effectLst>
              </a:rPr>
              <a:t>Soil and Water Conservation means: </a:t>
            </a:r>
            <a:br>
              <a:rPr lang="en-US" sz="24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Reviewing development plans to minimize soil erosion and control sediment runoff from urban development sites</a:t>
            </a:r>
            <a:endParaRPr lang="en-US" sz="2400" dirty="0"/>
          </a:p>
        </p:txBody>
      </p:sp>
      <p:pic>
        <p:nvPicPr>
          <p:cNvPr id="4" name="Content Placeholder 3" descr="E&amp;S 1.jpg"/>
          <p:cNvPicPr>
            <a:picLocks noGrp="1" noChangeAspect="1"/>
          </p:cNvPicPr>
          <p:nvPr>
            <p:ph idx="1"/>
          </p:nvPr>
        </p:nvPicPr>
        <p:blipFill>
          <a:blip r:embed="rId2" cstate="print"/>
          <a:stretch>
            <a:fillRect/>
          </a:stretch>
        </p:blipFill>
        <p:spPr>
          <a:xfrm>
            <a:off x="1810863" y="1600200"/>
            <a:ext cx="5522273" cy="452596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effectLst>
                  <a:outerShdw blurRad="38100" dist="38100" dir="2700000" algn="tl">
                    <a:srgbClr val="000000">
                      <a:alpha val="43137"/>
                    </a:srgbClr>
                  </a:outerShdw>
                </a:effectLst>
              </a:rPr>
              <a:t>If you live in Georgia, you live in one of </a:t>
            </a:r>
            <a:br>
              <a:rPr lang="en-US" sz="2800" b="1" dirty="0" smtClean="0">
                <a:effectLst>
                  <a:outerShdw blurRad="38100" dist="38100" dir="2700000" algn="tl">
                    <a:srgbClr val="000000">
                      <a:alpha val="43137"/>
                    </a:srgbClr>
                  </a:outerShdw>
                </a:effectLst>
              </a:rPr>
            </a:br>
            <a:r>
              <a:rPr lang="en-US" sz="2800" b="1" dirty="0" smtClean="0">
                <a:effectLst>
                  <a:outerShdw blurRad="38100" dist="38100" dir="2700000" algn="tl">
                    <a:srgbClr val="000000">
                      <a:alpha val="43137"/>
                    </a:srgbClr>
                  </a:outerShdw>
                </a:effectLst>
              </a:rPr>
              <a:t>40 </a:t>
            </a:r>
            <a:r>
              <a:rPr lang="en-US" sz="2800" b="1" dirty="0" smtClean="0">
                <a:effectLst>
                  <a:outerShdw blurRad="38100" dist="38100" dir="2700000" algn="tl">
                    <a:srgbClr val="000000">
                      <a:alpha val="43137"/>
                    </a:srgbClr>
                  </a:outerShdw>
                </a:effectLst>
              </a:rPr>
              <a:t>Soil </a:t>
            </a:r>
            <a:r>
              <a:rPr lang="en-US" sz="2800" b="1" dirty="0" smtClean="0">
                <a:effectLst>
                  <a:outerShdw blurRad="38100" dist="38100" dir="2700000" algn="tl">
                    <a:srgbClr val="000000">
                      <a:alpha val="43137"/>
                    </a:srgbClr>
                  </a:outerShdw>
                </a:effectLst>
              </a:rPr>
              <a:t>and </a:t>
            </a:r>
            <a:r>
              <a:rPr lang="en-US" sz="2800" b="1" dirty="0" smtClean="0">
                <a:effectLst>
                  <a:outerShdw blurRad="38100" dist="38100" dir="2700000" algn="tl">
                    <a:srgbClr val="000000">
                      <a:alpha val="43137"/>
                    </a:srgbClr>
                  </a:outerShdw>
                </a:effectLst>
              </a:rPr>
              <a:t>Water Conservation Districts</a:t>
            </a:r>
            <a:endParaRPr lang="en-US" sz="2800" b="1" dirty="0">
              <a:effectLst>
                <a:outerShdw blurRad="38100" dist="38100" dir="2700000" algn="tl">
                  <a:srgbClr val="000000">
                    <a:alpha val="43137"/>
                  </a:srgbClr>
                </a:outerShdw>
              </a:effectLst>
            </a:endParaRPr>
          </a:p>
        </p:txBody>
      </p:sp>
      <p:pic>
        <p:nvPicPr>
          <p:cNvPr id="4098" name="Picture 2" descr="http://gaswcc.georgia.gov/sites/gaswcc.georgia.gov/files/imported/SWCC/Images/gaswcc-regions-districts-smaller.gif"/>
          <p:cNvPicPr>
            <a:picLocks noChangeAspect="1" noChangeArrowheads="1"/>
          </p:cNvPicPr>
          <p:nvPr/>
        </p:nvPicPr>
        <p:blipFill>
          <a:blip r:embed="rId2" cstate="print"/>
          <a:stretch>
            <a:fillRect/>
          </a:stretch>
        </p:blipFill>
        <p:spPr bwMode="auto">
          <a:xfrm>
            <a:off x="2386682" y="1447800"/>
            <a:ext cx="4108622" cy="5045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9079036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What is happening in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my local district?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2400" dirty="0"/>
              <a:t>Districts hold regular monthly meetings to plan their work and determine local needs for soil and water conservation and resource development.  </a:t>
            </a:r>
            <a:r>
              <a:rPr lang="en-US" sz="2400" dirty="0" smtClean="0"/>
              <a:t>Soil and Water Conservation Districts </a:t>
            </a:r>
            <a:r>
              <a:rPr lang="en-US" sz="2400" dirty="0"/>
              <a:t>work on a local level to promote statewide conservation </a:t>
            </a:r>
            <a:r>
              <a:rPr lang="en-US" sz="2400" dirty="0" smtClean="0"/>
              <a:t>goals</a:t>
            </a:r>
          </a:p>
          <a:p>
            <a:endParaRPr lang="en-US" sz="2400" dirty="0" smtClean="0"/>
          </a:p>
          <a:p>
            <a:r>
              <a:rPr lang="en-US" sz="2400" dirty="0" smtClean="0"/>
              <a:t>District meetings </a:t>
            </a:r>
            <a:r>
              <a:rPr lang="en-US" sz="2400" dirty="0"/>
              <a:t>are announced at </a:t>
            </a:r>
            <a:r>
              <a:rPr lang="en-US" sz="2400" b="1" dirty="0" smtClean="0">
                <a:hlinkClick r:id="rId2"/>
              </a:rPr>
              <a:t>http://gaswcc.georgia.gov/soil-water-conservation-districts</a:t>
            </a:r>
            <a:endParaRPr lang="en-US" sz="2400" b="1" dirty="0" smtClean="0"/>
          </a:p>
          <a:p>
            <a:endParaRPr lang="en-US" sz="2400" dirty="0" smtClean="0">
              <a:solidFill>
                <a:schemeClr val="tx1"/>
              </a:solidFill>
            </a:endParaRPr>
          </a:p>
          <a:p>
            <a:endParaRPr lang="en-US" dirty="0"/>
          </a:p>
        </p:txBody>
      </p:sp>
    </p:spTree>
    <p:extLst>
      <p:ext uri="{BB962C8B-B14F-4D97-AF65-F5344CB8AC3E}">
        <p14:creationId xmlns:p14="http://schemas.microsoft.com/office/powerpoint/2010/main" xmlns="" val="398161258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600200"/>
            <a:ext cx="7772400" cy="4572000"/>
          </a:xfrm>
        </p:spPr>
        <p:txBody>
          <a:bodyPr>
            <a:normAutofit/>
          </a:bodyPr>
          <a:lstStyle/>
          <a:p>
            <a:r>
              <a:rPr lang="en-US" sz="2400" b="0" cap="none" dirty="0" smtClean="0"/>
              <a:t>Get your neighbors involved</a:t>
            </a:r>
            <a:br>
              <a:rPr lang="en-US" sz="2400" b="0" cap="none" dirty="0" smtClean="0"/>
            </a:br>
            <a:r>
              <a:rPr lang="en-US" sz="2400" b="0" cap="none" dirty="0" smtClean="0"/>
              <a:t/>
            </a:r>
            <a:br>
              <a:rPr lang="en-US" sz="2400" b="0" cap="none" dirty="0" smtClean="0"/>
            </a:br>
            <a:r>
              <a:rPr lang="en-US" sz="2400" b="0" cap="none" dirty="0" smtClean="0"/>
              <a:t>Develop and participate in field days and media events for legislators (local, state and national), local business leaders, and the public</a:t>
            </a:r>
            <a:br>
              <a:rPr lang="en-US" sz="2400" b="0" cap="none" dirty="0" smtClean="0"/>
            </a:br>
            <a:r>
              <a:rPr lang="en-US" sz="2400" b="0" cap="none" dirty="0" smtClean="0"/>
              <a:t/>
            </a:r>
            <a:br>
              <a:rPr lang="en-US" sz="2400" b="0" cap="none" dirty="0" smtClean="0"/>
            </a:br>
            <a:r>
              <a:rPr lang="en-US" sz="2400" b="0" cap="none" dirty="0" smtClean="0"/>
              <a:t>Generate policy papers outlining GACDS conservation program objectives</a:t>
            </a:r>
            <a:br>
              <a:rPr lang="en-US" sz="2400" b="0" cap="none" dirty="0" smtClean="0"/>
            </a:br>
            <a:r>
              <a:rPr lang="en-US" sz="2400" b="0" cap="none" dirty="0" smtClean="0"/>
              <a:t/>
            </a:r>
            <a:br>
              <a:rPr lang="en-US" sz="2400" b="0" cap="none" dirty="0" smtClean="0"/>
            </a:br>
            <a:r>
              <a:rPr lang="en-US" sz="2400" b="0" cap="none" dirty="0" smtClean="0"/>
              <a:t>Help local legislators better understand the role that conservation plays in thei</a:t>
            </a:r>
            <a:r>
              <a:rPr lang="en-US" sz="2400" b="0" cap="none" dirty="0" smtClean="0"/>
              <a:t>r community development</a:t>
            </a:r>
            <a:r>
              <a:rPr lang="en-US" sz="2400" cap="none" dirty="0" smtClean="0"/>
              <a:t/>
            </a:r>
            <a:br>
              <a:rPr lang="en-US" sz="2400" cap="none" dirty="0" smtClean="0"/>
            </a:br>
            <a:r>
              <a:rPr lang="en-US" sz="2400" cap="none" dirty="0"/>
              <a:t>	</a:t>
            </a:r>
          </a:p>
        </p:txBody>
      </p:sp>
      <p:sp>
        <p:nvSpPr>
          <p:cNvPr id="3" name="Text Placeholder 2"/>
          <p:cNvSpPr>
            <a:spLocks noGrp="1"/>
          </p:cNvSpPr>
          <p:nvPr>
            <p:ph type="body" idx="1"/>
          </p:nvPr>
        </p:nvSpPr>
        <p:spPr>
          <a:xfrm>
            <a:off x="722313" y="304801"/>
            <a:ext cx="7772400" cy="838199"/>
          </a:xfrm>
        </p:spPr>
        <p:txBody>
          <a:bodyPr>
            <a:normAutofit/>
          </a:bodyPr>
          <a:lstStyle/>
          <a:p>
            <a:r>
              <a:rPr lang="en-US" sz="3600" dirty="0" smtClean="0">
                <a:solidFill>
                  <a:schemeClr val="tx1"/>
                </a:solidFill>
                <a:effectLst>
                  <a:outerShdw blurRad="38100" dist="38100" dir="2700000" algn="tl">
                    <a:srgbClr val="000000">
                      <a:alpha val="43137"/>
                    </a:srgbClr>
                  </a:outerShdw>
                </a:effectLst>
              </a:rPr>
              <a:t>GACDS Recommendations</a:t>
            </a:r>
            <a:endParaRPr lang="en-US" sz="3600" dirty="0">
              <a:solidFill>
                <a:schemeClr val="tx1"/>
              </a:solidFill>
              <a:effectLst>
                <a:outerShdw blurRad="38100" dist="38100" dir="2700000" algn="tl">
                  <a:srgbClr val="000000">
                    <a:alpha val="43137"/>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600200"/>
            <a:ext cx="7772400" cy="4168775"/>
          </a:xfrm>
        </p:spPr>
        <p:txBody>
          <a:bodyPr>
            <a:normAutofit/>
          </a:bodyPr>
          <a:lstStyle/>
          <a:p>
            <a:r>
              <a:rPr lang="en-US" sz="2400" b="0" cap="none" dirty="0" smtClean="0"/>
              <a:t>Support Local Working Groups that recommend conservation priorities for USDA-NRCS funding</a:t>
            </a:r>
            <a:br>
              <a:rPr lang="en-US" sz="2400" b="0" cap="none" dirty="0" smtClean="0"/>
            </a:br>
            <a:r>
              <a:rPr lang="en-US" sz="2400" b="0" cap="none" dirty="0"/>
              <a:t/>
            </a:r>
            <a:br>
              <a:rPr lang="en-US" sz="2400" b="0" cap="none" dirty="0"/>
            </a:br>
            <a:r>
              <a:rPr lang="en-US" sz="2400" b="0" cap="none" dirty="0" smtClean="0"/>
              <a:t>Plan for the future of the Districts by encouraging broad participation in District activities and leadership</a:t>
            </a:r>
            <a:br>
              <a:rPr lang="en-US" sz="2400" b="0" cap="none" dirty="0" smtClean="0"/>
            </a:br>
            <a:r>
              <a:rPr lang="en-US" sz="2400" b="0" cap="none" dirty="0"/>
              <a:t>	</a:t>
            </a:r>
            <a:r>
              <a:rPr lang="en-US" sz="2400" b="0" cap="none" dirty="0" smtClean="0"/>
              <a:t/>
            </a:r>
            <a:br>
              <a:rPr lang="en-US" sz="2400" b="0" cap="none" dirty="0" smtClean="0"/>
            </a:br>
            <a:r>
              <a:rPr lang="en-US" sz="2400" b="0" cap="none" dirty="0"/>
              <a:t/>
            </a:r>
            <a:br>
              <a:rPr lang="en-US" sz="2400" b="0" cap="none" dirty="0"/>
            </a:br>
            <a:r>
              <a:rPr lang="en-US" sz="2400" b="0" cap="none" dirty="0" smtClean="0"/>
              <a:t>Commit to the possibilities</a:t>
            </a:r>
            <a:endParaRPr lang="en-US" sz="2400" b="0" cap="none" dirty="0"/>
          </a:p>
        </p:txBody>
      </p:sp>
      <p:sp>
        <p:nvSpPr>
          <p:cNvPr id="3" name="Text Placeholder 2"/>
          <p:cNvSpPr>
            <a:spLocks noGrp="1"/>
          </p:cNvSpPr>
          <p:nvPr>
            <p:ph type="body" idx="1"/>
          </p:nvPr>
        </p:nvSpPr>
        <p:spPr>
          <a:xfrm>
            <a:off x="722313" y="381000"/>
            <a:ext cx="7772400" cy="914400"/>
          </a:xfrm>
        </p:spPr>
        <p:txBody>
          <a:bodyPr>
            <a:normAutofit/>
          </a:bodyPr>
          <a:lstStyle/>
          <a:p>
            <a:r>
              <a:rPr lang="en-US" sz="3600" dirty="0">
                <a:solidFill>
                  <a:schemeClr val="tx1"/>
                </a:solidFill>
                <a:effectLst>
                  <a:outerShdw blurRad="38100" dist="38100" dir="2700000" algn="tl">
                    <a:srgbClr val="000000">
                      <a:alpha val="43137"/>
                    </a:srgbClr>
                  </a:outerShdw>
                </a:effectLst>
              </a:rPr>
              <a:t>G</a:t>
            </a:r>
            <a:r>
              <a:rPr lang="en-US" sz="3600" dirty="0" smtClean="0">
                <a:solidFill>
                  <a:schemeClr val="tx1"/>
                </a:solidFill>
                <a:effectLst>
                  <a:outerShdw blurRad="38100" dist="38100" dir="2700000" algn="tl">
                    <a:srgbClr val="000000">
                      <a:alpha val="43137"/>
                    </a:srgbClr>
                  </a:outerShdw>
                </a:effectLst>
              </a:rPr>
              <a:t>ACDS Recommendations</a:t>
            </a:r>
            <a:endParaRPr lang="en-US" sz="3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Interested in becoming a</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District Supervisor?</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2400" dirty="0" smtClean="0"/>
              <a:t>Supervisors are both elected and appointed. </a:t>
            </a:r>
          </a:p>
          <a:p>
            <a:r>
              <a:rPr lang="en-US" sz="2400" dirty="0" smtClean="0"/>
              <a:t>40 Local Districts covering all 159 counties.</a:t>
            </a:r>
          </a:p>
          <a:p>
            <a:r>
              <a:rPr lang="en-US" sz="2400" dirty="0" smtClean="0"/>
              <a:t>370 Local District Supervisors</a:t>
            </a:r>
          </a:p>
          <a:p>
            <a:r>
              <a:rPr lang="en-US" sz="2400" dirty="0"/>
              <a:t>Each county has at least two supervisor representatives on the District Board of </a:t>
            </a:r>
            <a:r>
              <a:rPr lang="en-US" sz="2400" dirty="0" smtClean="0"/>
              <a:t>Supervisors, one elected and one appointed</a:t>
            </a:r>
          </a:p>
          <a:p>
            <a:r>
              <a:rPr lang="en-US" sz="2400" dirty="0" smtClean="0"/>
              <a:t>Supervisors provide leadership </a:t>
            </a:r>
            <a:r>
              <a:rPr lang="en-US" sz="2400" dirty="0"/>
              <a:t>to conserve, improve and protect Georgia's natural </a:t>
            </a:r>
            <a:r>
              <a:rPr lang="en-US" sz="2400" dirty="0" smtClean="0"/>
              <a:t>resources</a:t>
            </a:r>
            <a:endParaRPr lang="en-US" sz="2400" dirty="0"/>
          </a:p>
        </p:txBody>
      </p:sp>
    </p:spTree>
    <p:extLst>
      <p:ext uri="{BB962C8B-B14F-4D97-AF65-F5344CB8AC3E}">
        <p14:creationId xmlns:p14="http://schemas.microsoft.com/office/powerpoint/2010/main" xmlns="" val="68829384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How do I become a</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District Supervisor?</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2400" dirty="0" smtClean="0"/>
              <a:t>For information on becoming an elected or appointed District Supervisor, go to</a:t>
            </a:r>
          </a:p>
          <a:p>
            <a:endParaRPr lang="en-US" sz="2400" dirty="0"/>
          </a:p>
          <a:p>
            <a:r>
              <a:rPr lang="en-US" sz="2400" b="1" dirty="0" smtClean="0"/>
              <a:t>http://gaswcc.georgia.gov/how-do-i-become-swcd-supervisor-2014-elections</a:t>
            </a:r>
            <a:endParaRPr lang="en-US" dirty="0"/>
          </a:p>
        </p:txBody>
      </p:sp>
    </p:spTree>
    <p:extLst>
      <p:ext uri="{BB962C8B-B14F-4D97-AF65-F5344CB8AC3E}">
        <p14:creationId xmlns:p14="http://schemas.microsoft.com/office/powerpoint/2010/main" xmlns="" val="342052397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886200"/>
            <a:ext cx="5486400" cy="533400"/>
          </a:xfrm>
        </p:spPr>
        <p:txBody>
          <a:bodyPr>
            <a:normAutofit/>
          </a:bodyPr>
          <a:lstStyle/>
          <a:p>
            <a:r>
              <a:rPr lang="en-US" dirty="0" smtClean="0">
                <a:effectLst>
                  <a:outerShdw blurRad="38100" dist="38100" dir="2700000" algn="tl">
                    <a:srgbClr val="000000">
                      <a:alpha val="43137"/>
                    </a:srgbClr>
                  </a:outerShdw>
                </a:effectLst>
                <a:cs typeface="Arial" pitchFamily="34" charset="0"/>
              </a:rPr>
              <a:t>What is a soil and water conservation district?</a:t>
            </a:r>
            <a:endParaRPr lang="en-US" dirty="0">
              <a:effectLst>
                <a:outerShdw blurRad="38100" dist="38100" dir="2700000" algn="tl">
                  <a:srgbClr val="000000">
                    <a:alpha val="43137"/>
                  </a:srgbClr>
                </a:outerShdw>
              </a:effectLst>
              <a:cs typeface="Arial" pitchFamily="34" charset="0"/>
            </a:endParaRPr>
          </a:p>
        </p:txBody>
      </p:sp>
      <p:pic>
        <p:nvPicPr>
          <p:cNvPr id="5" name="Picture Placeholder 4" descr="Barber Crk6.jpg"/>
          <p:cNvPicPr>
            <a:picLocks noGrp="1" noChangeAspect="1"/>
          </p:cNvPicPr>
          <p:nvPr>
            <p:ph type="pic" idx="1"/>
          </p:nvPr>
        </p:nvPicPr>
        <p:blipFill>
          <a:blip r:embed="rId2" cstate="print"/>
          <a:srcRect t="15708" b="15708"/>
          <a:stretch>
            <a:fillRect/>
          </a:stretch>
        </p:blipFill>
        <p:spPr>
          <a:xfrm>
            <a:off x="1371600" y="304800"/>
            <a:ext cx="5867400" cy="3102303"/>
          </a:xfrm>
        </p:spPr>
      </p:pic>
      <p:sp>
        <p:nvSpPr>
          <p:cNvPr id="4" name="Text Placeholder 3"/>
          <p:cNvSpPr>
            <a:spLocks noGrp="1"/>
          </p:cNvSpPr>
          <p:nvPr>
            <p:ph type="body" sz="half" idx="2"/>
          </p:nvPr>
        </p:nvSpPr>
        <p:spPr>
          <a:xfrm>
            <a:off x="685800" y="4572000"/>
            <a:ext cx="7620000" cy="1219200"/>
          </a:xfrm>
        </p:spPr>
        <p:txBody>
          <a:bodyPr>
            <a:noAutofit/>
          </a:bodyPr>
          <a:lstStyle/>
          <a:p>
            <a:r>
              <a:rPr lang="en-US" sz="1800" dirty="0" smtClean="0">
                <a:cs typeface="Arial" pitchFamily="34" charset="0"/>
              </a:rPr>
              <a:t>Locally-led Soil </a:t>
            </a:r>
            <a:r>
              <a:rPr lang="en-US" sz="1800" dirty="0" smtClean="0">
                <a:cs typeface="Arial" pitchFamily="34" charset="0"/>
              </a:rPr>
              <a:t>and </a:t>
            </a:r>
            <a:r>
              <a:rPr lang="en-US" sz="1800" dirty="0" smtClean="0">
                <a:cs typeface="Arial" pitchFamily="34" charset="0"/>
              </a:rPr>
              <a:t>Water Conservation Districts </a:t>
            </a:r>
            <a:r>
              <a:rPr lang="en-US" sz="1800" dirty="0" smtClean="0">
                <a:cs typeface="Arial" pitchFamily="34" charset="0"/>
              </a:rPr>
              <a:t>(SWCD’s) are dedicated to the </a:t>
            </a:r>
            <a:r>
              <a:rPr lang="en-US" sz="1800" dirty="0" smtClean="0">
                <a:cs typeface="Arial" pitchFamily="34" charset="0"/>
              </a:rPr>
              <a:t>improvement </a:t>
            </a:r>
            <a:r>
              <a:rPr lang="en-US" sz="1800" dirty="0" smtClean="0">
                <a:cs typeface="Arial" pitchFamily="34" charset="0"/>
              </a:rPr>
              <a:t>and conservation of Georgia's natural resources.  Districts promote soil and water conservation, educate citizens about the importance of conservation, and inform policy makers about natural resource issues.</a:t>
            </a:r>
            <a:endParaRPr lang="en-US" sz="1800" dirty="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676400"/>
          </a:xfr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n-US" sz="2800" dirty="0" smtClean="0">
                <a:effectLst>
                  <a:outerShdw blurRad="38100" dist="38100" dir="2700000" algn="tl">
                    <a:srgbClr val="000000">
                      <a:alpha val="43137"/>
                    </a:srgbClr>
                  </a:outerShdw>
                </a:effectLst>
                <a:cs typeface="Arial" pitchFamily="34" charset="0"/>
              </a:rPr>
              <a:t>More </a:t>
            </a:r>
            <a:r>
              <a:rPr lang="en-US" sz="2800" dirty="0" smtClean="0">
                <a:effectLst>
                  <a:outerShdw blurRad="38100" dist="38100" dir="2700000" algn="tl">
                    <a:srgbClr val="000000">
                      <a:alpha val="43137"/>
                    </a:srgbClr>
                  </a:outerShdw>
                </a:effectLst>
                <a:cs typeface="Arial" pitchFamily="34" charset="0"/>
              </a:rPr>
              <a:t>information on conserving </a:t>
            </a:r>
            <a:br>
              <a:rPr lang="en-US" sz="2800" dirty="0" smtClean="0">
                <a:effectLst>
                  <a:outerShdw blurRad="38100" dist="38100" dir="2700000" algn="tl">
                    <a:srgbClr val="000000">
                      <a:alpha val="43137"/>
                    </a:srgbClr>
                  </a:outerShdw>
                </a:effectLst>
                <a:cs typeface="Arial" pitchFamily="34" charset="0"/>
              </a:rPr>
            </a:br>
            <a:r>
              <a:rPr lang="en-US" sz="2800" dirty="0" smtClean="0">
                <a:effectLst>
                  <a:outerShdw blurRad="38100" dist="38100" dir="2700000" algn="tl">
                    <a:srgbClr val="000000">
                      <a:alpha val="43137"/>
                    </a:srgbClr>
                  </a:outerShdw>
                </a:effectLst>
                <a:cs typeface="Arial" pitchFamily="34" charset="0"/>
              </a:rPr>
              <a:t>Georgia’s natural resources </a:t>
            </a:r>
            <a:r>
              <a:rPr lang="en-US" sz="2800" dirty="0" smtClean="0">
                <a:effectLst>
                  <a:outerShdw blurRad="38100" dist="38100" dir="2700000" algn="tl">
                    <a:srgbClr val="000000">
                      <a:alpha val="43137"/>
                    </a:srgbClr>
                  </a:outerShdw>
                </a:effectLst>
                <a:cs typeface="Arial" pitchFamily="34" charset="0"/>
              </a:rPr>
              <a:t>is available at </a:t>
            </a:r>
            <a:br>
              <a:rPr lang="en-US" sz="2800" dirty="0" smtClean="0">
                <a:effectLst>
                  <a:outerShdw blurRad="38100" dist="38100" dir="2700000" algn="tl">
                    <a:srgbClr val="000000">
                      <a:alpha val="43137"/>
                    </a:srgbClr>
                  </a:outerShdw>
                </a:effectLst>
                <a:cs typeface="Arial" pitchFamily="34" charset="0"/>
              </a:rPr>
            </a:br>
            <a:r>
              <a:rPr lang="en-US" sz="2800" dirty="0" smtClean="0">
                <a:effectLst>
                  <a:outerShdw blurRad="38100" dist="38100" dir="2700000" algn="tl">
                    <a:srgbClr val="000000">
                      <a:alpha val="43137"/>
                    </a:srgbClr>
                  </a:outerShdw>
                </a:effectLst>
                <a:cs typeface="Arial" pitchFamily="34" charset="0"/>
              </a:rPr>
              <a:t>http://</a:t>
            </a:r>
            <a:r>
              <a:rPr lang="en-US" sz="2800" dirty="0" smtClean="0">
                <a:effectLst>
                  <a:outerShdw blurRad="38100" dist="38100" dir="2700000" algn="tl">
                    <a:srgbClr val="000000">
                      <a:alpha val="43137"/>
                    </a:srgbClr>
                  </a:outerShdw>
                </a:effectLst>
                <a:cs typeface="Arial" pitchFamily="34" charset="0"/>
              </a:rPr>
              <a:t>gaswcc.georgia.gov</a:t>
            </a:r>
            <a:r>
              <a:rPr lang="en-US" sz="2800" dirty="0" smtClean="0">
                <a:effectLst>
                  <a:outerShdw blurRad="38100" dist="38100" dir="2700000" algn="tl">
                    <a:srgbClr val="000000">
                      <a:alpha val="43137"/>
                    </a:srgbClr>
                  </a:outerShdw>
                </a:effectLst>
                <a:cs typeface="Arial" pitchFamily="34" charset="0"/>
              </a:rPr>
              <a:t> </a:t>
            </a:r>
            <a:br>
              <a:rPr lang="en-US" sz="2800" dirty="0" smtClean="0">
                <a:effectLst>
                  <a:outerShdw blurRad="38100" dist="38100" dir="2700000" algn="tl">
                    <a:srgbClr val="000000">
                      <a:alpha val="43137"/>
                    </a:srgbClr>
                  </a:outerShdw>
                </a:effectLst>
                <a:cs typeface="Arial" pitchFamily="34" charset="0"/>
              </a:rPr>
            </a:br>
            <a:r>
              <a:rPr lang="en-US" sz="2800" dirty="0" smtClean="0">
                <a:effectLst>
                  <a:outerShdw blurRad="38100" dist="38100" dir="2700000" algn="tl">
                    <a:srgbClr val="000000">
                      <a:alpha val="43137"/>
                    </a:srgbClr>
                  </a:outerShdw>
                </a:effectLst>
                <a:cs typeface="Arial" pitchFamily="34" charset="0"/>
              </a:rPr>
              <a:t>and http://www.gacds.org</a:t>
            </a:r>
            <a:endParaRPr lang="en-US" sz="2800" dirty="0">
              <a:solidFill>
                <a:schemeClr val="tx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09600" y="3886200"/>
            <a:ext cx="7924800" cy="1752600"/>
          </a:xfrm>
        </p:spPr>
        <p:txBody>
          <a:bodyPr>
            <a:normAutofit/>
          </a:bodyPr>
          <a:lstStyle/>
          <a:p>
            <a:pPr algn="l"/>
            <a:r>
              <a:rPr lang="en-US" sz="1900" b="1" dirty="0" smtClean="0">
                <a:solidFill>
                  <a:srgbClr val="00B050"/>
                </a:solidFill>
                <a:effectLst>
                  <a:outerShdw blurRad="38100" dist="38100" dir="2700000" algn="tl">
                    <a:srgbClr val="000000">
                      <a:alpha val="43137"/>
                    </a:srgbClr>
                  </a:outerShdw>
                </a:effectLst>
                <a:cs typeface="Arial" pitchFamily="34" charset="0"/>
              </a:rPr>
              <a:t>Georgia Association of                                                     Georgia Soil and Water</a:t>
            </a:r>
          </a:p>
          <a:p>
            <a:pPr algn="l"/>
            <a:r>
              <a:rPr lang="en-US" sz="1900" b="1" dirty="0" smtClean="0">
                <a:solidFill>
                  <a:srgbClr val="00B050"/>
                </a:solidFill>
                <a:effectLst>
                  <a:outerShdw blurRad="38100" dist="38100" dir="2700000" algn="tl">
                    <a:srgbClr val="000000">
                      <a:alpha val="43137"/>
                    </a:srgbClr>
                  </a:outerShdw>
                </a:effectLst>
                <a:cs typeface="Arial" pitchFamily="34" charset="0"/>
              </a:rPr>
              <a:t>Conservation District Supervisors                                 Conservation Commission</a:t>
            </a:r>
          </a:p>
          <a:p>
            <a:endParaRPr lang="en-US" dirty="0"/>
          </a:p>
        </p:txBody>
      </p:sp>
      <p:pic>
        <p:nvPicPr>
          <p:cNvPr id="4" name="Picture 2" descr="P:\mydocs\Logos and letterhead\GACDS_logo.jpg"/>
          <p:cNvPicPr>
            <a:picLocks noChangeAspect="1" noChangeArrowheads="1"/>
          </p:cNvPicPr>
          <p:nvPr/>
        </p:nvPicPr>
        <p:blipFill>
          <a:blip r:embed="rId2" cstate="print"/>
          <a:srcRect/>
          <a:stretch>
            <a:fillRect/>
          </a:stretch>
        </p:blipFill>
        <p:spPr bwMode="auto">
          <a:xfrm>
            <a:off x="990601" y="5791200"/>
            <a:ext cx="1828800" cy="901825"/>
          </a:xfrm>
          <a:prstGeom prst="rect">
            <a:avLst/>
          </a:prstGeom>
          <a:noFill/>
        </p:spPr>
      </p:pic>
    </p:spTree>
    <p:extLst>
      <p:ext uri="{BB962C8B-B14F-4D97-AF65-F5344CB8AC3E}">
        <p14:creationId xmlns:p14="http://schemas.microsoft.com/office/powerpoint/2010/main" xmlns="" val="355394664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267200"/>
            <a:ext cx="7315200" cy="457200"/>
          </a:xfrm>
        </p:spPr>
        <p:txBody>
          <a:bodyPr>
            <a:noAutofit/>
          </a:bodyPr>
          <a:lstStyle/>
          <a:p>
            <a:pPr algn="ctr"/>
            <a:r>
              <a:rPr lang="en-US" dirty="0" smtClean="0">
                <a:effectLst>
                  <a:outerShdw blurRad="38100" dist="38100" dir="2700000" algn="tl">
                    <a:srgbClr val="000000">
                      <a:alpha val="43137"/>
                    </a:srgbClr>
                  </a:outerShdw>
                </a:effectLst>
                <a:cs typeface="Arial" pitchFamily="34" charset="0"/>
              </a:rPr>
              <a:t>What led to the creation of </a:t>
            </a:r>
            <a:r>
              <a:rPr lang="en-US" dirty="0" smtClean="0">
                <a:effectLst>
                  <a:outerShdw blurRad="38100" dist="38100" dir="2700000" algn="tl">
                    <a:srgbClr val="000000">
                      <a:alpha val="43137"/>
                    </a:srgbClr>
                  </a:outerShdw>
                </a:effectLst>
                <a:cs typeface="Arial" pitchFamily="34" charset="0"/>
              </a:rPr>
              <a:t>Soil </a:t>
            </a:r>
            <a:r>
              <a:rPr lang="en-US" dirty="0" smtClean="0">
                <a:effectLst>
                  <a:outerShdw blurRad="38100" dist="38100" dir="2700000" algn="tl">
                    <a:srgbClr val="000000">
                      <a:alpha val="43137"/>
                    </a:srgbClr>
                  </a:outerShdw>
                </a:effectLst>
                <a:cs typeface="Arial" pitchFamily="34" charset="0"/>
              </a:rPr>
              <a:t>and </a:t>
            </a:r>
            <a:r>
              <a:rPr lang="en-US" dirty="0" smtClean="0">
                <a:effectLst>
                  <a:outerShdw blurRad="38100" dist="38100" dir="2700000" algn="tl">
                    <a:srgbClr val="000000">
                      <a:alpha val="43137"/>
                    </a:srgbClr>
                  </a:outerShdw>
                </a:effectLst>
                <a:cs typeface="Arial" pitchFamily="34" charset="0"/>
              </a:rPr>
              <a:t>Water Conservation Districts</a:t>
            </a:r>
            <a:r>
              <a:rPr lang="en-US" dirty="0" smtClean="0">
                <a:effectLst>
                  <a:outerShdw blurRad="38100" dist="38100" dir="2700000" algn="tl">
                    <a:srgbClr val="000000">
                      <a:alpha val="43137"/>
                    </a:srgbClr>
                  </a:outerShdw>
                </a:effectLst>
                <a:cs typeface="Arial" pitchFamily="34" charset="0"/>
              </a:rPr>
              <a:t>? </a:t>
            </a:r>
            <a:endParaRPr lang="en-US" dirty="0">
              <a:effectLst>
                <a:outerShdw blurRad="38100" dist="38100" dir="2700000" algn="tl">
                  <a:srgbClr val="000000">
                    <a:alpha val="43137"/>
                  </a:srgbClr>
                </a:outerShdw>
              </a:effectLst>
              <a:cs typeface="Arial" pitchFamily="34" charset="0"/>
            </a:endParaRPr>
          </a:p>
        </p:txBody>
      </p:sp>
      <p:sp>
        <p:nvSpPr>
          <p:cNvPr id="4" name="Text Placeholder 3"/>
          <p:cNvSpPr>
            <a:spLocks noGrp="1"/>
          </p:cNvSpPr>
          <p:nvPr>
            <p:ph type="body" sz="half" idx="2"/>
          </p:nvPr>
        </p:nvSpPr>
        <p:spPr>
          <a:xfrm>
            <a:off x="838200" y="4724400"/>
            <a:ext cx="7162800" cy="914400"/>
          </a:xfrm>
        </p:spPr>
        <p:txBody>
          <a:bodyPr>
            <a:noAutofit/>
          </a:bodyPr>
          <a:lstStyle/>
          <a:p>
            <a:r>
              <a:rPr lang="en-US" sz="1800" dirty="0" smtClean="0"/>
              <a:t>Soil and Water Conservation Districts (SWCDs) were created in 1937 by the Georgia General Assembly to protect the state's soil and water resources following the Dust Bowl of the 1930's.</a:t>
            </a:r>
            <a:endParaRPr lang="en-US" sz="1800" dirty="0"/>
          </a:p>
        </p:txBody>
      </p:sp>
      <p:pic>
        <p:nvPicPr>
          <p:cNvPr id="5" name="Picture Placeholder 4" descr="dust bowl-28"/>
          <p:cNvPicPr>
            <a:picLocks noGrp="1" noChangeAspect="1" noChangeArrowheads="1"/>
          </p:cNvPicPr>
          <p:nvPr>
            <p:ph type="pic" idx="1"/>
          </p:nvPr>
        </p:nvPicPr>
        <p:blipFill>
          <a:blip r:embed="rId2" cstate="print"/>
          <a:srcRect l="4778" r="4778"/>
          <a:stretch>
            <a:fillRect/>
          </a:stretch>
        </p:blipFill>
        <p:spPr bwMode="auto">
          <a:xfrm>
            <a:off x="1752600" y="381000"/>
            <a:ext cx="5486400" cy="3733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133599"/>
            <a:ext cx="7239000" cy="4031873"/>
          </a:xfrm>
          <a:prstGeom prst="rect">
            <a:avLst/>
          </a:prstGeom>
        </p:spPr>
        <p:txBody>
          <a:bodyPr wrap="square">
            <a:spAutoFit/>
          </a:bodyPr>
          <a:lstStyle/>
          <a:p>
            <a:r>
              <a:rPr lang="en-US" sz="1600" b="1" dirty="0" smtClean="0"/>
              <a:t>Soil and Water Conservation Districts (SWCDs) </a:t>
            </a:r>
            <a:r>
              <a:rPr lang="en-US" sz="1600" dirty="0" smtClean="0"/>
              <a:t>provide a way for citizens to set local resource priorities for state and federal assistance programs. Some districts cover a single county, while other districts include two or more counties.</a:t>
            </a:r>
          </a:p>
          <a:p>
            <a:endParaRPr lang="en-US" sz="1600" dirty="0" smtClean="0"/>
          </a:p>
          <a:p>
            <a:r>
              <a:rPr lang="en-US" sz="1600" dirty="0" smtClean="0"/>
              <a:t>The </a:t>
            </a:r>
            <a:r>
              <a:rPr lang="en-US" sz="1600" b="1" dirty="0" smtClean="0"/>
              <a:t>Georgia Association of Conservation District Supervisors (GACDS)</a:t>
            </a:r>
            <a:r>
              <a:rPr lang="en-US" sz="1600" dirty="0" smtClean="0"/>
              <a:t> was established in 1943 to support the efforts of Georgia’s soil and water conservation districts in preserving the state’s natural resources. </a:t>
            </a:r>
            <a:endParaRPr lang="en-US" sz="1600" b="1" dirty="0" smtClean="0"/>
          </a:p>
          <a:p>
            <a:r>
              <a:rPr lang="en-US" sz="1600" b="1" dirty="0" smtClean="0"/>
              <a:t> </a:t>
            </a:r>
          </a:p>
          <a:p>
            <a:r>
              <a:rPr lang="en-US" sz="1600" dirty="0" smtClean="0"/>
              <a:t>The </a:t>
            </a:r>
            <a:r>
              <a:rPr lang="en-US" sz="1600" b="1" dirty="0" smtClean="0"/>
              <a:t>Georgia Soil and Water Conservation Commission (GSWCC) </a:t>
            </a:r>
            <a:r>
              <a:rPr lang="en-US" sz="1600" dirty="0" smtClean="0"/>
              <a:t>was formed to assist local conservation districts in protecting, conserving and improving the soil and water resources of the State of Georgia. The Commission's goal is to make Georgia a better place for its citizens through the wise use and protection of basic soil and water resources and to achieve practical water quality goals. </a:t>
            </a:r>
          </a:p>
          <a:p>
            <a:endParaRPr lang="en-US" sz="1200" dirty="0" smtClean="0"/>
          </a:p>
          <a:p>
            <a:endParaRPr lang="en-US" sz="1200" b="1" dirty="0"/>
          </a:p>
          <a:p>
            <a:endParaRPr lang="en-US" sz="1200" b="1" dirty="0" smtClean="0"/>
          </a:p>
          <a:p>
            <a:endParaRPr lang="en-US" sz="1200" b="1" dirty="0"/>
          </a:p>
        </p:txBody>
      </p:sp>
      <p:pic>
        <p:nvPicPr>
          <p:cNvPr id="1026" name="Picture 2"/>
          <p:cNvPicPr>
            <a:picLocks noChangeAspect="1" noChangeArrowheads="1"/>
          </p:cNvPicPr>
          <p:nvPr/>
        </p:nvPicPr>
        <p:blipFill>
          <a:blip r:embed="rId2" cstate="print"/>
          <a:srcRect/>
          <a:stretch>
            <a:fillRect/>
          </a:stretch>
        </p:blipFill>
        <p:spPr bwMode="auto">
          <a:xfrm>
            <a:off x="914400" y="609600"/>
            <a:ext cx="1828800" cy="1456566"/>
          </a:xfrm>
          <a:prstGeom prst="rect">
            <a:avLst/>
          </a:prstGeom>
          <a:noFill/>
        </p:spPr>
      </p:pic>
      <p:pic>
        <p:nvPicPr>
          <p:cNvPr id="1027" name="Picture 3"/>
          <p:cNvPicPr>
            <a:picLocks noChangeAspect="1" noChangeArrowheads="1"/>
          </p:cNvPicPr>
          <p:nvPr/>
        </p:nvPicPr>
        <p:blipFill>
          <a:blip r:embed="rId3" cstate="print"/>
          <a:srcRect/>
          <a:stretch>
            <a:fillRect/>
          </a:stretch>
        </p:blipFill>
        <p:spPr bwMode="auto">
          <a:xfrm>
            <a:off x="5486400" y="603739"/>
            <a:ext cx="1905000" cy="1465384"/>
          </a:xfrm>
          <a:prstGeom prst="rect">
            <a:avLst/>
          </a:prstGeom>
          <a:noFill/>
        </p:spPr>
      </p:pic>
    </p:spTree>
    <p:extLst>
      <p:ext uri="{BB962C8B-B14F-4D97-AF65-F5344CB8AC3E}">
        <p14:creationId xmlns:p14="http://schemas.microsoft.com/office/powerpoint/2010/main" xmlns="" val="1981292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rPr>
              <a:t>Success through local leadership</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dirty="0" smtClean="0"/>
              <a:t>40 Local Districts covering all 159 counties</a:t>
            </a:r>
          </a:p>
          <a:p>
            <a:r>
              <a:rPr lang="en-US" dirty="0" smtClean="0"/>
              <a:t>370 Local District Supervisors who volunteer their time to help their local communities</a:t>
            </a:r>
          </a:p>
          <a:p>
            <a:r>
              <a:rPr lang="en-US" dirty="0"/>
              <a:t>Each county has at least two supervisor representatives on the District Board of </a:t>
            </a:r>
            <a:r>
              <a:rPr lang="en-US" dirty="0" smtClean="0"/>
              <a:t>Supervisors, one elected and one appointed. Supervisors provide local leadership to </a:t>
            </a:r>
            <a:r>
              <a:rPr lang="en-US" dirty="0"/>
              <a:t>conserve, improve and protect Georgia's natural </a:t>
            </a:r>
            <a:r>
              <a:rPr lang="en-US" dirty="0" smtClean="0"/>
              <a:t>resources</a:t>
            </a:r>
            <a:endParaRPr lang="en-US" dirty="0"/>
          </a:p>
        </p:txBody>
      </p:sp>
    </p:spTree>
    <p:extLst>
      <p:ext uri="{BB962C8B-B14F-4D97-AF65-F5344CB8AC3E}">
        <p14:creationId xmlns:p14="http://schemas.microsoft.com/office/powerpoint/2010/main" xmlns="" val="212934402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3657600"/>
          </a:xfrm>
        </p:spPr>
        <p:txBody>
          <a:bodyPr>
            <a:normAutofit fontScale="90000"/>
          </a:bodyPr>
          <a:lstStyle/>
          <a:p>
            <a:r>
              <a:rPr lang="en-US" sz="2000" b="0" cap="none" dirty="0" smtClean="0">
                <a:latin typeface="Calibri" pitchFamily="34" charset="0"/>
              </a:rPr>
              <a:t>GACDS is a non-profit organization dedicated to</a:t>
            </a:r>
            <a:r>
              <a:rPr lang="en-US" sz="2000" b="0" cap="none" dirty="0" smtClean="0">
                <a:latin typeface="Calibri" pitchFamily="34" charset="0"/>
              </a:rPr>
              <a:t>:</a:t>
            </a:r>
            <a:r>
              <a:rPr lang="en-US" sz="2000" b="0" cap="none" dirty="0" smtClean="0">
                <a:latin typeface="Calibri" pitchFamily="34" charset="0"/>
              </a:rPr>
              <a:t/>
            </a:r>
            <a:br>
              <a:rPr lang="en-US" sz="2000" b="0" cap="none" dirty="0" smtClean="0">
                <a:latin typeface="Calibri" pitchFamily="34" charset="0"/>
              </a:rPr>
            </a:br>
            <a:r>
              <a:rPr lang="en-US" sz="2000" b="0" cap="none" dirty="0" smtClean="0">
                <a:latin typeface="Calibri" pitchFamily="34" charset="0"/>
              </a:rPr>
              <a:t>1. </a:t>
            </a:r>
            <a:r>
              <a:rPr lang="en-US" sz="2000" b="0" cap="none" dirty="0" smtClean="0">
                <a:latin typeface="Calibri" pitchFamily="34" charset="0"/>
              </a:rPr>
              <a:t>Exchange </a:t>
            </a:r>
            <a:r>
              <a:rPr lang="en-US" sz="2000" b="0" cap="none" dirty="0" smtClean="0">
                <a:latin typeface="Calibri" pitchFamily="34" charset="0"/>
              </a:rPr>
              <a:t>information relating to the administration and operation of Georgia’s 40 districts and encourage cooperation among the districts</a:t>
            </a:r>
            <a:r>
              <a:rPr lang="en-US" sz="2000" b="0" cap="none" dirty="0">
                <a:latin typeface="Calibri" pitchFamily="34" charset="0"/>
              </a:rPr>
              <a:t/>
            </a:r>
            <a:br>
              <a:rPr lang="en-US" sz="2000" b="0" cap="none" dirty="0">
                <a:latin typeface="Calibri" pitchFamily="34" charset="0"/>
              </a:rPr>
            </a:br>
            <a:r>
              <a:rPr lang="en-US" sz="2000" b="0" cap="none" dirty="0" smtClean="0">
                <a:latin typeface="Calibri" pitchFamily="34" charset="0"/>
              </a:rPr>
              <a:t/>
            </a:r>
            <a:br>
              <a:rPr lang="en-US" sz="2000" b="0" cap="none" dirty="0" smtClean="0">
                <a:latin typeface="Calibri" pitchFamily="34" charset="0"/>
              </a:rPr>
            </a:br>
            <a:r>
              <a:rPr lang="en-US" sz="2000" b="0" cap="none" dirty="0" smtClean="0">
                <a:latin typeface="Calibri" pitchFamily="34" charset="0"/>
              </a:rPr>
              <a:t>2. Work with and support the Georgia State Soil and Water Conservation Commission</a:t>
            </a:r>
            <a:r>
              <a:rPr lang="en-US" sz="2000" cap="none" dirty="0" smtClean="0">
                <a:solidFill>
                  <a:srgbClr val="FF0000"/>
                </a:solidFill>
                <a:latin typeface="Calibri" pitchFamily="34" charset="0"/>
              </a:rPr>
              <a:t/>
            </a:r>
            <a:br>
              <a:rPr lang="en-US" sz="2000" cap="none" dirty="0" smtClean="0">
                <a:solidFill>
                  <a:srgbClr val="FF0000"/>
                </a:solidFill>
                <a:latin typeface="Calibri" pitchFamily="34" charset="0"/>
              </a:rPr>
            </a:br>
            <a:r>
              <a:rPr lang="en-US" sz="2000" cap="none" dirty="0" smtClean="0">
                <a:solidFill>
                  <a:srgbClr val="FF0000"/>
                </a:solidFill>
                <a:latin typeface="Calibri" pitchFamily="34" charset="0"/>
              </a:rPr>
              <a:t/>
            </a:r>
            <a:br>
              <a:rPr lang="en-US" sz="2000" cap="none" dirty="0" smtClean="0">
                <a:solidFill>
                  <a:srgbClr val="FF0000"/>
                </a:solidFill>
                <a:latin typeface="Calibri" pitchFamily="34" charset="0"/>
              </a:rPr>
            </a:br>
            <a:r>
              <a:rPr lang="en-US" sz="2000" b="0" cap="none" dirty="0" smtClean="0">
                <a:latin typeface="Calibri" pitchFamily="34" charset="0"/>
              </a:rPr>
              <a:t>3.  Promote water quality protection</a:t>
            </a:r>
            <a:br>
              <a:rPr lang="en-US" sz="2000" b="0" cap="none" dirty="0" smtClean="0">
                <a:latin typeface="Calibri" pitchFamily="34" charset="0"/>
              </a:rPr>
            </a:br>
            <a:r>
              <a:rPr lang="en-US" sz="2000" b="0" cap="none" dirty="0">
                <a:latin typeface="Calibri" pitchFamily="34" charset="0"/>
              </a:rPr>
              <a:t/>
            </a:r>
            <a:br>
              <a:rPr lang="en-US" sz="2000" b="0" cap="none" dirty="0">
                <a:latin typeface="Calibri" pitchFamily="34" charset="0"/>
              </a:rPr>
            </a:br>
            <a:r>
              <a:rPr lang="en-US" sz="2000" b="0" cap="none" dirty="0" smtClean="0">
                <a:latin typeface="Calibri" pitchFamily="34" charset="0"/>
              </a:rPr>
              <a:t>4. Promote retention of prime farmland for producing food and fiber</a:t>
            </a:r>
            <a:br>
              <a:rPr lang="en-US" sz="2000" b="0" cap="none" dirty="0" smtClean="0">
                <a:latin typeface="Calibri" pitchFamily="34" charset="0"/>
              </a:rPr>
            </a:br>
            <a:r>
              <a:rPr lang="en-US" sz="2000" b="0" cap="none" dirty="0">
                <a:latin typeface="Calibri" pitchFamily="34" charset="0"/>
              </a:rPr>
              <a:t/>
            </a:r>
            <a:br>
              <a:rPr lang="en-US" sz="2000" b="0" cap="none" dirty="0">
                <a:latin typeface="Calibri" pitchFamily="34" charset="0"/>
              </a:rPr>
            </a:br>
            <a:r>
              <a:rPr lang="en-US" sz="2000" b="0" cap="none" dirty="0" smtClean="0">
                <a:latin typeface="Calibri" pitchFamily="34" charset="0"/>
              </a:rPr>
              <a:t>5. Encourage the interest and activities of civic, educational, and other organizations in soil and water conservation, erosion and sediment control and protection of water quality</a:t>
            </a:r>
            <a:r>
              <a:rPr lang="en-US" sz="2000" cap="none" dirty="0" smtClean="0">
                <a:latin typeface="Calibri" pitchFamily="34" charset="0"/>
              </a:rPr>
              <a:t/>
            </a:r>
            <a:br>
              <a:rPr lang="en-US" sz="2000" cap="none" dirty="0" smtClean="0">
                <a:latin typeface="Calibri" pitchFamily="34" charset="0"/>
              </a:rPr>
            </a:br>
            <a:endParaRPr lang="en-US" sz="2000" b="0" cap="none" dirty="0">
              <a:latin typeface="+mn-lt"/>
            </a:endParaRPr>
          </a:p>
        </p:txBody>
      </p:sp>
      <p:sp>
        <p:nvSpPr>
          <p:cNvPr id="3" name="Text Placeholder 2"/>
          <p:cNvSpPr>
            <a:spLocks noGrp="1"/>
          </p:cNvSpPr>
          <p:nvPr>
            <p:ph type="body" idx="1"/>
          </p:nvPr>
        </p:nvSpPr>
        <p:spPr>
          <a:xfrm>
            <a:off x="722313" y="457201"/>
            <a:ext cx="7772400" cy="1142999"/>
          </a:xfrm>
        </p:spPr>
        <p:txBody>
          <a:bodyPr>
            <a:normAutofit/>
          </a:bodyPr>
          <a:lstStyle/>
          <a:p>
            <a:r>
              <a:rPr lang="en-US" sz="3200" dirty="0" smtClean="0">
                <a:solidFill>
                  <a:schemeClr val="tx1"/>
                </a:solidFill>
                <a:effectLst>
                  <a:outerShdw blurRad="38100" dist="38100" dir="2700000" algn="tl">
                    <a:srgbClr val="000000">
                      <a:alpha val="43137"/>
                    </a:srgbClr>
                  </a:outerShdw>
                </a:effectLst>
              </a:rPr>
              <a:t>Georgia Association of Conservation District Supervisors (GACDS) Objectives </a:t>
            </a:r>
            <a:endParaRPr lang="en-US" sz="3200" dirty="0">
              <a:solidFill>
                <a:schemeClr val="tx1"/>
              </a:solidFill>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a:blip r:embed="rId2" cstate="print"/>
          <a:srcRect/>
          <a:stretch>
            <a:fillRect/>
          </a:stretch>
        </p:blipFill>
        <p:spPr bwMode="auto">
          <a:xfrm>
            <a:off x="6934200" y="1371600"/>
            <a:ext cx="1066800" cy="84966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752600"/>
            <a:ext cx="7772400" cy="4016375"/>
          </a:xfrm>
        </p:spPr>
        <p:txBody>
          <a:bodyPr>
            <a:normAutofit/>
          </a:bodyPr>
          <a:lstStyle/>
          <a:p>
            <a:r>
              <a:rPr lang="en-US" sz="1800" b="0" dirty="0" smtClean="0">
                <a:latin typeface="+mn-lt"/>
              </a:rPr>
              <a:t>6</a:t>
            </a:r>
            <a:r>
              <a:rPr lang="en-US" sz="1800" b="0" cap="none" dirty="0" smtClean="0">
                <a:latin typeface="+mn-lt"/>
              </a:rPr>
              <a:t>. </a:t>
            </a:r>
            <a:r>
              <a:rPr lang="en-US" sz="1800" b="0" cap="none" dirty="0" smtClean="0">
                <a:solidFill>
                  <a:srgbClr val="C00000"/>
                </a:solidFill>
                <a:latin typeface="+mn-lt"/>
              </a:rPr>
              <a:t>Aid in securing and coordinating assistance from all </a:t>
            </a:r>
            <a:br>
              <a:rPr lang="en-US" sz="1800" b="0" cap="none" dirty="0" smtClean="0">
                <a:solidFill>
                  <a:srgbClr val="C00000"/>
                </a:solidFill>
                <a:latin typeface="+mn-lt"/>
              </a:rPr>
            </a:br>
            <a:r>
              <a:rPr lang="en-US" sz="1800" b="0" cap="none" dirty="0" smtClean="0">
                <a:solidFill>
                  <a:srgbClr val="C00000"/>
                </a:solidFill>
                <a:latin typeface="+mn-lt"/>
              </a:rPr>
              <a:t>available sources on local, state and national levels</a:t>
            </a:r>
            <a:br>
              <a:rPr lang="en-US" sz="1800" b="0" cap="none" dirty="0" smtClean="0">
                <a:solidFill>
                  <a:srgbClr val="C00000"/>
                </a:solidFill>
                <a:latin typeface="+mn-lt"/>
              </a:rPr>
            </a:br>
            <a:r>
              <a:rPr lang="en-US" sz="1800" b="0" cap="none" dirty="0">
                <a:latin typeface="+mn-lt"/>
              </a:rPr>
              <a:t/>
            </a:r>
            <a:br>
              <a:rPr lang="en-US" sz="1800" b="0" cap="none" dirty="0">
                <a:latin typeface="+mn-lt"/>
              </a:rPr>
            </a:br>
            <a:r>
              <a:rPr lang="en-US" sz="1800" b="0" cap="none" dirty="0" smtClean="0">
                <a:latin typeface="+mn-lt"/>
              </a:rPr>
              <a:t>7.  Provide aid and guidance in programs for the prevention and control of soil erosion and conservation of soil and water resources</a:t>
            </a:r>
            <a:br>
              <a:rPr lang="en-US" sz="1800" b="0" cap="none" dirty="0" smtClean="0">
                <a:latin typeface="+mn-lt"/>
              </a:rPr>
            </a:br>
            <a:r>
              <a:rPr lang="en-US" sz="1800" b="0" cap="none" dirty="0">
                <a:latin typeface="+mn-lt"/>
              </a:rPr>
              <a:t/>
            </a:r>
            <a:br>
              <a:rPr lang="en-US" sz="1800" b="0" cap="none" dirty="0">
                <a:latin typeface="+mn-lt"/>
              </a:rPr>
            </a:br>
            <a:r>
              <a:rPr lang="en-US" sz="1800" b="0" cap="none" dirty="0" smtClean="0">
                <a:latin typeface="+mn-lt"/>
              </a:rPr>
              <a:t>8. </a:t>
            </a:r>
            <a:r>
              <a:rPr lang="en-US" sz="1800" b="0" cap="none" dirty="0" smtClean="0">
                <a:solidFill>
                  <a:srgbClr val="C00000"/>
                </a:solidFill>
                <a:latin typeface="+mn-lt"/>
              </a:rPr>
              <a:t>Advise legislative groups at the local, state and national levels on needs for conservation legislation</a:t>
            </a:r>
            <a:r>
              <a:rPr lang="en-US" sz="1800" b="0" cap="none" dirty="0" smtClean="0">
                <a:latin typeface="+mn-lt"/>
              </a:rPr>
              <a:t/>
            </a:r>
            <a:br>
              <a:rPr lang="en-US" sz="1800" b="0" cap="none" dirty="0" smtClean="0">
                <a:latin typeface="+mn-lt"/>
              </a:rPr>
            </a:br>
            <a:r>
              <a:rPr lang="en-US" sz="1800" b="0" cap="none" dirty="0">
                <a:latin typeface="+mn-lt"/>
              </a:rPr>
              <a:t/>
            </a:r>
            <a:br>
              <a:rPr lang="en-US" sz="1800" b="0" cap="none" dirty="0">
                <a:latin typeface="+mn-lt"/>
              </a:rPr>
            </a:br>
            <a:r>
              <a:rPr lang="en-US" sz="1800" b="0" cap="none" dirty="0" smtClean="0">
                <a:latin typeface="+mn-lt"/>
              </a:rPr>
              <a:t>9. Conduct an educational and informational program promoting natural resource conservation</a:t>
            </a:r>
            <a:endParaRPr lang="en-US" sz="1800" b="0" dirty="0">
              <a:latin typeface="+mn-lt"/>
            </a:endParaRPr>
          </a:p>
        </p:txBody>
      </p:sp>
      <p:sp>
        <p:nvSpPr>
          <p:cNvPr id="3" name="Text Placeholder 2"/>
          <p:cNvSpPr>
            <a:spLocks noGrp="1"/>
          </p:cNvSpPr>
          <p:nvPr>
            <p:ph type="body" idx="1"/>
          </p:nvPr>
        </p:nvSpPr>
        <p:spPr>
          <a:xfrm>
            <a:off x="722313" y="457200"/>
            <a:ext cx="7772400" cy="1143000"/>
          </a:xfrm>
        </p:spPr>
        <p:txBody>
          <a:bodyPr>
            <a:noAutofit/>
          </a:bodyPr>
          <a:lstStyle/>
          <a:p>
            <a:r>
              <a:rPr lang="en-US" sz="3200" dirty="0" smtClean="0">
                <a:solidFill>
                  <a:schemeClr val="tx1"/>
                </a:solidFill>
                <a:effectLst>
                  <a:outerShdw blurRad="38100" dist="38100" dir="2700000" algn="tl">
                    <a:srgbClr val="000000">
                      <a:alpha val="43137"/>
                    </a:srgbClr>
                  </a:outerShdw>
                </a:effectLst>
              </a:rPr>
              <a:t>Georgia Association of Conservation District Supervisors (GACDS) Objectives </a:t>
            </a:r>
            <a:endParaRPr lang="en-US" sz="3200" dirty="0"/>
          </a:p>
        </p:txBody>
      </p:sp>
      <p:pic>
        <p:nvPicPr>
          <p:cNvPr id="4" name="Picture 2"/>
          <p:cNvPicPr>
            <a:picLocks noChangeAspect="1" noChangeArrowheads="1"/>
          </p:cNvPicPr>
          <p:nvPr/>
        </p:nvPicPr>
        <p:blipFill>
          <a:blip r:embed="rId2" cstate="print"/>
          <a:srcRect/>
          <a:stretch>
            <a:fillRect/>
          </a:stretch>
        </p:blipFill>
        <p:spPr bwMode="auto">
          <a:xfrm>
            <a:off x="6934200" y="1371600"/>
            <a:ext cx="1066800" cy="84966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effectLst>
                  <a:outerShdw blurRad="38100" dist="38100" dir="2700000" algn="tl">
                    <a:srgbClr val="000000">
                      <a:alpha val="43137"/>
                    </a:srgbClr>
                  </a:outerShdw>
                </a:effectLst>
              </a:rPr>
              <a:t>Soil and Water Conservation means: </a:t>
            </a:r>
            <a:br>
              <a:rPr lang="en-US" sz="24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Exchanging best practices for environmental resource management</a:t>
            </a:r>
            <a:endParaRPr lang="en-US" sz="2400" b="1" dirty="0">
              <a:effectLst>
                <a:outerShdw blurRad="38100" dist="38100" dir="2700000" algn="tl">
                  <a:srgbClr val="000000">
                    <a:alpha val="43137"/>
                  </a:srgbClr>
                </a:outerShdw>
              </a:effectLst>
            </a:endParaRPr>
          </a:p>
        </p:txBody>
      </p:sp>
      <p:pic>
        <p:nvPicPr>
          <p:cNvPr id="5" name="Content Placeholder 4" descr="2012-11-07 09.16.19.jpg"/>
          <p:cNvPicPr>
            <a:picLocks noGrp="1" noChangeAspect="1"/>
          </p:cNvPicPr>
          <p:nvPr>
            <p:ph idx="1"/>
          </p:nvPr>
        </p:nvPicPr>
        <p:blipFill>
          <a:blip r:embed="rId2" cstate="print"/>
          <a:stretch>
            <a:fillRect/>
          </a:stretch>
        </p:blipFill>
        <p:spPr>
          <a:xfrm>
            <a:off x="1202974" y="1524000"/>
            <a:ext cx="6149633" cy="4269812"/>
          </a:xfrm>
        </p:spPr>
      </p:pic>
    </p:spTree>
    <p:extLst>
      <p:ext uri="{BB962C8B-B14F-4D97-AF65-F5344CB8AC3E}">
        <p14:creationId xmlns:p14="http://schemas.microsoft.com/office/powerpoint/2010/main" xmlns="" val="375281048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effectLst>
                  <a:outerShdw blurRad="38100" dist="38100" dir="2700000" algn="tl">
                    <a:srgbClr val="000000">
                      <a:alpha val="43137"/>
                    </a:srgbClr>
                  </a:outerShdw>
                </a:effectLst>
              </a:rPr>
              <a:t>Soil and Water Conservation means: Assisting agricultural producers in improving their soil and water resources for current and future generations</a:t>
            </a:r>
            <a:endParaRPr lang="en-US" sz="2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1447800"/>
            <a:ext cx="8001000" cy="502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5281048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SWCC-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TotalTime>
  <Words>602</Words>
  <Application>Microsoft Office PowerPoint</Application>
  <PresentationFormat>On-screen Show (4:3)</PresentationFormat>
  <Paragraphs>58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GSWCC-Theme1</vt:lpstr>
      <vt:lpstr>Soil and Water Conservation  in Georgia</vt:lpstr>
      <vt:lpstr>What is a soil and water conservation district?</vt:lpstr>
      <vt:lpstr>What led to the creation of Soil and Water Conservation Districts? </vt:lpstr>
      <vt:lpstr>Slide 4</vt:lpstr>
      <vt:lpstr>Success through local leadership</vt:lpstr>
      <vt:lpstr>GACDS is a non-profit organization dedicated to: 1. Exchange information relating to the administration and operation of Georgia’s 40 districts and encourage cooperation among the districts  2. Work with and support the Georgia State Soil and Water Conservation Commission  3.  Promote water quality protection  4. Promote retention of prime farmland for producing food and fiber  5. Encourage the interest and activities of civic, educational, and other organizations in soil and water conservation, erosion and sediment control and protection of water quality </vt:lpstr>
      <vt:lpstr>6. Aid in securing and coordinating assistance from all  available sources on local, state and national levels  7.  Provide aid and guidance in programs for the prevention and control of soil erosion and conservation of soil and water resources  8. Advise legislative groups at the local, state and national levels on needs for conservation legislation  9. Conduct an educational and informational program promoting natural resource conservation</vt:lpstr>
      <vt:lpstr>Soil and Water Conservation means:  Exchanging best practices for environmental resource management</vt:lpstr>
      <vt:lpstr>Soil and Water Conservation means: Assisting agricultural producers in improving their soil and water resources for current and future generations</vt:lpstr>
      <vt:lpstr>Soil and Water Conservation means: Protecting  people and property by ensuring continued maintenance of Georgia’s 357 watershed dams</vt:lpstr>
      <vt:lpstr>Soil and Water Conservation means:  Better data on agricultural irrigation water usage</vt:lpstr>
      <vt:lpstr>Soil and Water Conservation means:  Helping agricultural producers protect and improve their water resources</vt:lpstr>
      <vt:lpstr>Soil and Water Conservation means:  Reviewing development plans to minimize soil erosion and control sediment runoff from urban development sites</vt:lpstr>
      <vt:lpstr>If you live in Georgia, you live in one of  40 Soil and Water Conservation Districts</vt:lpstr>
      <vt:lpstr>What is happening in  my local district?</vt:lpstr>
      <vt:lpstr>Get your neighbors involved  Develop and participate in field days and media events for legislators (local, state and national), local business leaders, and the public  Generate policy papers outlining GACDS conservation program objectives  Help local legislators better understand the role that conservation plays in their community development  </vt:lpstr>
      <vt:lpstr>Support Local Working Groups that recommend conservation priorities for USDA-NRCS funding  Plan for the future of the Districts by encouraging broad participation in District activities and leadership    Commit to the possibilities</vt:lpstr>
      <vt:lpstr>Interested in becoming a District Supervisor?</vt:lpstr>
      <vt:lpstr>How do I become a District Supervisor?</vt:lpstr>
      <vt:lpstr>More information on conserving  Georgia’s natural resources is available at  http://gaswcc.georgia.gov  and http://www.gacds.org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mwald</dc:creator>
  <cp:lastModifiedBy>mwald</cp:lastModifiedBy>
  <cp:revision>5</cp:revision>
  <dcterms:created xsi:type="dcterms:W3CDTF">2013-11-14T15:44:28Z</dcterms:created>
  <dcterms:modified xsi:type="dcterms:W3CDTF">2014-04-23T15:05:50Z</dcterms:modified>
</cp:coreProperties>
</file>